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72" r:id="rId2"/>
    <p:sldId id="273" r:id="rId3"/>
    <p:sldId id="270" r:id="rId4"/>
    <p:sldId id="271" r:id="rId5"/>
    <p:sldId id="309" r:id="rId6"/>
    <p:sldId id="308" r:id="rId7"/>
    <p:sldId id="288" r:id="rId8"/>
    <p:sldId id="278" r:id="rId9"/>
    <p:sldId id="280" r:id="rId10"/>
    <p:sldId id="298" r:id="rId11"/>
    <p:sldId id="279" r:id="rId12"/>
    <p:sldId id="284" r:id="rId13"/>
    <p:sldId id="287" r:id="rId14"/>
    <p:sldId id="332" r:id="rId15"/>
    <p:sldId id="331" r:id="rId16"/>
    <p:sldId id="329" r:id="rId17"/>
    <p:sldId id="330" r:id="rId18"/>
    <p:sldId id="333" r:id="rId19"/>
    <p:sldId id="303" r:id="rId20"/>
    <p:sldId id="268" r:id="rId21"/>
    <p:sldId id="274" r:id="rId22"/>
    <p:sldId id="259" r:id="rId23"/>
    <p:sldId id="261" r:id="rId24"/>
    <p:sldId id="262" r:id="rId25"/>
    <p:sldId id="263" r:id="rId26"/>
    <p:sldId id="264" r:id="rId27"/>
    <p:sldId id="265" r:id="rId28"/>
    <p:sldId id="315" r:id="rId29"/>
    <p:sldId id="316" r:id="rId30"/>
    <p:sldId id="317" r:id="rId31"/>
    <p:sldId id="318" r:id="rId32"/>
    <p:sldId id="289" r:id="rId33"/>
    <p:sldId id="314" r:id="rId34"/>
    <p:sldId id="290" r:id="rId35"/>
    <p:sldId id="294" r:id="rId36"/>
    <p:sldId id="299" r:id="rId37"/>
    <p:sldId id="293" r:id="rId38"/>
    <p:sldId id="300" r:id="rId39"/>
    <p:sldId id="319" r:id="rId40"/>
    <p:sldId id="320" r:id="rId41"/>
    <p:sldId id="321" r:id="rId42"/>
    <p:sldId id="322" r:id="rId43"/>
    <p:sldId id="323" r:id="rId44"/>
    <p:sldId id="324" r:id="rId45"/>
    <p:sldId id="310" r:id="rId46"/>
    <p:sldId id="327" r:id="rId47"/>
    <p:sldId id="326" r:id="rId48"/>
    <p:sldId id="328" r:id="rId49"/>
    <p:sldId id="297" r:id="rId50"/>
    <p:sldId id="296" r:id="rId51"/>
    <p:sldId id="295" r:id="rId52"/>
    <p:sldId id="281" r:id="rId53"/>
    <p:sldId id="307" r:id="rId54"/>
    <p:sldId id="306" r:id="rId55"/>
    <p:sldId id="301" r:id="rId56"/>
    <p:sldId id="313" r:id="rId57"/>
    <p:sldId id="312" r:id="rId58"/>
  </p:sldIdLst>
  <p:sldSz cx="9144000" cy="6858000" type="screen4x3"/>
  <p:notesSz cx="6669088" cy="97742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rs\common\BALLA\2014\2014-szept-ctp-tr&#233;ning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rs\common\BALLA\2014\2014-szept-ctp-tr&#233;ning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/>
              <a:t>Az</a:t>
            </a:r>
            <a:r>
              <a:rPr lang="hu-HU" baseline="0"/>
              <a:t> 1. trénerek tréningjének résztvevők általi értékelése</a:t>
            </a:r>
            <a:endParaRPr lang="hu-HU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6713094365815633E-2"/>
                  <c:y val="-2.3809528769222404E-2"/>
                </c:manualLayout>
              </c:layout>
              <c:showVal val="1"/>
            </c:dLbl>
            <c:dLbl>
              <c:idx val="1"/>
              <c:layout>
                <c:manualLayout>
                  <c:x val="2.5998146791268693E-2"/>
                  <c:y val="-2.6455031965802601E-2"/>
                </c:manualLayout>
              </c:layout>
              <c:showVal val="1"/>
            </c:dLbl>
            <c:dLbl>
              <c:idx val="2"/>
              <c:layout>
                <c:manualLayout>
                  <c:x val="1.4856083880724912E-2"/>
                  <c:y val="-1.8518522376061823E-2"/>
                </c:manualLayout>
              </c:layout>
              <c:showVal val="1"/>
            </c:dLbl>
            <c:dLbl>
              <c:idx val="3"/>
              <c:layout>
                <c:manualLayout>
                  <c:x val="1.1141916689245681E-2"/>
                  <c:y val="-1.8518522376061816E-2"/>
                </c:manualLayout>
              </c:layout>
              <c:showVal val="1"/>
            </c:dLbl>
            <c:dLbl>
              <c:idx val="4"/>
              <c:layout>
                <c:manualLayout>
                  <c:x val="2.2284125821087446E-2"/>
                  <c:y val="-2.9100535162382837E-2"/>
                </c:manualLayout>
              </c:layout>
              <c:showVal val="1"/>
            </c:dLbl>
            <c:dLbl>
              <c:idx val="5"/>
              <c:layout>
                <c:manualLayout>
                  <c:x val="1.6713094365815633E-2"/>
                  <c:y val="-2.6455031965802601E-2"/>
                </c:manualLayout>
              </c:layout>
              <c:showVal val="1"/>
            </c:dLbl>
            <c:dLbl>
              <c:idx val="6"/>
              <c:layout>
                <c:manualLayout>
                  <c:x val="1.6219926448916653E-2"/>
                  <c:y val="-4.249221133461600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showVal val="1"/>
          </c:dLbls>
          <c:cat>
            <c:strRef>
              <c:f>'ctp tréning kérdőív-feldolg'!$B$15:$H$15</c:f>
              <c:strCache>
                <c:ptCount val="7"/>
                <c:pt idx="0">
                  <c:v>Össz értékelés</c:v>
                </c:pt>
                <c:pt idx="1">
                  <c:v>A feladatok megfelelése </c:v>
                </c:pt>
                <c:pt idx="2">
                  <c:v>A tanultak hasznosíthatósága</c:v>
                </c:pt>
                <c:pt idx="3">
                  <c:v>A tréning témái</c:v>
                </c:pt>
                <c:pt idx="4">
                  <c:v>A tréner munkája</c:v>
                </c:pt>
                <c:pt idx="5">
                  <c:v>Saját hozzáállás</c:v>
                </c:pt>
                <c:pt idx="6">
                  <c:v>A csoport munkája</c:v>
                </c:pt>
              </c:strCache>
            </c:strRef>
          </c:cat>
          <c:val>
            <c:numRef>
              <c:f>'ctp tréning kérdőív-feldolg'!$B$16:$H$16</c:f>
              <c:numCache>
                <c:formatCode>0%</c:formatCode>
                <c:ptCount val="7"/>
                <c:pt idx="0">
                  <c:v>0.98</c:v>
                </c:pt>
                <c:pt idx="1">
                  <c:v>0.98</c:v>
                </c:pt>
                <c:pt idx="2">
                  <c:v>0.96000000000000063</c:v>
                </c:pt>
                <c:pt idx="3">
                  <c:v>0.94000000000000061</c:v>
                </c:pt>
                <c:pt idx="4">
                  <c:v>1</c:v>
                </c:pt>
                <c:pt idx="5">
                  <c:v>0.8</c:v>
                </c:pt>
                <c:pt idx="6">
                  <c:v>0.98</c:v>
                </c:pt>
              </c:numCache>
            </c:numRef>
          </c:val>
        </c:ser>
        <c:shape val="box"/>
        <c:axId val="209379328"/>
        <c:axId val="209380864"/>
        <c:axId val="0"/>
      </c:bar3DChart>
      <c:catAx>
        <c:axId val="209379328"/>
        <c:scaling>
          <c:orientation val="minMax"/>
        </c:scaling>
        <c:axPos val="b"/>
        <c:majorTickMark val="none"/>
        <c:tickLblPos val="nextTo"/>
        <c:crossAx val="209380864"/>
        <c:crosses val="autoZero"/>
        <c:auto val="1"/>
        <c:lblAlgn val="ctr"/>
        <c:lblOffset val="100"/>
      </c:catAx>
      <c:valAx>
        <c:axId val="20938086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209379328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/>
              <a:t>A</a:t>
            </a:r>
            <a:r>
              <a:rPr lang="hu-HU" baseline="0"/>
              <a:t> 2. trénerek tréningjének résztvevők általi értékelése</a:t>
            </a:r>
            <a:endParaRPr lang="hu-HU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9393939393939449E-2"/>
                  <c:y val="-3.519061583577715E-2"/>
                </c:manualLayout>
              </c:layout>
              <c:showVal val="1"/>
            </c:dLbl>
            <c:dLbl>
              <c:idx val="1"/>
              <c:layout>
                <c:manualLayout>
                  <c:x val="9.6969696969697247E-3"/>
                  <c:y val="-3.5190923715180761E-2"/>
                </c:manualLayout>
              </c:layout>
              <c:showVal val="1"/>
            </c:dLbl>
            <c:dLbl>
              <c:idx val="2"/>
              <c:layout>
                <c:manualLayout>
                  <c:x val="2.181818181818182E-2"/>
                  <c:y val="-1.5640273704789841E-2"/>
                </c:manualLayout>
              </c:layout>
              <c:showVal val="1"/>
            </c:dLbl>
            <c:dLbl>
              <c:idx val="3"/>
              <c:layout>
                <c:manualLayout>
                  <c:x val="1.4545454545454545E-2"/>
                  <c:y val="-1.1730205278592401E-2"/>
                </c:manualLayout>
              </c:layout>
              <c:showVal val="1"/>
            </c:dLbl>
            <c:dLbl>
              <c:idx val="4"/>
              <c:layout>
                <c:manualLayout>
                  <c:x val="7.2727272727272814E-3"/>
                  <c:y val="-1.9550342130987303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showVal val="1"/>
          </c:dLbls>
          <c:cat>
            <c:strRef>
              <c:f>'ctp tréning kérdőív-feldolg'!$C$42:$I$42</c:f>
              <c:strCache>
                <c:ptCount val="7"/>
                <c:pt idx="0">
                  <c:v>Össz értékelés</c:v>
                </c:pt>
                <c:pt idx="1">
                  <c:v>A feladatok megfelelése </c:v>
                </c:pt>
                <c:pt idx="2">
                  <c:v>A tanultak hasznosíthatósága</c:v>
                </c:pt>
                <c:pt idx="3">
                  <c:v>A tréning témái</c:v>
                </c:pt>
                <c:pt idx="4">
                  <c:v>A tréner munkája</c:v>
                </c:pt>
                <c:pt idx="5">
                  <c:v>Saját hozzáállás</c:v>
                </c:pt>
                <c:pt idx="6">
                  <c:v>A csoport munkája</c:v>
                </c:pt>
              </c:strCache>
            </c:strRef>
          </c:cat>
          <c:val>
            <c:numRef>
              <c:f>'ctp tréning kérdőív-feldolg'!$C$43:$I$43</c:f>
              <c:numCache>
                <c:formatCode>0%</c:formatCode>
                <c:ptCount val="7"/>
                <c:pt idx="0">
                  <c:v>0.94000000000000061</c:v>
                </c:pt>
                <c:pt idx="1">
                  <c:v>0.94000000000000061</c:v>
                </c:pt>
                <c:pt idx="2">
                  <c:v>0.92</c:v>
                </c:pt>
                <c:pt idx="3">
                  <c:v>0.9</c:v>
                </c:pt>
                <c:pt idx="4">
                  <c:v>0.99</c:v>
                </c:pt>
                <c:pt idx="5">
                  <c:v>0.93</c:v>
                </c:pt>
                <c:pt idx="6">
                  <c:v>0.95000000000000062</c:v>
                </c:pt>
              </c:numCache>
            </c:numRef>
          </c:val>
        </c:ser>
        <c:shape val="box"/>
        <c:axId val="209174912"/>
        <c:axId val="209176448"/>
        <c:axId val="0"/>
      </c:bar3DChart>
      <c:catAx>
        <c:axId val="209174912"/>
        <c:scaling>
          <c:orientation val="minMax"/>
        </c:scaling>
        <c:axPos val="b"/>
        <c:majorTickMark val="none"/>
        <c:tickLblPos val="nextTo"/>
        <c:crossAx val="209176448"/>
        <c:crosses val="autoZero"/>
        <c:auto val="1"/>
        <c:lblAlgn val="ctr"/>
        <c:lblOffset val="100"/>
      </c:catAx>
      <c:valAx>
        <c:axId val="209176448"/>
        <c:scaling>
          <c:orientation val="minMax"/>
          <c:max val="1"/>
          <c:min val="0"/>
        </c:scaling>
        <c:axPos val="l"/>
        <c:majorGridlines/>
        <c:numFmt formatCode="0%" sourceLinked="1"/>
        <c:majorTickMark val="none"/>
        <c:tickLblPos val="nextTo"/>
        <c:crossAx val="209174912"/>
        <c:crosses val="autoZero"/>
        <c:crossBetween val="between"/>
        <c:majorUnit val="0.1"/>
        <c:minorUnit val="2.0000000000000011E-2"/>
      </c:valAx>
    </c:plotArea>
    <c:plotVisOnly val="1"/>
  </c:chart>
  <c:spPr>
    <a:ln>
      <a:solidFill>
        <a:schemeClr val="tx1"/>
      </a:solidFill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3D750E5-6935-4D23-A2CF-06AC26AAFAE2}" type="datetimeFigureOut">
              <a:rPr lang="hu-HU"/>
              <a:pPr>
                <a:defRPr/>
              </a:pPr>
              <a:t>2015.01.09.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825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F5F5D88-48BB-4C5A-A9F6-ED8F7B021A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A744B4-EF93-4253-90B1-AAA4B617612C}" type="datetimeFigureOut">
              <a:rPr lang="hu-HU"/>
              <a:pPr>
                <a:defRPr/>
              </a:pPr>
              <a:t>2015.01.09.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825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8B43BC-0411-47BF-9A80-CD8C78AB2E2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FCB385-050B-4054-86AF-477D78A347B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843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DAEFC7-E01D-4006-A732-53568A0760B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22A82-FA03-4C65-9DCA-7FD21747EB5C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2CA9B-91F3-4BF4-A350-29B1819F6D50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D1DA65-1F79-499E-92BA-5A1F11A849A6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91DD8-7B71-4EC8-93A2-C8182FB05D0D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B68C01-7607-487A-AD4A-F2A406F9FDE5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7A1D38-22C3-4D57-871B-C70327C8483F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7DD3D1-A220-49CC-800C-673E1D09E80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65C275-7B89-4F54-BB32-00ADFE08724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741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4705A4-7DAA-49D0-90F7-566B2CEE569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843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6E0A23-D19B-4F57-99D5-84E134E6B51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C23580-C3F2-45A2-9C39-07CF9C0736F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843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59EAAE-DFE7-4ADF-A3D7-D5B2D7E620D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843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D6E1BD-5ECB-4C18-810C-5E658167898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843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0FB3C-B188-496A-BE99-3E51C087EBD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39E52-DBA2-4377-9136-BAF695E8C594}" type="datetimeFigureOut">
              <a:rPr lang="hu-HU"/>
              <a:pPr>
                <a:defRPr/>
              </a:pPr>
              <a:t>2015.01.09.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0B3A4-3A66-4FA2-8458-0FE52E6029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0283-97F2-42EB-A924-18A89A99A5F0}" type="datetimeFigureOut">
              <a:rPr lang="hu-HU"/>
              <a:pPr>
                <a:defRPr/>
              </a:pPr>
              <a:t>2015.01.09.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B7E0A-42F4-4A11-AF4C-4CE48ADD57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30A0-E853-4DAF-B9EC-2FDD8BD6830F}" type="datetimeFigureOut">
              <a:rPr lang="hu-HU"/>
              <a:pPr>
                <a:defRPr/>
              </a:pPr>
              <a:t>2015.01.09.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01AD6-BF79-4321-BF0F-F37AD63B22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FF1E0-782D-459D-9F07-1B6ABC6B57CD}" type="datetimeFigureOut">
              <a:rPr lang="hu-HU"/>
              <a:pPr>
                <a:defRPr/>
              </a:pPr>
              <a:t>2015.01.09.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F4184-DA13-45EE-B86B-38770CDBB4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619AF-4C71-47F8-9BB8-AFE7F618033F}" type="datetimeFigureOut">
              <a:rPr lang="hu-HU"/>
              <a:pPr>
                <a:defRPr/>
              </a:pPr>
              <a:t>2015.01.09.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A349E-3CD9-418E-AE0B-375F9D513C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B325-0D5A-4DF7-96BA-D1790BC54BE4}" type="datetimeFigureOut">
              <a:rPr lang="hu-HU"/>
              <a:pPr>
                <a:defRPr/>
              </a:pPr>
              <a:t>2015.01.09.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17A4C-442D-4F7A-A969-E14F3597E2E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AF7DC-4B53-462D-84EF-BFA80027C562}" type="datetimeFigureOut">
              <a:rPr lang="hu-HU"/>
              <a:pPr>
                <a:defRPr/>
              </a:pPr>
              <a:t>2015.01.09.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CFBFC-275E-48B0-8FD3-C4BE21E2487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F27A4-3EB8-42B4-96B4-A50ABEA4238E}" type="datetimeFigureOut">
              <a:rPr lang="hu-HU"/>
              <a:pPr>
                <a:defRPr/>
              </a:pPr>
              <a:t>2015.01.09.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A5720-993A-4E93-A8B9-91DE108E85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BF7D4-224A-40B0-BDC9-7828147A6F0F}" type="datetimeFigureOut">
              <a:rPr lang="hu-HU"/>
              <a:pPr>
                <a:defRPr/>
              </a:pPr>
              <a:t>2015.01.09.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4EB1-C23B-4BF5-8B0D-04822DCAE2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CE2A4-D29F-4DE2-B0D2-CB89185DCDA4}" type="datetimeFigureOut">
              <a:rPr lang="hu-HU"/>
              <a:pPr>
                <a:defRPr/>
              </a:pPr>
              <a:t>2015.01.09.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972D-6195-44F4-B564-F33280AB5A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BBDB-8D9B-4029-A91E-2A3584EE095F}" type="datetimeFigureOut">
              <a:rPr lang="hu-HU"/>
              <a:pPr>
                <a:defRPr/>
              </a:pPr>
              <a:t>2015.01.09.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C759-E700-414B-9EBF-7921C10AF6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075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4466AC-715D-41E1-B223-E69F6DE3031C}" type="datetimeFigureOut">
              <a:rPr lang="hu-HU"/>
              <a:pPr>
                <a:defRPr/>
              </a:pPr>
              <a:t>2015.01.09.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1EB8C6-20D9-46E3-BD56-1FC2DC15B8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://www.manorka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3" Type="http://schemas.openxmlformats.org/officeDocument/2006/relationships/image" Target="../media/image9.png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kerdoiv.localmonitoring.eu/index.php/551699/lang-h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Word_dokumentum1.docx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Word_dokumentum2.docx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orka.net/" TargetMode="External"/><Relationship Id="rId2" Type="http://schemas.openxmlformats.org/officeDocument/2006/relationships/hyperlink" Target="http://www.toosz.h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736600" y="2636838"/>
            <a:ext cx="7588250" cy="156686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3200" b="1" dirty="0"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>
                <a:latin typeface="Cambria" pitchFamily="18" charset="0"/>
              </a:rPr>
              <a:t>Tájékoztató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>
                <a:latin typeface="Cambria" pitchFamily="18" charset="0"/>
              </a:rPr>
              <a:t>MANORKA projektről</a:t>
            </a:r>
            <a:endParaRPr lang="hu-HU" sz="3200" b="1" dirty="0">
              <a:solidFill>
                <a:srgbClr val="4D4D4D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latin typeface="Arial" charset="0"/>
              </a:rPr>
              <a:t>	</a:t>
            </a: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4D4D4D"/>
                </a:solidFill>
                <a:latin typeface="Cambria" pitchFamily="18" charset="0"/>
              </a:rPr>
              <a:t>Dr. Zongor Gábor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4D4D4D"/>
                </a:solidFill>
                <a:latin typeface="Cambria" pitchFamily="18" charset="0"/>
              </a:rPr>
              <a:t>Projektvezető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Budapest, 2015. január 7.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4100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02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6021388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684213" y="5157788"/>
            <a:ext cx="7640637" cy="79216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13316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18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684213" y="1628775"/>
            <a:ext cx="78486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1400" b="1" dirty="0">
                <a:latin typeface="Verdana" pitchFamily="34" charset="0"/>
              </a:rPr>
              <a:t>2014. február 18-án Értékelő Csoport, Járási Munkacsoport és Menedzsment Bizottsági ülés:</a:t>
            </a:r>
          </a:p>
          <a:p>
            <a:pPr>
              <a:defRPr/>
            </a:pPr>
            <a:endParaRPr lang="hu-HU" sz="1400" b="1" dirty="0">
              <a:latin typeface="Verdana" pitchFamily="34" charset="0"/>
            </a:endParaRPr>
          </a:p>
          <a:p>
            <a:pPr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Tájékoztató a támogatási szerződésről (Bartha Nóra SZPI)</a:t>
            </a:r>
          </a:p>
          <a:p>
            <a:pPr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A projekt honlapjának bemutatása</a:t>
            </a:r>
          </a:p>
          <a:p>
            <a:pPr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Döntés az </a:t>
            </a:r>
            <a:r>
              <a:rPr lang="hu-H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ÖNkormányzat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c. folyóirat kiadójáról</a:t>
            </a:r>
          </a:p>
          <a:p>
            <a:pPr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Döntés az Önkormányzati adatbázis munkacsoport létrehozásáról</a:t>
            </a:r>
          </a:p>
        </p:txBody>
      </p:sp>
      <p:sp>
        <p:nvSpPr>
          <p:cNvPr id="8" name="Téglalap 7"/>
          <p:cNvSpPr/>
          <p:nvPr/>
        </p:nvSpPr>
        <p:spPr>
          <a:xfrm>
            <a:off x="468313" y="3284538"/>
            <a:ext cx="7488237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1400" b="1" dirty="0">
                <a:latin typeface="Verdana" pitchFamily="34" charset="0"/>
              </a:rPr>
              <a:t>2014. július 09. Menedzsment Bizottsági ülés:</a:t>
            </a:r>
          </a:p>
          <a:p>
            <a:pPr>
              <a:defRPr/>
            </a:pPr>
            <a:endParaRPr lang="hu-HU" sz="1400" b="1" dirty="0">
              <a:latin typeface="Verdana" pitchFamily="34" charset="0"/>
            </a:endParaRPr>
          </a:p>
          <a:p>
            <a:pPr>
              <a:defRPr/>
            </a:pPr>
            <a:r>
              <a:rPr lang="hu-HU" sz="1400" dirty="0">
                <a:latin typeface="Verdana" pitchFamily="34" charset="0"/>
              </a:rPr>
              <a:t>-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Projekt partnerek beszámolói  </a:t>
            </a:r>
          </a:p>
          <a:p>
            <a:pPr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 Női esélyegyenlőségi munkacsomag  </a:t>
            </a:r>
          </a:p>
          <a:p>
            <a:pPr marL="342900" indent="-342900"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 Kommunikációs terv értékelése</a:t>
            </a:r>
          </a:p>
          <a:p>
            <a:pPr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További lépések, tervezett tevékenységek – 2014 végéig</a:t>
            </a:r>
          </a:p>
          <a:p>
            <a:pPr>
              <a:buFontTx/>
              <a:buChar char="-"/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>
              <a:buFontTx/>
              <a:buChar char="-"/>
              <a:defRPr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2014. október 8. Menedzsment Bizottság ülés: </a:t>
            </a:r>
          </a:p>
          <a:p>
            <a:pPr>
              <a:buFontTx/>
              <a:buChar char="-"/>
              <a:defRPr/>
            </a:pPr>
            <a:r>
              <a:rPr lang="hu-HU" sz="1400" dirty="0">
                <a:latin typeface="Arial" charset="0"/>
              </a:rPr>
              <a:t>Beszámoló a MANORKA projekt aktuális ügyeiről, jövőbeli  </a:t>
            </a:r>
          </a:p>
          <a:p>
            <a:pPr>
              <a:defRPr/>
            </a:pPr>
            <a:r>
              <a:rPr lang="hu-HU" sz="1400" dirty="0">
                <a:latin typeface="Arial" charset="0"/>
              </a:rPr>
              <a:t>tevékenységekről</a:t>
            </a:r>
          </a:p>
          <a:p>
            <a:pPr>
              <a:defRPr/>
            </a:pPr>
            <a:r>
              <a:rPr lang="hu-HU" sz="1400" dirty="0">
                <a:latin typeface="Arial" charset="0"/>
              </a:rPr>
              <a:t>- Tájékoztató Női esélyegyenlőségi munkacsomag alakulásáról</a:t>
            </a:r>
          </a:p>
          <a:p>
            <a:pPr>
              <a:buFont typeface="Arial" charset="0"/>
              <a:buNone/>
              <a:defRPr/>
            </a:pPr>
            <a:r>
              <a:rPr lang="hu-HU" sz="1400" dirty="0">
                <a:latin typeface="Arial" charset="0"/>
              </a:rPr>
              <a:t>- Tájékoztató a Képviselőtestületi tréning alakulásáról</a:t>
            </a:r>
          </a:p>
          <a:p>
            <a:pPr>
              <a:buFont typeface="Arial" charset="0"/>
              <a:buNone/>
              <a:defRPr/>
            </a:pPr>
            <a:r>
              <a:rPr lang="hu-HU" sz="1400" dirty="0">
                <a:latin typeface="Arial" charset="0"/>
              </a:rPr>
              <a:t>- Tájékoztató a járási tréningekről</a:t>
            </a:r>
          </a:p>
          <a:p>
            <a:pPr algn="just">
              <a:buFont typeface="Arial" charset="0"/>
              <a:buNone/>
              <a:defRPr/>
            </a:pPr>
            <a:r>
              <a:rPr lang="hu-HU" sz="1400" dirty="0">
                <a:latin typeface="Arial" charset="0"/>
              </a:rPr>
              <a:t>-  Kommunikáció</a:t>
            </a:r>
          </a:p>
        </p:txBody>
      </p:sp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797425"/>
            <a:ext cx="2171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14340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2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539750" y="1700213"/>
            <a:ext cx="8064500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2. munkacsomag: Értékelő Csoport</a:t>
            </a:r>
          </a:p>
          <a:p>
            <a:pPr marL="342900" indent="-342900" algn="ctr">
              <a:defRPr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tagjainak száma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: 50 fő. A TÖOSZ, mint projektgazda 27 főt, a Faluszövetség 10 főt, a KÖOÉSZ 6 főt, továbbá az egyes projektpartner szervezetek egy-egy főt delegálnak.</a:t>
            </a:r>
          </a:p>
          <a:p>
            <a:pPr marL="342900" indent="-342900">
              <a:buFontTx/>
              <a:buChar char="-"/>
              <a:defRPr/>
            </a:pP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feladata és hatásköre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 projekttel kapcsolatos szakmai és pénzügyi folyamatok figyelemmel kísérése,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 projekt során elvégzett munka átfogó értékelése,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tájékoztatás kérése a Menedzsment Bizottság döntéseiről,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az egyes projekt folyamatok megvalósításának minősítése,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 projekttel kapcsolatos ütemterv nyomon követése, szükség esetén a módosítások kezdeményezése,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 projekt megvalósításával kapcsolatos önkormányzati vélemények gyűjtése és továbbítása a Menedzsment Bizottság részére,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 projektben résztvevő szervezetekkel, valamint az egyéb önkormányzati érdekképviseleti szervekkel való együttműködés erősítése.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15364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6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églalap 6"/>
          <p:cNvSpPr>
            <a:spLocks noChangeArrowheads="1"/>
          </p:cNvSpPr>
          <p:nvPr/>
        </p:nvSpPr>
        <p:spPr bwMode="auto">
          <a:xfrm>
            <a:off x="827088" y="1916113"/>
            <a:ext cx="457200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2013. november  27. Mátraháza – alakuló ülés</a:t>
            </a:r>
          </a:p>
          <a:p>
            <a:endParaRPr lang="hu-HU" b="1"/>
          </a:p>
          <a:p>
            <a:endParaRPr lang="hu-HU" b="1"/>
          </a:p>
          <a:p>
            <a:r>
              <a:rPr lang="hu-HU" b="1"/>
              <a:t>2014. Február 18-án Értékelő Csoport, Járási Munkacsoport és Menedzsment Bizottsági</a:t>
            </a:r>
          </a:p>
          <a:p>
            <a:r>
              <a:rPr lang="hu-HU" b="1"/>
              <a:t>ülés:</a:t>
            </a:r>
          </a:p>
          <a:p>
            <a:endParaRPr lang="hu-HU" b="1"/>
          </a:p>
          <a:p>
            <a:pPr>
              <a:buFontTx/>
              <a:buChar char="-"/>
            </a:pPr>
            <a:r>
              <a:rPr lang="hu-HU"/>
              <a:t> tájékoztatás a járások helyzetéről</a:t>
            </a:r>
          </a:p>
          <a:p>
            <a:r>
              <a:rPr lang="hu-HU"/>
              <a:t>- járási munkacsoport megalakulása</a:t>
            </a:r>
          </a:p>
          <a:p>
            <a:r>
              <a:rPr lang="hu-HU"/>
              <a:t>- Dr. Dancsó József a MÁK elnöke az önkormányzatok ás a MÁK kapcsolatáról</a:t>
            </a:r>
          </a:p>
        </p:txBody>
      </p:sp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636838"/>
            <a:ext cx="375285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16388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90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250825" y="1844675"/>
            <a:ext cx="799306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3. munkacsomag: Információ, kommunikáció és fenntarthatóság biztosítása</a:t>
            </a:r>
          </a:p>
          <a:p>
            <a:pPr marL="342900" indent="-342900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50825" y="2852738"/>
            <a:ext cx="8208963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endParaRPr lang="hu-HU" dirty="0">
              <a:latin typeface="Arial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95288" y="2133600"/>
            <a:ext cx="8208962" cy="306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– nyomtatott újság, cikkek, online média, záró-konferencia, reklám termékek</a:t>
            </a:r>
          </a:p>
        </p:txBody>
      </p:sp>
      <p:sp>
        <p:nvSpPr>
          <p:cNvPr id="12" name="Téglalap 11"/>
          <p:cNvSpPr/>
          <p:nvPr/>
        </p:nvSpPr>
        <p:spPr>
          <a:xfrm>
            <a:off x="468313" y="2924175"/>
            <a:ext cx="6605587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 munkacsomag vezetője:</a:t>
            </a:r>
          </a:p>
          <a:p>
            <a:pPr marL="342900" indent="-342900">
              <a:defRPr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TÖOSZ</a:t>
            </a:r>
          </a:p>
          <a:p>
            <a:pPr marL="342900" indent="-342900">
              <a:defRPr/>
            </a:pP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Tartalma:</a:t>
            </a:r>
          </a:p>
          <a:p>
            <a:pPr marL="342900" indent="-342900"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Nyomtatott negyedéves folyóirat</a:t>
            </a:r>
          </a:p>
          <a:p>
            <a:pPr marL="342900" indent="-342900"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Kétnyelvű honlap</a:t>
            </a:r>
          </a:p>
          <a:p>
            <a:pPr marL="342900" indent="-342900"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Kéthetente elektronikus hírlevél</a:t>
            </a:r>
          </a:p>
          <a:p>
            <a:pPr marL="342900" indent="-342900">
              <a:buFontTx/>
              <a:buChar char="-"/>
              <a:defRPr/>
            </a:pPr>
            <a:r>
              <a:rPr lang="hu-H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Facebook</a:t>
            </a: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Rendezvények</a:t>
            </a:r>
          </a:p>
          <a:p>
            <a:pPr marL="342900" indent="-342900"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Promóciós anyagok</a:t>
            </a:r>
          </a:p>
        </p:txBody>
      </p:sp>
      <p:pic>
        <p:nvPicPr>
          <p:cNvPr id="163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284538"/>
            <a:ext cx="34750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>
          <a:xfrm>
            <a:off x="765175" y="1092200"/>
            <a:ext cx="7921625" cy="508000"/>
          </a:xfrm>
        </p:spPr>
        <p:txBody>
          <a:bodyPr anchor="t"/>
          <a:lstStyle/>
          <a:p>
            <a:r>
              <a:rPr lang="hu-HU" sz="3200" b="1" smtClean="0"/>
              <a:t>Kommunikáció I.</a:t>
            </a:r>
          </a:p>
        </p:txBody>
      </p:sp>
      <p:sp>
        <p:nvSpPr>
          <p:cNvPr id="17411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48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hu-HU" sz="2000" b="1" smtClean="0"/>
              <a:t>Önkormányzat Újság,  2014.  első negyedéves lapszám:</a:t>
            </a:r>
          </a:p>
          <a:p>
            <a:pPr>
              <a:buFont typeface="Arial" pitchFamily="34" charset="0"/>
              <a:buNone/>
            </a:pPr>
            <a:endParaRPr lang="hu-HU" sz="2000" smtClean="0"/>
          </a:p>
          <a:p>
            <a:r>
              <a:rPr lang="hu-HU" sz="2000" smtClean="0"/>
              <a:t>Interjú Tove Skarstein, norvég nagykövet asszonnyal</a:t>
            </a:r>
          </a:p>
          <a:p>
            <a:r>
              <a:rPr lang="hu-HU" sz="2000" smtClean="0"/>
              <a:t>Fókuszban a Települési Önkormányzatok Országos Szövetsége, interjú Schmidt Jenő elnökkel</a:t>
            </a:r>
          </a:p>
          <a:p>
            <a:r>
              <a:rPr lang="hu-HU" sz="2000" smtClean="0"/>
              <a:t>A MANORKA projekt tevékenységeinek, ütemezésének bemutatása</a:t>
            </a:r>
          </a:p>
          <a:p>
            <a:r>
              <a:rPr lang="hu-HU" sz="2000" smtClean="0"/>
              <a:t>Képes beszámoló a mátraházai projektindító rendezvényről</a:t>
            </a:r>
          </a:p>
          <a:p>
            <a:r>
              <a:rPr lang="hu-HU" sz="2000" smtClean="0"/>
              <a:t>A projekt partnerek bemutatkozása</a:t>
            </a:r>
          </a:p>
          <a:p>
            <a:r>
              <a:rPr lang="hu-HU" sz="2000" smtClean="0"/>
              <a:t>A járási  munkacsoport megalakulásáról szóló tudósítás</a:t>
            </a:r>
          </a:p>
          <a:p>
            <a:r>
              <a:rPr lang="hu-HU" sz="2000" smtClean="0"/>
              <a:t>A nemek közötti esélyegyenlőségi munkacsoport megalakulásáról szóló tudósítás</a:t>
            </a:r>
          </a:p>
          <a:p>
            <a:r>
              <a:rPr lang="hu-HU" sz="2000" smtClean="0"/>
              <a:t>Workshopok a magyar falvak helyzetéről, beszámolók</a:t>
            </a:r>
          </a:p>
          <a:p>
            <a:pPr>
              <a:buFont typeface="Arial" pitchFamily="34" charset="0"/>
              <a:buNone/>
            </a:pPr>
            <a:endParaRPr lang="hu-HU" sz="2000" smtClean="0"/>
          </a:p>
          <a:p>
            <a:pPr>
              <a:buFont typeface="Arial" pitchFamily="34" charset="0"/>
              <a:buNone/>
            </a:pPr>
            <a:r>
              <a:rPr lang="hu-HU" sz="2000" smtClean="0"/>
              <a:t>A beszámolók folyamatosan feltöltése a honlap Hírek rovatába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765175" y="1092200"/>
            <a:ext cx="7921625" cy="508000"/>
          </a:xfrm>
        </p:spPr>
        <p:txBody>
          <a:bodyPr anchor="t"/>
          <a:lstStyle/>
          <a:p>
            <a:r>
              <a:rPr lang="hu-HU" sz="3200" b="1" smtClean="0"/>
              <a:t>Kommunikáció II.</a:t>
            </a:r>
            <a:br>
              <a:rPr lang="hu-HU" sz="3200" b="1" smtClean="0"/>
            </a:br>
            <a:endParaRPr lang="hu-HU" sz="3200" b="1" smtClean="0"/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488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hu-HU" sz="2000" b="1" smtClean="0"/>
          </a:p>
          <a:p>
            <a:pPr>
              <a:buFont typeface="Arial" pitchFamily="34" charset="0"/>
              <a:buNone/>
            </a:pPr>
            <a:r>
              <a:rPr lang="hu-HU" sz="2000" b="1" smtClean="0"/>
              <a:t>ÖNkormányzat újság,  2014. második negyedéves lapszám:</a:t>
            </a:r>
            <a:endParaRPr lang="hu-HU" sz="2000" smtClean="0"/>
          </a:p>
          <a:p>
            <a:r>
              <a:rPr lang="hu-HU" sz="2000" smtClean="0"/>
              <a:t>Fókuszban a Magyar Faluszövetség, interjú Szabó Gellért, elnökkel</a:t>
            </a:r>
          </a:p>
          <a:p>
            <a:r>
              <a:rPr lang="hu-HU" sz="2000" smtClean="0"/>
              <a:t>Beszámoló a női esélyegyenlőségi munkacsoport tevékenységeiről, pilot résztvevőkről képes bemutatkozás</a:t>
            </a:r>
          </a:p>
          <a:p>
            <a:r>
              <a:rPr lang="hu-HU" sz="2000" smtClean="0"/>
              <a:t>Tudósítás a TÖOSZ jubileumi küldöttgyűléséről és nemzetközi konferenciájáról</a:t>
            </a:r>
          </a:p>
          <a:p>
            <a:r>
              <a:rPr lang="hu-HU" sz="2000" smtClean="0"/>
              <a:t>Képes beszámolók a KÖOÉSZ, MFSZ workshopokról</a:t>
            </a:r>
          </a:p>
          <a:p>
            <a:r>
              <a:rPr lang="hu-HU" sz="2000" smtClean="0"/>
              <a:t>Képes beszámoló MFSZ norvég tanulmányútról</a:t>
            </a:r>
          </a:p>
          <a:p>
            <a:r>
              <a:rPr lang="hu-HU" sz="2000" smtClean="0"/>
              <a:t>Érdekvédelmi munka Ausztriában, Franciaországban és Szlovákiában</a:t>
            </a:r>
          </a:p>
          <a:p>
            <a:r>
              <a:rPr lang="hu-HU" sz="2000" smtClean="0"/>
              <a:t>Négy magyar önkormányzati szövetség közös kezdeményezése</a:t>
            </a:r>
          </a:p>
          <a:p>
            <a:r>
              <a:rPr lang="hu-HU" sz="2000" smtClean="0"/>
              <a:t>Felhívás: képviselő-testületi képzések – trénerek</a:t>
            </a:r>
          </a:p>
          <a:p>
            <a:endParaRPr lang="hu-HU" sz="2000" smtClean="0"/>
          </a:p>
          <a:p>
            <a:pPr>
              <a:buFont typeface="Arial" pitchFamily="34" charset="0"/>
              <a:buNone/>
            </a:pPr>
            <a:r>
              <a:rPr lang="hu-HU" sz="2000" smtClean="0"/>
              <a:t>A beszámolók folyamatosan feltöltése a honlap Hírek rovatába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>
          <a:xfrm>
            <a:off x="288925" y="1008063"/>
            <a:ext cx="8397875" cy="592137"/>
          </a:xfrm>
        </p:spPr>
        <p:txBody>
          <a:bodyPr anchor="t"/>
          <a:lstStyle/>
          <a:p>
            <a:r>
              <a:rPr lang="hu-HU" sz="2800" b="1" smtClean="0"/>
              <a:t>Kommunikáció III.</a:t>
            </a:r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hu-HU" sz="2000" b="1" smtClean="0"/>
              <a:t>ÖNkormányzat újság, 2014. harmadik negyedéves lapszám</a:t>
            </a:r>
          </a:p>
          <a:p>
            <a:pPr>
              <a:buFont typeface="Arial" pitchFamily="34" charset="0"/>
              <a:buNone/>
            </a:pPr>
            <a:endParaRPr lang="hu-HU" sz="2000" b="1" smtClean="0"/>
          </a:p>
          <a:p>
            <a:pPr>
              <a:buFont typeface="Arial" pitchFamily="34" charset="0"/>
              <a:buNone/>
            </a:pPr>
            <a:r>
              <a:rPr lang="hu-HU" sz="2000" smtClean="0"/>
              <a:t>-     Fókuszban a Kisvárosi Önkormányzatok Országos Érdekszövetsége (KÖOÉSZ), interjú dr. Sütő László, elnökkel</a:t>
            </a:r>
          </a:p>
          <a:p>
            <a:pPr>
              <a:buFontTx/>
              <a:buChar char="-"/>
            </a:pPr>
            <a:r>
              <a:rPr lang="hu-HU" sz="2000" smtClean="0"/>
              <a:t>Női esélyegyenlőségi munkacsoport, pilot tanulmányutak Norvégiába, úti beszámolók</a:t>
            </a:r>
          </a:p>
          <a:p>
            <a:pPr>
              <a:buFontTx/>
              <a:buChar char="-"/>
            </a:pPr>
            <a:r>
              <a:rPr lang="hu-HU" sz="2000" smtClean="0"/>
              <a:t>Járási rendszer eddigi működésének bemutatása– dr. Zöld- Nagy Viktória, helyettes-államtitkár </a:t>
            </a:r>
          </a:p>
          <a:p>
            <a:pPr>
              <a:buFontTx/>
              <a:buChar char="-"/>
            </a:pPr>
            <a:r>
              <a:rPr lang="hu-HU" sz="2000" smtClean="0"/>
              <a:t>Hatékonysági Hálózatok működése Norvégiában – KS</a:t>
            </a:r>
          </a:p>
          <a:p>
            <a:pPr>
              <a:buFontTx/>
              <a:buChar char="-"/>
            </a:pPr>
            <a:r>
              <a:rPr lang="hu-HU" sz="2000" smtClean="0"/>
              <a:t>Képviselők képzésének beharangozója</a:t>
            </a:r>
          </a:p>
          <a:p>
            <a:pPr>
              <a:buFontTx/>
              <a:buChar char="-"/>
            </a:pPr>
            <a:r>
              <a:rPr lang="hu-HU" sz="2000" smtClean="0"/>
              <a:t>Portré, interjú Pogácsás Tibor, BM önkormányzati államtitkárral</a:t>
            </a:r>
          </a:p>
          <a:p>
            <a:pPr>
              <a:buFont typeface="Arial" pitchFamily="34" charset="0"/>
              <a:buNone/>
            </a:pPr>
            <a:r>
              <a:rPr lang="hu-HU" sz="2000" smtClean="0"/>
              <a:t> </a:t>
            </a:r>
          </a:p>
        </p:txBody>
      </p:sp>
      <p:pic>
        <p:nvPicPr>
          <p:cNvPr id="19460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414338"/>
            <a:ext cx="1524000" cy="8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églalap 4"/>
          <p:cNvSpPr>
            <a:spLocks noChangeArrowheads="1"/>
          </p:cNvSpPr>
          <p:nvPr/>
        </p:nvSpPr>
        <p:spPr bwMode="auto">
          <a:xfrm>
            <a:off x="288925" y="628650"/>
            <a:ext cx="65690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 i="1">
                <a:ea typeface="Calibri" pitchFamily="34" charset="0"/>
                <a:cs typeface="Times New Roman" pitchFamily="18" charset="0"/>
              </a:rPr>
              <a:t>„</a:t>
            </a:r>
            <a:r>
              <a:rPr lang="hu-HU" sz="1200" b="1" i="1">
                <a:ea typeface="Calibri" pitchFamily="34" charset="0"/>
                <a:cs typeface="Times New Roman" pitchFamily="18" charset="0"/>
              </a:rPr>
              <a:t>Önkormányzati kapacitásépítés norvég‐magyar együttműködéssel” projekt</a:t>
            </a:r>
            <a:r>
              <a:rPr lang="hu-HU" sz="1200">
                <a:ea typeface="Calibri" pitchFamily="34" charset="0"/>
                <a:cs typeface="Times New Roman" pitchFamily="18" charset="0"/>
              </a:rPr>
              <a:t/>
            </a:r>
            <a:br>
              <a:rPr lang="hu-HU" sz="1200">
                <a:ea typeface="Calibri" pitchFamily="34" charset="0"/>
                <a:cs typeface="Times New Roman" pitchFamily="18" charset="0"/>
              </a:rPr>
            </a:br>
            <a:r>
              <a:rPr lang="hu-HU" sz="1200" b="1" i="1"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12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765175" y="1092200"/>
            <a:ext cx="7921625" cy="755650"/>
          </a:xfrm>
        </p:spPr>
        <p:txBody>
          <a:bodyPr anchor="t"/>
          <a:lstStyle/>
          <a:p>
            <a:r>
              <a:rPr lang="hu-HU" sz="2400" b="1" smtClean="0"/>
              <a:t>Kommunikáció IV.  </a:t>
            </a:r>
            <a:br>
              <a:rPr lang="hu-HU" sz="2400" b="1" smtClean="0"/>
            </a:br>
            <a:r>
              <a:rPr lang="hu-HU" sz="2000" b="1" smtClean="0"/>
              <a:t/>
            </a:r>
            <a:br>
              <a:rPr lang="hu-HU" sz="2000" b="1" smtClean="0"/>
            </a:br>
            <a:r>
              <a:rPr lang="hu-HU" sz="2000" b="1" smtClean="0"/>
              <a:t/>
            </a:r>
            <a:br>
              <a:rPr lang="hu-HU" sz="2000" b="1" smtClean="0"/>
            </a:br>
            <a:r>
              <a:rPr lang="hu-HU" sz="3200" b="1" smtClean="0"/>
              <a:t/>
            </a:r>
            <a:br>
              <a:rPr lang="hu-HU" sz="3200" b="1" smtClean="0"/>
            </a:br>
            <a:endParaRPr lang="hu-HU" sz="3200" b="1" smtClean="0"/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457200" y="1847850"/>
            <a:ext cx="8229600" cy="479583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hu-HU" sz="2000" b="1" smtClean="0"/>
              <a:t>ÖNkormányzat, 2014. negyedik negyedéves lapszám:</a:t>
            </a:r>
          </a:p>
          <a:p>
            <a:pPr>
              <a:buFont typeface="Arial" pitchFamily="34" charset="0"/>
              <a:buNone/>
            </a:pPr>
            <a:endParaRPr lang="hu-HU" sz="2000" b="1" smtClean="0"/>
          </a:p>
          <a:p>
            <a:pPr>
              <a:buFontTx/>
              <a:buChar char="-"/>
            </a:pPr>
            <a:r>
              <a:rPr lang="hu-HU" sz="2000" smtClean="0"/>
              <a:t>Fókuszban a Magyar Köztisztviselők, Közalkalmazottak és Közszolgálati Dolgozók Szakszervezete, interjú Boros Péterné, főtitkár asszonnyal</a:t>
            </a:r>
          </a:p>
          <a:p>
            <a:pPr>
              <a:buFontTx/>
              <a:buChar char="-"/>
            </a:pPr>
            <a:r>
              <a:rPr lang="hu-HU" sz="2000" smtClean="0"/>
              <a:t>Női esélyegyenlőségi workshopok eredményeinek bemutatása</a:t>
            </a:r>
          </a:p>
          <a:p>
            <a:pPr>
              <a:buFontTx/>
              <a:buChar char="-"/>
            </a:pPr>
            <a:r>
              <a:rPr lang="hu-HU" sz="2000" smtClean="0"/>
              <a:t>Önkormányzati választásokat értékelő cikk</a:t>
            </a:r>
          </a:p>
          <a:p>
            <a:pPr>
              <a:buFontTx/>
              <a:buChar char="-"/>
            </a:pPr>
            <a:r>
              <a:rPr lang="hu-HU" sz="2000" smtClean="0"/>
              <a:t>Női esélyegyenlőségi felmérés, országos felmérés eredményeinek áttekintése</a:t>
            </a:r>
          </a:p>
          <a:p>
            <a:pPr>
              <a:buFontTx/>
              <a:buChar char="-"/>
            </a:pPr>
            <a:r>
              <a:rPr lang="hu-HU" sz="2000" smtClean="0"/>
              <a:t>CTP Képviselőtestületi tréning – Trénerek Tréningjének értékelése</a:t>
            </a:r>
          </a:p>
          <a:p>
            <a:pPr>
              <a:buFontTx/>
              <a:buChar char="-"/>
            </a:pPr>
            <a:endParaRPr lang="hu-HU" sz="1800" smtClean="0"/>
          </a:p>
          <a:p>
            <a:pPr>
              <a:buFontTx/>
              <a:buChar char="-"/>
            </a:pPr>
            <a:endParaRPr lang="hu-HU" sz="1800" smtClean="0"/>
          </a:p>
        </p:txBody>
      </p:sp>
      <p:pic>
        <p:nvPicPr>
          <p:cNvPr id="20484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414338"/>
            <a:ext cx="1524000" cy="8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églalap 4"/>
          <p:cNvSpPr>
            <a:spLocks noChangeArrowheads="1"/>
          </p:cNvSpPr>
          <p:nvPr/>
        </p:nvSpPr>
        <p:spPr bwMode="auto">
          <a:xfrm>
            <a:off x="0" y="742950"/>
            <a:ext cx="545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 i="1">
                <a:ea typeface="Calibri" pitchFamily="34" charset="0"/>
                <a:cs typeface="Times New Roman" pitchFamily="18" charset="0"/>
              </a:rPr>
              <a:t> Önkormányzati kapacitásépítés norvég‐magyar együttműködéssel”     projekt</a:t>
            </a:r>
            <a:r>
              <a:rPr lang="hu-HU" sz="1200">
                <a:ea typeface="Calibri" pitchFamily="34" charset="0"/>
                <a:cs typeface="Times New Roman" pitchFamily="18" charset="0"/>
              </a:rPr>
              <a:t> </a:t>
            </a:r>
            <a:r>
              <a:rPr lang="hu-HU" sz="1200" b="1" i="1"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12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288925" y="1008063"/>
            <a:ext cx="8397875" cy="592137"/>
          </a:xfrm>
        </p:spPr>
        <p:txBody>
          <a:bodyPr anchor="t"/>
          <a:lstStyle/>
          <a:p>
            <a:r>
              <a:rPr lang="hu-HU" sz="2800" b="1" smtClean="0"/>
              <a:t>Kommunikáció V.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hu-HU" sz="2000" b="1" smtClean="0"/>
              <a:t>ÖNkormányzat újság,  2015. első negyedéves lapszám tervezete</a:t>
            </a:r>
          </a:p>
          <a:p>
            <a:pPr>
              <a:buFont typeface="Arial" pitchFamily="34" charset="0"/>
              <a:buNone/>
            </a:pPr>
            <a:endParaRPr lang="hu-HU" sz="2000" b="1" smtClean="0"/>
          </a:p>
          <a:p>
            <a:pPr>
              <a:buFont typeface="Arial" pitchFamily="34" charset="0"/>
              <a:buNone/>
            </a:pPr>
            <a:r>
              <a:rPr lang="hu-HU" sz="2000" smtClean="0"/>
              <a:t>- Fókuszban a Miniszterelnökség , interjú  dr. Kovács Zoltán , területi közigazgatásért felelős államtitkárral</a:t>
            </a:r>
          </a:p>
          <a:p>
            <a:pPr>
              <a:buFontTx/>
              <a:buChar char="-"/>
            </a:pPr>
            <a:r>
              <a:rPr lang="hu-HU" sz="2000" smtClean="0"/>
              <a:t>Beszámoló a megyei rendezvényekről – járási tréningekről</a:t>
            </a:r>
          </a:p>
          <a:p>
            <a:pPr>
              <a:buFontTx/>
              <a:buChar char="-"/>
            </a:pPr>
            <a:r>
              <a:rPr lang="hu-HU" sz="2000" smtClean="0"/>
              <a:t>Képes tudósítás a február 10-11-ei Menedzsment Bizottság, Értékelő Csoport és Esélyegyenlőségi munkacsoport-ülésekről</a:t>
            </a:r>
          </a:p>
          <a:p>
            <a:pPr>
              <a:buFontTx/>
              <a:buChar char="-"/>
            </a:pPr>
            <a:r>
              <a:rPr lang="hu-HU" sz="2000" smtClean="0"/>
              <a:t>Az országos önkormányzati szövetségek együttműködésének áttekintése </a:t>
            </a:r>
          </a:p>
          <a:p>
            <a:pPr>
              <a:buFontTx/>
              <a:buChar char="-"/>
            </a:pPr>
            <a:r>
              <a:rPr lang="hu-HU" sz="2000" smtClean="0"/>
              <a:t>Az önkormányzati közszolgáltató cégekkel kapcsolatos felmérés eredményeinek bemutatása</a:t>
            </a:r>
          </a:p>
          <a:p>
            <a:pPr>
              <a:buFontTx/>
              <a:buChar char="-"/>
            </a:pPr>
            <a:endParaRPr lang="hu-HU" sz="2000" smtClean="0"/>
          </a:p>
        </p:txBody>
      </p:sp>
      <p:pic>
        <p:nvPicPr>
          <p:cNvPr id="21508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414338"/>
            <a:ext cx="1524000" cy="8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églalap 4"/>
          <p:cNvSpPr>
            <a:spLocks noChangeArrowheads="1"/>
          </p:cNvSpPr>
          <p:nvPr/>
        </p:nvSpPr>
        <p:spPr bwMode="auto">
          <a:xfrm>
            <a:off x="288925" y="628650"/>
            <a:ext cx="65690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 i="1">
                <a:ea typeface="Calibri" pitchFamily="34" charset="0"/>
                <a:cs typeface="Times New Roman" pitchFamily="18" charset="0"/>
              </a:rPr>
              <a:t>„</a:t>
            </a:r>
            <a:r>
              <a:rPr lang="hu-HU" sz="1200" b="1" i="1">
                <a:ea typeface="Calibri" pitchFamily="34" charset="0"/>
                <a:cs typeface="Times New Roman" pitchFamily="18" charset="0"/>
              </a:rPr>
              <a:t>Önkormányzati kapacitásépítés norvég‐magyar együttműködéssel” projekt</a:t>
            </a:r>
            <a:r>
              <a:rPr lang="hu-HU" sz="1200">
                <a:ea typeface="Calibri" pitchFamily="34" charset="0"/>
                <a:cs typeface="Times New Roman" pitchFamily="18" charset="0"/>
              </a:rPr>
              <a:t/>
            </a:r>
            <a:br>
              <a:rPr lang="hu-HU" sz="1200">
                <a:ea typeface="Calibri" pitchFamily="34" charset="0"/>
                <a:cs typeface="Times New Roman" pitchFamily="18" charset="0"/>
              </a:rPr>
            </a:br>
            <a:r>
              <a:rPr lang="hu-HU" sz="1200" b="1" i="1"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12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22532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4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539750" y="1773238"/>
            <a:ext cx="7127875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Elindult a projekt a közösségi médiában:</a:t>
            </a:r>
          </a:p>
          <a:p>
            <a:pPr>
              <a:defRPr/>
            </a:pP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Facebook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: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MANORKA-projekt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>
              <a:buFontTx/>
              <a:buChar char="-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YouTube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csatorna: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MANORKAprojekt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 projekt honlapja:</a:t>
            </a:r>
          </a:p>
          <a:p>
            <a:pPr>
              <a:defRPr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hlinkClick r:id="rId4"/>
              </a:rPr>
              <a:t>www.manorka.net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2924175"/>
            <a:ext cx="4392613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95288" y="1557338"/>
            <a:ext cx="7929562" cy="41751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 projekt időtartama: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2013 szeptember 25-2016. április 30.</a:t>
            </a:r>
          </a:p>
          <a:p>
            <a:pPr marL="342900" indent="-342900">
              <a:defRPr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Támogatást nyújtó szervezet: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Norvég Alap (2009-2014) Kapacitásfejlesztés és intézményközi együttműködés programterület</a:t>
            </a:r>
          </a:p>
          <a:p>
            <a:pPr marL="342900" indent="-342900">
              <a:defRPr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Projektgazda: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Települési Önkormányzatok Országos Szövetsége 	(TÖOSZ)</a:t>
            </a:r>
          </a:p>
          <a:p>
            <a:pPr marL="342900" indent="-342900">
              <a:defRPr/>
            </a:pP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5124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6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805488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0825" y="1412875"/>
            <a:ext cx="8785225" cy="48958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4. Munkacsomag: Nők és férfiak közötti esélyegyenlőség elősegítése</a:t>
            </a:r>
          </a:p>
          <a:p>
            <a:pPr marL="342900" indent="-342900" algn="ctr">
              <a:defRPr/>
            </a:pP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munkacsoport tevékenységei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4.1 Munkacsoport alakuló ülés – munkacsoport-ülés 40 választott képviselővel évente kétszer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4.2 Felmérés a nők részvételéről az önkormányzatokban, önkormányzati választások előtt és azt követően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4.3  Pilot projektek 5 magyar és 5 norvég választott női képviselő részére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4.3.a.  Előkészítő </a:t>
            </a:r>
            <a:r>
              <a:rPr lang="hu-H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workshop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pilot projekt résztvevői számára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4.3. b. Csereprogram, tanulmányút választott nők részére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4.3  c. Mintaprojektek, kísérleti tevékenységek itthon / munka-magánélet 			egyensúlyának megteremtéséhez és az ezeket bemutató </a:t>
            </a:r>
            <a:r>
              <a:rPr lang="hu-H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workshopok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/ </a:t>
            </a:r>
            <a:r>
              <a:rPr lang="hu-H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promociós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	anyagok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4.5	Esélyegyenlőségi tervezés Norvégiában és 			Magyarországon Norvégiában jó gyakorlatok cseréje a munkacsoport-üléseken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4.5.a.	</a:t>
            </a:r>
            <a:r>
              <a:rPr lang="hu-H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Workshop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az esélyegyenlőségi tervezés norvég és 	magyar gyakorlatáról Norvégiában tanulmányút keretében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4.7	Összegző kiadvány a munkacsoport munkájáról és a mintaprojektek alakulásáról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4.8	Szakmai anyagok fordítása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250825" y="2781300"/>
            <a:ext cx="8074025" cy="36004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23556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3558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6257925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95288" y="1628775"/>
            <a:ext cx="8001000" cy="31670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4. munkacsomag:Esélyegyenlőségi munkacsoport alakuló ülése (2013. november 25., Mátraháza)</a:t>
            </a:r>
          </a:p>
          <a:p>
            <a:pPr marL="342900" indent="-342900" algn="just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 algn="just">
              <a:defRPr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Témák:</a:t>
            </a:r>
          </a:p>
          <a:p>
            <a:pPr marL="342900" indent="-342900" algn="just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Munkacsoport tagjainak bemutatkozása</a:t>
            </a:r>
          </a:p>
          <a:p>
            <a:pPr marL="342900" indent="-342900" algn="just"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Projekt, projektrész bemutatása</a:t>
            </a:r>
          </a:p>
          <a:p>
            <a:pPr marL="342900" indent="-342900" algn="just"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Magyarországi esélyegyenlőségi programok helyzete</a:t>
            </a:r>
          </a:p>
          <a:p>
            <a:pPr marL="342900" indent="-342900" algn="just"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Norvég esélyegyenlőségi tervezés,  helyi programok helyzete</a:t>
            </a:r>
          </a:p>
          <a:p>
            <a:pPr marL="342900" indent="-342900" algn="just"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Magyarországi országos felmérés kérdéseinek megvitatása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24580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4582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5805488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365625"/>
            <a:ext cx="2938462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oneTexte 8"/>
          <p:cNvSpPr txBox="1">
            <a:spLocks noChangeArrowheads="1"/>
          </p:cNvSpPr>
          <p:nvPr/>
        </p:nvSpPr>
        <p:spPr bwMode="auto">
          <a:xfrm>
            <a:off x="180975" y="504825"/>
            <a:ext cx="5194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None/>
            </a:pPr>
            <a:r>
              <a:rPr lang="fr-FR" sz="2400">
                <a:latin typeface="Verdana" pitchFamily="34" charset="0"/>
              </a:rPr>
              <a:t> </a:t>
            </a:r>
          </a:p>
        </p:txBody>
      </p:sp>
      <p:pic>
        <p:nvPicPr>
          <p:cNvPr id="25603" name="Ké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152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3995738" y="528638"/>
            <a:ext cx="4752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5" name="Rectangle 1"/>
          <p:cNvSpPr>
            <a:spLocks noChangeArrowheads="1"/>
          </p:cNvSpPr>
          <p:nvPr/>
        </p:nvSpPr>
        <p:spPr bwMode="auto">
          <a:xfrm>
            <a:off x="468313" y="1533525"/>
            <a:ext cx="6113462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hu-HU" sz="2000" b="1">
                <a:latin typeface="Calibri" pitchFamily="34" charset="0"/>
              </a:rPr>
              <a:t>Esélyegyenlőségi Munkacsoport-ülés 2014. február 18.</a:t>
            </a:r>
          </a:p>
          <a:p>
            <a:pPr algn="just" eaLnBrk="0" hangingPunct="0"/>
            <a:endParaRPr lang="hu-HU" sz="1600">
              <a:latin typeface="Calibri" pitchFamily="34" charset="0"/>
            </a:endParaRPr>
          </a:p>
          <a:p>
            <a:pPr algn="just" eaLnBrk="0" hangingPunct="0"/>
            <a:r>
              <a:rPr lang="hu-HU" sz="1600">
                <a:latin typeface="Calibri" pitchFamily="34" charset="0"/>
              </a:rPr>
              <a:t>Témák: Közfoglalkoztatás és esélyegyenlőség kapcsolata, magyarországi esélyegyenlőségi politika</a:t>
            </a:r>
          </a:p>
          <a:p>
            <a:pPr algn="just" eaLnBrk="0" hangingPunct="0"/>
            <a:endParaRPr lang="hu-HU" sz="1600">
              <a:latin typeface="Calibri" pitchFamily="34" charset="0"/>
            </a:endParaRPr>
          </a:p>
          <a:p>
            <a:r>
              <a:rPr lang="hu-HU" sz="1600">
                <a:latin typeface="Calibri" pitchFamily="34" charset="0"/>
              </a:rPr>
              <a:t>- Bojt község közfoglalkoztatási projektjének bemutatása – </a:t>
            </a:r>
          </a:p>
          <a:p>
            <a:r>
              <a:rPr lang="hu-HU" sz="1600">
                <a:latin typeface="Calibri" pitchFamily="34" charset="0"/>
              </a:rPr>
              <a:t> </a:t>
            </a:r>
            <a:r>
              <a:rPr lang="hu-HU" sz="1600" b="1">
                <a:latin typeface="Calibri" pitchFamily="34" charset="0"/>
              </a:rPr>
              <a:t>Vass Mária</a:t>
            </a:r>
            <a:r>
              <a:rPr lang="hu-HU" sz="1600">
                <a:latin typeface="Calibri" pitchFamily="34" charset="0"/>
              </a:rPr>
              <a:t> Bojt község polgármestere</a:t>
            </a:r>
          </a:p>
          <a:p>
            <a:endParaRPr lang="hu-HU" sz="1600">
              <a:latin typeface="Calibri" pitchFamily="34" charset="0"/>
            </a:endParaRPr>
          </a:p>
          <a:p>
            <a:r>
              <a:rPr lang="hu-HU" sz="1600">
                <a:latin typeface="Calibri" pitchFamily="34" charset="0"/>
              </a:rPr>
              <a:t>- Új úton a nők és férfiak egyenlősége terén – </a:t>
            </a:r>
            <a:r>
              <a:rPr lang="hu-HU" sz="1600" b="1">
                <a:latin typeface="Calibri" pitchFamily="34" charset="0"/>
              </a:rPr>
              <a:t>Kormosné</a:t>
            </a:r>
            <a:endParaRPr lang="hu-HU" sz="1600">
              <a:latin typeface="Calibri" pitchFamily="34" charset="0"/>
            </a:endParaRPr>
          </a:p>
          <a:p>
            <a:r>
              <a:rPr lang="hu-HU" sz="1600">
                <a:latin typeface="Calibri" pitchFamily="34" charset="0"/>
              </a:rPr>
              <a:t>  </a:t>
            </a:r>
            <a:r>
              <a:rPr lang="hu-HU" sz="1600" b="1">
                <a:latin typeface="Calibri" pitchFamily="34" charset="0"/>
              </a:rPr>
              <a:t>Debrecezni Zsuzsanna</a:t>
            </a:r>
            <a:r>
              <a:rPr lang="hu-HU" sz="1600">
                <a:latin typeface="Calibri" pitchFamily="34" charset="0"/>
              </a:rPr>
              <a:t> EMMI, főosztályvezető-helyettes</a:t>
            </a:r>
          </a:p>
          <a:p>
            <a:endParaRPr lang="hu-HU" sz="16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hu-HU" sz="1600">
                <a:latin typeface="Calibri" pitchFamily="34" charset="0"/>
              </a:rPr>
              <a:t>Nő az Esély! Tájékoztató a TÁMOP -5.3.1-B-1-1-11/1 projektről – </a:t>
            </a:r>
            <a:r>
              <a:rPr lang="hu-HU" sz="1600" b="1">
                <a:latin typeface="Calibri" pitchFamily="34" charset="0"/>
              </a:rPr>
              <a:t>Ipacs László</a:t>
            </a:r>
            <a:r>
              <a:rPr lang="hu-HU" sz="1600">
                <a:latin typeface="Calibri" pitchFamily="34" charset="0"/>
              </a:rPr>
              <a:t> projektmenedzser, Országos Roma Önkormányzat</a:t>
            </a:r>
          </a:p>
          <a:p>
            <a:pPr>
              <a:buFontTx/>
              <a:buChar char="-"/>
            </a:pPr>
            <a:endParaRPr lang="hu-HU" sz="1600">
              <a:latin typeface="Calibri" pitchFamily="34" charset="0"/>
            </a:endParaRPr>
          </a:p>
          <a:p>
            <a:r>
              <a:rPr lang="hu-HU" sz="1600">
                <a:latin typeface="Calibri" pitchFamily="34" charset="0"/>
              </a:rPr>
              <a:t>Résztvevők: a munkacsoport tagjai, a TÖOSZ szakmai koordinátorai,  Dr. Zongor Gábor, a TÖOSZ projektvezetője, Gunnbjorg Navik, KS szakértő</a:t>
            </a:r>
          </a:p>
          <a:p>
            <a:pPr algn="just" eaLnBrk="0" hangingPunct="0">
              <a:buFontTx/>
              <a:buChar char="-"/>
            </a:pPr>
            <a:endParaRPr lang="hu-HU"/>
          </a:p>
        </p:txBody>
      </p:sp>
      <p:sp>
        <p:nvSpPr>
          <p:cNvPr id="25606" name="Szövegdoboz 5"/>
          <p:cNvSpPr txBox="1">
            <a:spLocks noChangeArrowheads="1"/>
          </p:cNvSpPr>
          <p:nvPr/>
        </p:nvSpPr>
        <p:spPr bwMode="auto">
          <a:xfrm>
            <a:off x="1401763" y="2347913"/>
            <a:ext cx="79470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2000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</p:txBody>
      </p:sp>
      <p:pic>
        <p:nvPicPr>
          <p:cNvPr id="25607" name="Picture 2" descr="http://www.manorka.net/uploads/images/hirek-kepei/7612_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1775" y="1339850"/>
            <a:ext cx="20859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4" descr="http://www.manorka.net/uploads/images/hirek-kepei/ECSules-2014-02-19/759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9550" y="3873500"/>
            <a:ext cx="21923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oneTexte 8"/>
          <p:cNvSpPr txBox="1">
            <a:spLocks noChangeArrowheads="1"/>
          </p:cNvSpPr>
          <p:nvPr/>
        </p:nvSpPr>
        <p:spPr bwMode="auto">
          <a:xfrm>
            <a:off x="180975" y="504825"/>
            <a:ext cx="5194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None/>
            </a:pPr>
            <a:r>
              <a:rPr lang="fr-FR" sz="2400">
                <a:latin typeface="Verdana" pitchFamily="34" charset="0"/>
              </a:rPr>
              <a:t> </a:t>
            </a:r>
          </a:p>
        </p:txBody>
      </p:sp>
      <p:pic>
        <p:nvPicPr>
          <p:cNvPr id="26627" name="Ké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0"/>
            <a:ext cx="152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5219700" y="460375"/>
            <a:ext cx="374491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773" name="Cím 6"/>
          <p:cNvSpPr>
            <a:spLocks noGrp="1"/>
          </p:cNvSpPr>
          <p:nvPr>
            <p:ph type="title"/>
          </p:nvPr>
        </p:nvSpPr>
        <p:spPr>
          <a:xfrm>
            <a:off x="327025" y="1155700"/>
            <a:ext cx="8359775" cy="44450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b="1" smtClean="0"/>
              <a:t>Pilot résztvevők</a:t>
            </a:r>
          </a:p>
        </p:txBody>
      </p:sp>
      <p:sp>
        <p:nvSpPr>
          <p:cNvPr id="26630" name="Tartalom helye 7"/>
          <p:cNvSpPr>
            <a:spLocks noGrp="1"/>
          </p:cNvSpPr>
          <p:nvPr>
            <p:ph idx="1"/>
          </p:nvPr>
        </p:nvSpPr>
        <p:spPr>
          <a:xfrm>
            <a:off x="457200" y="908050"/>
            <a:ext cx="6913563" cy="56229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hu-HU" sz="1600" smtClean="0"/>
          </a:p>
          <a:p>
            <a:pPr eaLnBrk="1" hangingPunct="1">
              <a:buFont typeface="Arial" pitchFamily="34" charset="0"/>
              <a:buNone/>
            </a:pPr>
            <a:r>
              <a:rPr lang="hu-HU" sz="1400" b="1" smtClean="0"/>
              <a:t>Norvég résztvevők:</a:t>
            </a:r>
          </a:p>
          <a:p>
            <a:pPr eaLnBrk="1" hangingPunct="1"/>
            <a:r>
              <a:rPr lang="hu-HU" sz="1400" smtClean="0"/>
              <a:t>Bjørg Tingstad, Fosnes polgármestere </a:t>
            </a:r>
          </a:p>
          <a:p>
            <a:pPr eaLnBrk="1" hangingPunct="1"/>
            <a:r>
              <a:rPr lang="hu-HU" sz="1400" smtClean="0"/>
              <a:t>Hege Nordheim-Viken,  Høylandet polgármestere</a:t>
            </a:r>
          </a:p>
          <a:p>
            <a:pPr eaLnBrk="1" hangingPunct="1"/>
            <a:r>
              <a:rPr lang="hu-HU" sz="1400" smtClean="0"/>
              <a:t>Grete Bækken Mollan, Steinkjer alpolgármestere</a:t>
            </a:r>
          </a:p>
          <a:p>
            <a:pPr eaLnBrk="1" hangingPunct="1"/>
            <a:r>
              <a:rPr lang="hu-HU" sz="1400" smtClean="0"/>
              <a:t>Eva Søgnebotten, Stange  alpolgármestere</a:t>
            </a:r>
          </a:p>
          <a:p>
            <a:pPr eaLnBrk="1" hangingPunct="1"/>
            <a:r>
              <a:rPr lang="hu-HU" sz="1400" smtClean="0"/>
              <a:t>Marit Voll, Verdal település képviselője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1400" smtClean="0"/>
              <a:t>Kiválasztás norvég partner (KS) által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1400" b="1" smtClean="0"/>
              <a:t> Magyar résztvevők:</a:t>
            </a:r>
          </a:p>
          <a:p>
            <a:pPr eaLnBrk="1" hangingPunct="1"/>
            <a:r>
              <a:rPr lang="hu-HU" sz="1400" smtClean="0"/>
              <a:t>Németh Violetta, képviselő, Bük</a:t>
            </a:r>
          </a:p>
          <a:p>
            <a:pPr eaLnBrk="1" hangingPunct="1"/>
            <a:r>
              <a:rPr lang="hu-HU" sz="1400" smtClean="0"/>
              <a:t>Rujp Zsuzsa, Etyek alpolgármestere</a:t>
            </a:r>
          </a:p>
          <a:p>
            <a:pPr eaLnBrk="1" hangingPunct="1"/>
            <a:r>
              <a:rPr lang="hu-HU" sz="1400" smtClean="0"/>
              <a:t>Zakar Ágnes, képviselő, Szentendre</a:t>
            </a:r>
          </a:p>
          <a:p>
            <a:pPr eaLnBrk="1" hangingPunct="1"/>
            <a:r>
              <a:rPr lang="hu-HU" sz="1400" smtClean="0"/>
              <a:t>Pénzes Erzsébet, Hidegkút polgármestere</a:t>
            </a:r>
            <a:r>
              <a:rPr lang="nb-NO" sz="1400" smtClean="0"/>
              <a:t> </a:t>
            </a:r>
            <a:endParaRPr lang="hu-HU" sz="1400" smtClean="0"/>
          </a:p>
          <a:p>
            <a:pPr eaLnBrk="1" hangingPunct="1"/>
            <a:r>
              <a:rPr lang="hu-HU" sz="1400" smtClean="0"/>
              <a:t>Füzy Andrea, képviselő, Abasár</a:t>
            </a:r>
          </a:p>
          <a:p>
            <a:pPr eaLnBrk="1" hangingPunct="1"/>
            <a:r>
              <a:rPr lang="hu-HU" sz="1400" smtClean="0"/>
              <a:t>Kiválasztás: Két körös, országos felhívás alapján – írásbeli angol / norvég nyelv ű motivációs anyagok és szóbeli angol nyelvű interjú alapján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1400" b="1" smtClean="0"/>
              <a:t>Párok:</a:t>
            </a:r>
          </a:p>
          <a:p>
            <a:pPr eaLnBrk="1" hangingPunct="1"/>
            <a:r>
              <a:rPr lang="hu-HU" sz="1400" smtClean="0"/>
              <a:t> Abasár- Hoylandet</a:t>
            </a:r>
          </a:p>
          <a:p>
            <a:pPr eaLnBrk="1" hangingPunct="1"/>
            <a:r>
              <a:rPr lang="hu-HU" sz="1400" smtClean="0"/>
              <a:t>Etyek-Verdal</a:t>
            </a:r>
            <a:r>
              <a:rPr lang="nb-NO" sz="1400" smtClean="0">
                <a:ea typeface="Calibri" pitchFamily="34" charset="0"/>
                <a:cs typeface="Times New Roman" pitchFamily="18" charset="0"/>
              </a:rPr>
              <a:t> </a:t>
            </a:r>
            <a:endParaRPr lang="hu-HU" sz="1400" smtClean="0"/>
          </a:p>
          <a:p>
            <a:pPr eaLnBrk="1" hangingPunct="1"/>
            <a:r>
              <a:rPr lang="hu-HU" sz="1400" smtClean="0"/>
              <a:t>Szentendre- Stange</a:t>
            </a:r>
          </a:p>
          <a:p>
            <a:pPr eaLnBrk="1" hangingPunct="1"/>
            <a:r>
              <a:rPr lang="hu-HU" sz="1400" smtClean="0"/>
              <a:t>Bük- Steinkjer</a:t>
            </a:r>
          </a:p>
          <a:p>
            <a:pPr eaLnBrk="1" hangingPunct="1"/>
            <a:r>
              <a:rPr lang="hu-HU" sz="1400" smtClean="0"/>
              <a:t>Hidegkút-Fosnes</a:t>
            </a:r>
          </a:p>
        </p:txBody>
      </p:sp>
      <p:pic>
        <p:nvPicPr>
          <p:cNvPr id="2663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2138" y="966788"/>
            <a:ext cx="655637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2775" y="1944688"/>
            <a:ext cx="70802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32775" y="2997200"/>
            <a:ext cx="7080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1188" y="4051300"/>
            <a:ext cx="70167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2138" y="5097463"/>
            <a:ext cx="70167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750" y="1944688"/>
            <a:ext cx="70802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750" y="4041775"/>
            <a:ext cx="7064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750" y="966788"/>
            <a:ext cx="6556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750" y="3000375"/>
            <a:ext cx="7080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5094288"/>
            <a:ext cx="68738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2500" y="6257925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oneTexte 8"/>
          <p:cNvSpPr txBox="1">
            <a:spLocks noChangeArrowheads="1"/>
          </p:cNvSpPr>
          <p:nvPr/>
        </p:nvSpPr>
        <p:spPr bwMode="auto">
          <a:xfrm>
            <a:off x="180975" y="504825"/>
            <a:ext cx="5194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None/>
            </a:pPr>
            <a:r>
              <a:rPr lang="fr-FR" sz="2400">
                <a:latin typeface="Verdana" pitchFamily="34" charset="0"/>
              </a:rPr>
              <a:t> </a:t>
            </a:r>
          </a:p>
        </p:txBody>
      </p:sp>
      <p:pic>
        <p:nvPicPr>
          <p:cNvPr id="27651" name="Ké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152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3924300" y="528638"/>
            <a:ext cx="496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3" name="Szövegdoboz 4"/>
          <p:cNvSpPr txBox="1">
            <a:spLocks noChangeArrowheads="1"/>
          </p:cNvSpPr>
          <p:nvPr/>
        </p:nvSpPr>
        <p:spPr bwMode="auto">
          <a:xfrm>
            <a:off x="517525" y="1427163"/>
            <a:ext cx="4554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</p:txBody>
      </p:sp>
      <p:sp>
        <p:nvSpPr>
          <p:cNvPr id="27654" name="Cím 6"/>
          <p:cNvSpPr>
            <a:spLocks noGrp="1"/>
          </p:cNvSpPr>
          <p:nvPr>
            <p:ph type="title"/>
          </p:nvPr>
        </p:nvSpPr>
        <p:spPr>
          <a:xfrm>
            <a:off x="517525" y="1130300"/>
            <a:ext cx="8169275" cy="469900"/>
          </a:xfrm>
        </p:spPr>
        <p:txBody>
          <a:bodyPr anchor="t"/>
          <a:lstStyle/>
          <a:p>
            <a:pPr eaLnBrk="1" hangingPunct="1"/>
            <a:r>
              <a:rPr lang="hu-HU" sz="2000" b="1" smtClean="0"/>
              <a:t>Pilot program előkészítő  workshop (2014. ápr.28-30)</a:t>
            </a:r>
          </a:p>
        </p:txBody>
      </p:sp>
      <p:sp>
        <p:nvSpPr>
          <p:cNvPr id="33799" name="Tartalom helye 7"/>
          <p:cNvSpPr>
            <a:spLocks noGrp="1"/>
          </p:cNvSpPr>
          <p:nvPr>
            <p:ph idx="1"/>
          </p:nvPr>
        </p:nvSpPr>
        <p:spPr>
          <a:xfrm>
            <a:off x="457200" y="1897063"/>
            <a:ext cx="6684963" cy="42291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1600" b="1" smtClean="0"/>
              <a:t>Résztvevők:</a:t>
            </a:r>
            <a:r>
              <a:rPr lang="hu-HU" sz="1600" smtClean="0"/>
              <a:t> 5 – 5 pilot résztvevő; Sebestyén Zsuzsa, EMMI; dr. Zongor Gábor, főtitkár; Sabján Katalin, projekt menedzser; Zsiros Sándorné, a TÖOSZ Polgármesternői Tagozat vezetője; Krausz Veronika, Balla Mónika, TÖOSZ szakmai koordinátorok; KS részéről Gunnbjorg Navik, Marthe Leistad, nemzetközi szakértők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1600" smtClean="0"/>
              <a:t>Témák: 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1600" smtClean="0"/>
              <a:t>-      A két ország önkormányzati rendszere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hu-HU" sz="1600" smtClean="0"/>
              <a:t>Női esélyegyenlőség helyzete Norvégiában és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1600" smtClean="0"/>
              <a:t>	Magyarországon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hu-HU" sz="1600" smtClean="0"/>
              <a:t>Norvég és magyar jó példák a női esélyegyenlőség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1600" smtClean="0"/>
              <a:t>	témakörében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hu-HU" sz="1600" smtClean="0"/>
              <a:t>Problémák feltárása a női esélyegyenlősége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1600" smtClean="0"/>
              <a:t>	területén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hu-HU" sz="1600" smtClean="0"/>
              <a:t>Magyar pilot résztvevők norvég tanulmányútjának téma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1600" smtClean="0"/>
              <a:t>	meghatározása, időpont meghatározás. </a:t>
            </a:r>
          </a:p>
        </p:txBody>
      </p:sp>
      <p:pic>
        <p:nvPicPr>
          <p:cNvPr id="27656" name="Picture 2" descr="http://www.manorka.net/uploads/images/Gallery/2014-04-28-30/genderw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0238" y="3040063"/>
            <a:ext cx="30829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6257925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oneTexte 8"/>
          <p:cNvSpPr txBox="1">
            <a:spLocks noChangeArrowheads="1"/>
          </p:cNvSpPr>
          <p:nvPr/>
        </p:nvSpPr>
        <p:spPr bwMode="auto">
          <a:xfrm>
            <a:off x="180975" y="504825"/>
            <a:ext cx="5194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None/>
            </a:pPr>
            <a:r>
              <a:rPr lang="fr-FR" sz="2400">
                <a:latin typeface="Verdana" pitchFamily="34" charset="0"/>
              </a:rPr>
              <a:t> </a:t>
            </a:r>
          </a:p>
        </p:txBody>
      </p:sp>
      <p:pic>
        <p:nvPicPr>
          <p:cNvPr id="28675" name="Ké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152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5364163" y="460375"/>
            <a:ext cx="345598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7" name="Cím 5"/>
          <p:cNvSpPr>
            <a:spLocks noGrp="1"/>
          </p:cNvSpPr>
          <p:nvPr>
            <p:ph type="title"/>
          </p:nvPr>
        </p:nvSpPr>
        <p:spPr>
          <a:xfrm>
            <a:off x="1997075" y="1409700"/>
            <a:ext cx="4144963" cy="911225"/>
          </a:xfrm>
        </p:spPr>
        <p:txBody>
          <a:bodyPr anchor="t"/>
          <a:lstStyle/>
          <a:p>
            <a:pPr eaLnBrk="1" hangingPunct="1"/>
            <a:r>
              <a:rPr lang="hu-HU" sz="2000" b="1" smtClean="0"/>
              <a:t>       Pilot tanulmányutak fókuszpontjai</a:t>
            </a:r>
          </a:p>
        </p:txBody>
      </p:sp>
      <p:sp>
        <p:nvSpPr>
          <p:cNvPr id="34822" name="Tartalom helye 6"/>
          <p:cNvSpPr>
            <a:spLocks noGrp="1"/>
          </p:cNvSpPr>
          <p:nvPr>
            <p:ph idx="1"/>
          </p:nvPr>
        </p:nvSpPr>
        <p:spPr>
          <a:xfrm>
            <a:off x="509588" y="2320925"/>
            <a:ext cx="7469187" cy="35544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000" smtClean="0"/>
              <a:t>az önkormányzati hivatal példamutató munkaszervezési módozatai esélyegyenlőségi szempontok figyelembevételével; a fiatal nők munkaerőpiacra való visszaintegrálása a szülési szabadságot követően; a női politikusok kapacitásfejlesztése; a választott státusszal járó feladatok összehangolásának módjai egyéb munkahelyi megbízásokkal és a családi élettel; a gazdálkodói tevékenységekben való munkamegosztás nők és férfiak között; a gyermekellátó rendszerek közötti különbségek feltárása; a hagyományos szerepfelfogások átértékelésének lehetőségei; sztereotípiák elleni küzdelem formái; a kora gyermekkortól történő ítéletmentes gondolkodásra való nevelés módozatai.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smtClean="0"/>
              <a:t>5 tanulmányút június hónapban Norvégiába- „shadowing”, intézményi látogatások, önkormányzati-hivatali munkatársakkal való találkozók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smtClean="0"/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550" y="1181100"/>
            <a:ext cx="157003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5" y="1127125"/>
            <a:ext cx="16446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6092825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oneTexte 8"/>
          <p:cNvSpPr txBox="1">
            <a:spLocks noChangeArrowheads="1"/>
          </p:cNvSpPr>
          <p:nvPr/>
        </p:nvSpPr>
        <p:spPr bwMode="auto">
          <a:xfrm>
            <a:off x="180975" y="504825"/>
            <a:ext cx="5194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None/>
            </a:pPr>
            <a:r>
              <a:rPr lang="fr-FR" sz="2400">
                <a:latin typeface="Verdana" pitchFamily="34" charset="0"/>
              </a:rPr>
              <a:t> </a:t>
            </a:r>
          </a:p>
        </p:txBody>
      </p:sp>
      <p:pic>
        <p:nvPicPr>
          <p:cNvPr id="29699" name="Ké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152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5364163" y="460375"/>
            <a:ext cx="345598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701" name="Cím 5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2027237"/>
          </a:xfrm>
        </p:spPr>
        <p:txBody>
          <a:bodyPr anchor="t"/>
          <a:lstStyle/>
          <a:p>
            <a:pPr eaLnBrk="1" hangingPunct="1"/>
            <a:r>
              <a:rPr lang="hu-HU" sz="2000" b="1" smtClean="0"/>
              <a:t>Magyarországi mintatevékenységek, munkacsoport-ülések</a:t>
            </a:r>
          </a:p>
        </p:txBody>
      </p:sp>
      <p:sp>
        <p:nvSpPr>
          <p:cNvPr id="29702" name="Tartalom helye 6"/>
          <p:cNvSpPr>
            <a:spLocks noGrp="1"/>
          </p:cNvSpPr>
          <p:nvPr>
            <p:ph idx="1"/>
          </p:nvPr>
        </p:nvSpPr>
        <p:spPr>
          <a:xfrm>
            <a:off x="250825" y="1412875"/>
            <a:ext cx="8435975" cy="49688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hu-HU" sz="1400" b="1" smtClean="0"/>
              <a:t>Időpontok: 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1400" smtClean="0"/>
              <a:t>	Szentendre – augusztus 29-  szeptember 1, 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1400" smtClean="0"/>
              <a:t>	Bük augusztus 27, szeptember 8, 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1400" smtClean="0"/>
              <a:t>	Hidegkút  - szeptember 4, 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1400" smtClean="0"/>
              <a:t>	Abasár szeptember 5, 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1400" smtClean="0"/>
              <a:t>	Etyek szeptember 6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1400" smtClean="0"/>
              <a:t>	Norvég partner részvételével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1400" b="1" smtClean="0"/>
              <a:t>Témák: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1400" smtClean="0"/>
              <a:t>Szentendre: helyi intézkedések bemutatása, valamint új önkéntes hálózat „időbank” létrehozása a nők munkavállalásának támogatása céljából, helyi női politikusok - női művészek mindennapjai, nehézségei, jó gyakorlatai, szentendrei Nők városa program továbbfejlesztése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1400" smtClean="0"/>
              <a:t>Bük: női fiatal munkavállalók és munkaadók közös fóruma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1400" smtClean="0"/>
              <a:t>Hidegkút: fiatalok korai érzékenyítése az esélyegyenlőség témaköre iránt:  a MOT nemzetközi ifjúsági hálózat meghonosításának lehetősége itthon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1400" smtClean="0"/>
              <a:t>Etyek: hátrányos helyzetű nők támogatása, női munkavállalás elősegítése, norvég óvodai program bemutatása – kisgyermekek viselkedési, szociális, érzelmi problémáinak megelőzésére, kezelésére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1400" smtClean="0"/>
              <a:t>Abasár: nők a közigazgatásban, nők az üzleti életben, nők intézményvezetőként: a munka és magánélet helyes egyensúlyának megtalálására jó példák, gyakorlatok megosztása, közös megoldások keresése, a MOT nemzetközi ifjúsági hálózat helyi meghonosítása </a:t>
            </a:r>
          </a:p>
          <a:p>
            <a:pPr eaLnBrk="1" hangingPunct="1">
              <a:buFont typeface="Arial" pitchFamily="34" charset="0"/>
              <a:buNone/>
            </a:pPr>
            <a:endParaRPr lang="hu-HU" sz="1400" smtClean="0"/>
          </a:p>
          <a:p>
            <a:pPr eaLnBrk="1" hangingPunct="1">
              <a:buFont typeface="Arial" pitchFamily="34" charset="0"/>
              <a:buNone/>
            </a:pPr>
            <a:endParaRPr lang="hu-HU" sz="1800" smtClean="0"/>
          </a:p>
          <a:p>
            <a:pPr eaLnBrk="1" hangingPunct="1">
              <a:buFont typeface="Arial" pitchFamily="34" charset="0"/>
              <a:buNone/>
            </a:pPr>
            <a:endParaRPr lang="hu-HU" sz="1800" smtClean="0"/>
          </a:p>
        </p:txBody>
      </p:sp>
      <p:pic>
        <p:nvPicPr>
          <p:cNvPr id="29703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6257925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oneTexte 8"/>
          <p:cNvSpPr txBox="1">
            <a:spLocks noChangeArrowheads="1"/>
          </p:cNvSpPr>
          <p:nvPr/>
        </p:nvSpPr>
        <p:spPr bwMode="auto">
          <a:xfrm>
            <a:off x="180975" y="504825"/>
            <a:ext cx="5194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None/>
            </a:pPr>
            <a:r>
              <a:rPr lang="fr-FR" sz="2400">
                <a:latin typeface="Verdana" pitchFamily="34" charset="0"/>
              </a:rPr>
              <a:t> </a:t>
            </a:r>
          </a:p>
        </p:txBody>
      </p:sp>
      <p:pic>
        <p:nvPicPr>
          <p:cNvPr id="30723" name="Ké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0"/>
            <a:ext cx="152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4643438" y="528638"/>
            <a:ext cx="3960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69" name="Cím 4"/>
          <p:cNvSpPr>
            <a:spLocks noGrp="1"/>
          </p:cNvSpPr>
          <p:nvPr>
            <p:ph type="title"/>
          </p:nvPr>
        </p:nvSpPr>
        <p:spPr>
          <a:xfrm>
            <a:off x="180975" y="1120775"/>
            <a:ext cx="8505825" cy="785813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b="1" smtClean="0"/>
              <a:t>Nők és férfiak esélyegyenlősége</a:t>
            </a:r>
            <a:br>
              <a:rPr lang="hu-HU" sz="2400" b="1" smtClean="0"/>
            </a:br>
            <a:r>
              <a:rPr lang="hu-HU" sz="2400" b="1" smtClean="0"/>
              <a:t>országos kérdőív</a:t>
            </a:r>
          </a:p>
        </p:txBody>
      </p:sp>
      <p:sp>
        <p:nvSpPr>
          <p:cNvPr id="30726" name="Tartalom helye 5"/>
          <p:cNvSpPr>
            <a:spLocks noGrp="1"/>
          </p:cNvSpPr>
          <p:nvPr>
            <p:ph idx="1"/>
          </p:nvPr>
        </p:nvSpPr>
        <p:spPr>
          <a:xfrm>
            <a:off x="327025" y="2062163"/>
            <a:ext cx="8359775" cy="432117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hu-HU" sz="2000" b="1" smtClean="0"/>
              <a:t>Téma: </a:t>
            </a:r>
            <a:r>
              <a:rPr lang="hu-HU" sz="2000" smtClean="0"/>
              <a:t>A nők és férfiak esélyegyenlőségének helyi viszonyait, a települési vezetők témához való hozzáállását, a felmerülő problémákat és megoldási</a:t>
            </a:r>
          </a:p>
          <a:p>
            <a:pPr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u-HU" sz="2000" smtClean="0"/>
              <a:t>      lehetőségeket, jó gyakorlatokat tárja fel</a:t>
            </a:r>
          </a:p>
          <a:p>
            <a:pPr algn="just" eaLnBrk="1" hangingPunct="1">
              <a:spcBef>
                <a:spcPct val="0"/>
              </a:spcBef>
            </a:pPr>
            <a:r>
              <a:rPr lang="hu-HU" sz="2000" b="1" smtClean="0"/>
              <a:t>Összeállította:</a:t>
            </a:r>
            <a:r>
              <a:rPr lang="hu-HU" sz="2000" smtClean="0"/>
              <a:t> Női munkacsoport, TÖOSZ szakmai koordinátorai, Helyi Obszervatórium szakértői</a:t>
            </a:r>
          </a:p>
          <a:p>
            <a:pPr algn="just" eaLnBrk="1" hangingPunct="1">
              <a:spcBef>
                <a:spcPct val="0"/>
              </a:spcBef>
            </a:pPr>
            <a:r>
              <a:rPr lang="hu-HU" sz="2000" b="1" smtClean="0"/>
              <a:t>Feldolgozás, tanulmány elkészítése: </a:t>
            </a:r>
            <a:r>
              <a:rPr lang="hu-HU" sz="2000" smtClean="0"/>
              <a:t>Helyi Obszervatórium </a:t>
            </a:r>
          </a:p>
          <a:p>
            <a:pPr algn="just" eaLnBrk="1" hangingPunct="1">
              <a:spcBef>
                <a:spcPct val="0"/>
              </a:spcBef>
            </a:pPr>
            <a:r>
              <a:rPr lang="hu-HU" sz="2000" b="1" smtClean="0"/>
              <a:t>Kitöltők:</a:t>
            </a:r>
            <a:r>
              <a:rPr lang="hu-HU" sz="2000" smtClean="0"/>
              <a:t> polgármesterek 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hu-HU" sz="2000" smtClean="0"/>
              <a:t>Elérhető: </a:t>
            </a:r>
            <a:r>
              <a:rPr lang="hu-HU" sz="2000" smtClean="0">
                <a:hlinkClick r:id="rId4"/>
              </a:rPr>
              <a:t>http://kerdoiv.localmonitoring.eu/index.php/551699/lang-hu</a:t>
            </a:r>
            <a:endParaRPr lang="hu-HU" sz="2000" smtClean="0"/>
          </a:p>
          <a:p>
            <a:pPr algn="just" eaLnBrk="1" hangingPunct="1"/>
            <a:r>
              <a:rPr lang="hu-HU" sz="2000" smtClean="0"/>
              <a:t>A kérdőívet feldolgozta a Helyi Obszervatórium,  a kérdőív eredményeiből újságcikk készült</a:t>
            </a:r>
          </a:p>
          <a:p>
            <a:pPr algn="just" eaLnBrk="1" hangingPunct="1">
              <a:buFont typeface="Arial" pitchFamily="34" charset="0"/>
              <a:buNone/>
            </a:pPr>
            <a:endParaRPr lang="hu-HU" sz="2000" smtClean="0"/>
          </a:p>
        </p:txBody>
      </p:sp>
      <p:pic>
        <p:nvPicPr>
          <p:cNvPr id="30727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5732463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oneTexte 8"/>
          <p:cNvSpPr txBox="1">
            <a:spLocks noChangeArrowheads="1"/>
          </p:cNvSpPr>
          <p:nvPr/>
        </p:nvSpPr>
        <p:spPr bwMode="auto">
          <a:xfrm>
            <a:off x="180975" y="504825"/>
            <a:ext cx="5194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None/>
            </a:pPr>
            <a:r>
              <a:rPr lang="fr-FR" sz="2400">
                <a:latin typeface="Verdana" pitchFamily="34" charset="0"/>
              </a:rPr>
              <a:t> </a:t>
            </a:r>
          </a:p>
        </p:txBody>
      </p:sp>
      <p:pic>
        <p:nvPicPr>
          <p:cNvPr id="31747" name="Ké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152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1"/>
          <p:cNvSpPr>
            <a:spLocks noChangeArrowheads="1"/>
          </p:cNvSpPr>
          <p:nvPr/>
        </p:nvSpPr>
        <p:spPr bwMode="auto">
          <a:xfrm>
            <a:off x="2762250" y="331788"/>
            <a:ext cx="50149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hu-HU" sz="900" b="1" i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hu-HU" sz="900" b="1" i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hu-HU" sz="900" b="1" i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749" name="Cím 5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2027237"/>
          </a:xfrm>
        </p:spPr>
        <p:txBody>
          <a:bodyPr anchor="t"/>
          <a:lstStyle/>
          <a:p>
            <a:pPr eaLnBrk="1" hangingPunct="1"/>
            <a:r>
              <a:rPr lang="hu-HU" sz="2000" b="1" smtClean="0"/>
              <a:t>Szentendre – augusztus 29 -  szeptember 1.</a:t>
            </a:r>
          </a:p>
        </p:txBody>
      </p:sp>
      <p:sp>
        <p:nvSpPr>
          <p:cNvPr id="31750" name="Tartalom helye 6"/>
          <p:cNvSpPr>
            <a:spLocks noGrp="1"/>
          </p:cNvSpPr>
          <p:nvPr>
            <p:ph idx="1"/>
          </p:nvPr>
        </p:nvSpPr>
        <p:spPr>
          <a:xfrm>
            <a:off x="250825" y="1412875"/>
            <a:ext cx="8435975" cy="49688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hu-HU" sz="1400" b="1" smtClean="0"/>
          </a:p>
          <a:p>
            <a:pPr eaLnBrk="1" hangingPunct="1">
              <a:buFont typeface="Arial" pitchFamily="34" charset="0"/>
              <a:buNone/>
            </a:pPr>
            <a:endParaRPr lang="hu-HU" sz="1100" smtClean="0"/>
          </a:p>
          <a:p>
            <a:pPr eaLnBrk="1" hangingPunct="1">
              <a:buFont typeface="Arial" pitchFamily="34" charset="0"/>
              <a:buNone/>
            </a:pPr>
            <a:r>
              <a:rPr lang="hu-HU" sz="2000" smtClean="0"/>
              <a:t>Szentendre- Stange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2000" smtClean="0"/>
              <a:t>Zakar Ágnes, képviselő, Szentendre  -  Eva Søgnebotten, Stange  alpolgármestere</a:t>
            </a:r>
          </a:p>
          <a:p>
            <a:pPr eaLnBrk="1" hangingPunct="1">
              <a:buFont typeface="Arial" pitchFamily="34" charset="0"/>
              <a:buNone/>
            </a:pPr>
            <a:endParaRPr lang="hu-HU" sz="2000" smtClean="0"/>
          </a:p>
          <a:p>
            <a:pPr eaLnBrk="1" hangingPunct="1">
              <a:buFont typeface="Arial" pitchFamily="34" charset="0"/>
              <a:buNone/>
            </a:pPr>
            <a:r>
              <a:rPr lang="hu-HU" sz="2000" b="1" smtClean="0"/>
              <a:t>Témák:</a:t>
            </a:r>
          </a:p>
          <a:p>
            <a:pPr eaLnBrk="1" hangingPunct="1">
              <a:buFontTx/>
              <a:buChar char="-"/>
            </a:pPr>
            <a:r>
              <a:rPr lang="hu-HU" sz="2000" smtClean="0"/>
              <a:t>új önkéntes hálózat „időbank” létrehozása a nők 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2000" smtClean="0"/>
              <a:t>munkavállalásának támogatása céljából, </a:t>
            </a:r>
          </a:p>
          <a:p>
            <a:pPr eaLnBrk="1" hangingPunct="1">
              <a:buFontTx/>
              <a:buChar char="-"/>
            </a:pPr>
            <a:r>
              <a:rPr lang="hu-HU" sz="2000" smtClean="0"/>
              <a:t>Nőbarát önkormányzati cím létrehozása</a:t>
            </a:r>
          </a:p>
          <a:p>
            <a:pPr eaLnBrk="1" hangingPunct="1">
              <a:buFontTx/>
              <a:buChar char="-"/>
            </a:pPr>
            <a:r>
              <a:rPr lang="hu-HU" sz="2000" smtClean="0"/>
              <a:t>helyi női politikusok - női művészek mindennapjai, nehézségei, jó gyakorlatai, </a:t>
            </a:r>
          </a:p>
          <a:p>
            <a:pPr eaLnBrk="1" hangingPunct="1">
              <a:buFontTx/>
              <a:buChar char="-"/>
            </a:pPr>
            <a:r>
              <a:rPr lang="hu-HU" sz="2000" smtClean="0"/>
              <a:t>szentendrei Nők városa program továbbfejlesztése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2000" smtClean="0"/>
              <a:t>3 workshop: -helyi intézményvezetőkkel, helyi művészekkel, helyi politikusokkal</a:t>
            </a:r>
          </a:p>
          <a:p>
            <a:pPr eaLnBrk="1" hangingPunct="1">
              <a:buFont typeface="Arial" pitchFamily="34" charset="0"/>
              <a:buNone/>
            </a:pPr>
            <a:endParaRPr lang="hu-HU" sz="2000" smtClean="0"/>
          </a:p>
          <a:p>
            <a:pPr eaLnBrk="1" hangingPunct="1">
              <a:buFont typeface="Arial" pitchFamily="34" charset="0"/>
              <a:buNone/>
            </a:pPr>
            <a:endParaRPr lang="hu-HU" sz="1400" smtClean="0"/>
          </a:p>
          <a:p>
            <a:pPr eaLnBrk="1" hangingPunct="1">
              <a:buFont typeface="Arial" pitchFamily="34" charset="0"/>
              <a:buNone/>
            </a:pPr>
            <a:endParaRPr lang="hu-HU" sz="1800" smtClean="0"/>
          </a:p>
          <a:p>
            <a:pPr eaLnBrk="1" hangingPunct="1">
              <a:buFont typeface="Arial" pitchFamily="34" charset="0"/>
              <a:buNone/>
            </a:pPr>
            <a:endParaRPr lang="hu-HU" sz="1800" smtClean="0"/>
          </a:p>
        </p:txBody>
      </p:sp>
      <p:pic>
        <p:nvPicPr>
          <p:cNvPr id="31751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6257925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2" descr="20140830_1021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9700" y="1568450"/>
            <a:ext cx="20653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3" descr="20140830_1021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9700" y="3140075"/>
            <a:ext cx="2065338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oneTexte 8"/>
          <p:cNvSpPr txBox="1">
            <a:spLocks noChangeArrowheads="1"/>
          </p:cNvSpPr>
          <p:nvPr/>
        </p:nvSpPr>
        <p:spPr bwMode="auto">
          <a:xfrm>
            <a:off x="180975" y="504825"/>
            <a:ext cx="5194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None/>
            </a:pPr>
            <a:r>
              <a:rPr lang="fr-FR" sz="2400">
                <a:latin typeface="Verdana" pitchFamily="34" charset="0"/>
              </a:rPr>
              <a:t> </a:t>
            </a:r>
          </a:p>
        </p:txBody>
      </p:sp>
      <p:pic>
        <p:nvPicPr>
          <p:cNvPr id="32771" name="Ké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152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3708400" y="712788"/>
            <a:ext cx="3843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773" name="Cím 5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2027237"/>
          </a:xfrm>
        </p:spPr>
        <p:txBody>
          <a:bodyPr anchor="t"/>
          <a:lstStyle/>
          <a:p>
            <a:pPr eaLnBrk="1" hangingPunct="1"/>
            <a:r>
              <a:rPr lang="hu-HU" sz="2000" b="1" smtClean="0"/>
              <a:t>Hidegkút  - szeptember 4.</a:t>
            </a:r>
          </a:p>
        </p:txBody>
      </p:sp>
      <p:sp>
        <p:nvSpPr>
          <p:cNvPr id="32774" name="Tartalom helye 6"/>
          <p:cNvSpPr>
            <a:spLocks noGrp="1"/>
          </p:cNvSpPr>
          <p:nvPr>
            <p:ph idx="1"/>
          </p:nvPr>
        </p:nvSpPr>
        <p:spPr>
          <a:xfrm>
            <a:off x="250825" y="1412875"/>
            <a:ext cx="8435975" cy="49688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hu-HU" sz="1400" smtClean="0"/>
              <a:t>	</a:t>
            </a:r>
          </a:p>
          <a:p>
            <a:pPr eaLnBrk="1" hangingPunct="1">
              <a:buFont typeface="Arial" pitchFamily="34" charset="0"/>
              <a:buNone/>
            </a:pPr>
            <a:endParaRPr lang="hu-HU" sz="2000" smtClean="0"/>
          </a:p>
          <a:p>
            <a:pPr eaLnBrk="1" hangingPunct="1">
              <a:buFont typeface="Arial" pitchFamily="34" charset="0"/>
              <a:buNone/>
            </a:pPr>
            <a:r>
              <a:rPr lang="hu-HU" sz="2000" smtClean="0"/>
              <a:t>Hidegkút-Fosnes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2000" smtClean="0"/>
              <a:t>Pénzes Erzsébet, Hidegkút polgármestere</a:t>
            </a:r>
            <a:r>
              <a:rPr lang="nb-NO" sz="2000" smtClean="0"/>
              <a:t> </a:t>
            </a:r>
            <a:r>
              <a:rPr lang="hu-HU" sz="2000" smtClean="0"/>
              <a:t> - Bjørg Tingstad, 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2000" smtClean="0"/>
              <a:t>Fosnes polgármestere 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2000" smtClean="0"/>
              <a:t>Abasár- Høylandet 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2000" smtClean="0"/>
              <a:t>Füzy Andrea, képviselő, Abasár - Hege Nordheim-Viken,  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2000" smtClean="0"/>
              <a:t>Høylandet polgármestere</a:t>
            </a:r>
          </a:p>
          <a:p>
            <a:pPr eaLnBrk="1" hangingPunct="1">
              <a:buFont typeface="Arial" pitchFamily="34" charset="0"/>
              <a:buNone/>
            </a:pPr>
            <a:endParaRPr lang="hu-HU" sz="2000" b="1" smtClean="0"/>
          </a:p>
          <a:p>
            <a:pPr eaLnBrk="1" hangingPunct="1">
              <a:buFont typeface="Arial" pitchFamily="34" charset="0"/>
              <a:buNone/>
            </a:pPr>
            <a:r>
              <a:rPr lang="hu-HU" sz="2000" b="1" smtClean="0"/>
              <a:t>Témák:</a:t>
            </a:r>
          </a:p>
          <a:p>
            <a:pPr eaLnBrk="1" hangingPunct="1">
              <a:buFontTx/>
              <a:buChar char="-"/>
            </a:pPr>
            <a:r>
              <a:rPr lang="hu-HU" sz="2000" smtClean="0"/>
              <a:t>fiatalok korai érzékenyítése az esélyegyenlőség témaköre iránt:  a MOT nemzetközi ifjúsági hálózat meghonosításának lehetősége itthon</a:t>
            </a:r>
          </a:p>
          <a:p>
            <a:pPr eaLnBrk="1" hangingPunct="1">
              <a:buFontTx/>
              <a:buChar char="-"/>
            </a:pPr>
            <a:r>
              <a:rPr lang="hu-HU" sz="2000" smtClean="0"/>
              <a:t>Közélet és magánélet egyensúlyának megteremtése az önkormányzati és közszolgáltatási területen</a:t>
            </a:r>
          </a:p>
          <a:p>
            <a:pPr eaLnBrk="1" hangingPunct="1">
              <a:buFont typeface="Arial" pitchFamily="34" charset="0"/>
              <a:buNone/>
            </a:pPr>
            <a:endParaRPr lang="hu-HU" sz="1800" smtClean="0"/>
          </a:p>
          <a:p>
            <a:pPr eaLnBrk="1" hangingPunct="1">
              <a:buFont typeface="Arial" pitchFamily="34" charset="0"/>
              <a:buNone/>
            </a:pPr>
            <a:endParaRPr lang="hu-HU" sz="1800" smtClean="0"/>
          </a:p>
          <a:p>
            <a:pPr eaLnBrk="1" hangingPunct="1">
              <a:buFont typeface="Arial" pitchFamily="34" charset="0"/>
              <a:buNone/>
            </a:pPr>
            <a:endParaRPr lang="hu-HU" sz="1800" smtClean="0"/>
          </a:p>
        </p:txBody>
      </p:sp>
      <p:pic>
        <p:nvPicPr>
          <p:cNvPr id="32775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6257925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4" descr="hidegkut_00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4175" y="1112838"/>
            <a:ext cx="1952625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5" descr="C:\Documents and Settings\krauszv\Dokumentumok\Dropbox\GE_workshop_Hidegkut\hidegkut_00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4175" y="2489200"/>
            <a:ext cx="195262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042988" y="1628775"/>
            <a:ext cx="7281862" cy="460851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Projektpartnerek:</a:t>
            </a:r>
          </a:p>
          <a:p>
            <a:pPr marL="342900" indent="-342900">
              <a:defRPr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Norvég Helyi és Regionális Önkormányzatok Szövetsége (KS)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Életen át tartó tanulásért Ügynökség Norvégiában (VOX)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Belügyminisztérium (BM)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Emberi Erőforrások Minisztériuma (EMMI)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Miniszterelnökség (ME/KIM)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Magyar Faluszövetség (MFSZ)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Kisvárosi Önkormányzatok Országos Érdekszövetsége (KÖOÉSZ)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Szövetség Az Életen Át Tartó Tanulásért (SZETT)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Magyar Köztisztviselők, Közalkalmazottak és Közszolgálati Dolgozók Szakszervezete (MKKSZ)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6148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50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5805488"/>
            <a:ext cx="18732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oneTexte 8"/>
          <p:cNvSpPr txBox="1">
            <a:spLocks noChangeArrowheads="1"/>
          </p:cNvSpPr>
          <p:nvPr/>
        </p:nvSpPr>
        <p:spPr bwMode="auto">
          <a:xfrm>
            <a:off x="180975" y="504825"/>
            <a:ext cx="5194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None/>
            </a:pPr>
            <a:r>
              <a:rPr lang="fr-FR" sz="2400">
                <a:latin typeface="Verdana" pitchFamily="34" charset="0"/>
              </a:rPr>
              <a:t> </a:t>
            </a:r>
          </a:p>
        </p:txBody>
      </p:sp>
      <p:pic>
        <p:nvPicPr>
          <p:cNvPr id="33795" name="Ké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152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3549650" y="776288"/>
            <a:ext cx="4198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797" name="Cím 5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2027237"/>
          </a:xfrm>
        </p:spPr>
        <p:txBody>
          <a:bodyPr anchor="t"/>
          <a:lstStyle/>
          <a:p>
            <a:pPr eaLnBrk="1" hangingPunct="1"/>
            <a:r>
              <a:rPr lang="hu-HU" sz="2000" b="1" smtClean="0"/>
              <a:t>Abasár szeptember 5.</a:t>
            </a:r>
          </a:p>
        </p:txBody>
      </p:sp>
      <p:sp>
        <p:nvSpPr>
          <p:cNvPr id="33798" name="Tartalom helye 6"/>
          <p:cNvSpPr>
            <a:spLocks noGrp="1"/>
          </p:cNvSpPr>
          <p:nvPr>
            <p:ph idx="1"/>
          </p:nvPr>
        </p:nvSpPr>
        <p:spPr>
          <a:xfrm>
            <a:off x="250825" y="1412875"/>
            <a:ext cx="8435975" cy="49688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hu-HU" sz="2000" smtClean="0"/>
              <a:t>Abasár- Høylandet 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2000" smtClean="0"/>
              <a:t>Füzy Andrea, képviselő, Abasár - Hege Nordheim-Viken,  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2000" smtClean="0"/>
              <a:t>Høylandet polgármestere</a:t>
            </a:r>
          </a:p>
          <a:p>
            <a:pPr eaLnBrk="1" hangingPunct="1">
              <a:buFont typeface="Arial" pitchFamily="34" charset="0"/>
              <a:buNone/>
            </a:pPr>
            <a:endParaRPr lang="hu-HU" sz="2000" smtClean="0"/>
          </a:p>
          <a:p>
            <a:pPr eaLnBrk="1" hangingPunct="1">
              <a:buFont typeface="Arial" pitchFamily="34" charset="0"/>
              <a:buNone/>
            </a:pPr>
            <a:r>
              <a:rPr lang="hu-HU" sz="2000" smtClean="0"/>
              <a:t>Hidegkút-Fosnes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2000" smtClean="0"/>
              <a:t>Pénzes Erzsébet, Hidegkút polgármestere</a:t>
            </a:r>
            <a:r>
              <a:rPr lang="nb-NO" sz="2000" smtClean="0"/>
              <a:t> </a:t>
            </a:r>
            <a:r>
              <a:rPr lang="hu-HU" sz="2000" smtClean="0"/>
              <a:t> - Bjørg Tingstad, Fosnes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2000" smtClean="0"/>
              <a:t>polgármestere </a:t>
            </a:r>
          </a:p>
          <a:p>
            <a:pPr eaLnBrk="1" hangingPunct="1">
              <a:buFont typeface="Arial" pitchFamily="34" charset="0"/>
              <a:buNone/>
            </a:pPr>
            <a:endParaRPr lang="hu-HU" sz="2000" smtClean="0"/>
          </a:p>
          <a:p>
            <a:pPr eaLnBrk="1" hangingPunct="1">
              <a:buFont typeface="Arial" pitchFamily="34" charset="0"/>
              <a:buNone/>
            </a:pPr>
            <a:r>
              <a:rPr lang="hu-HU" sz="2000" b="1" smtClean="0"/>
              <a:t>Témák:</a:t>
            </a:r>
          </a:p>
          <a:p>
            <a:pPr eaLnBrk="1" hangingPunct="1">
              <a:buFontTx/>
              <a:buChar char="-"/>
            </a:pPr>
            <a:r>
              <a:rPr lang="hu-HU" sz="2000" smtClean="0"/>
              <a:t>nők a közigazgatásban, nők az üzleti életben, nők intézményvezetőként: a munka és magánélet helyes egyensúlyának megtalálására jó példák, gyakorlatok megosztása, közös megoldások keresése, a</a:t>
            </a:r>
          </a:p>
          <a:p>
            <a:pPr eaLnBrk="1" hangingPunct="1">
              <a:buFontTx/>
              <a:buChar char="-"/>
            </a:pPr>
            <a:r>
              <a:rPr lang="hu-HU" sz="2000" smtClean="0"/>
              <a:t> MOT nemzetközi ifjúsági hálózat helyi meghonosítása </a:t>
            </a:r>
          </a:p>
          <a:p>
            <a:pPr eaLnBrk="1" hangingPunct="1">
              <a:buFont typeface="Arial" pitchFamily="34" charset="0"/>
              <a:buNone/>
            </a:pPr>
            <a:endParaRPr lang="hu-HU" sz="1400" smtClean="0"/>
          </a:p>
          <a:p>
            <a:pPr eaLnBrk="1" hangingPunct="1">
              <a:buFont typeface="Arial" pitchFamily="34" charset="0"/>
              <a:buNone/>
            </a:pPr>
            <a:endParaRPr lang="hu-HU" sz="1800" smtClean="0"/>
          </a:p>
          <a:p>
            <a:pPr eaLnBrk="1" hangingPunct="1">
              <a:buFont typeface="Arial" pitchFamily="34" charset="0"/>
              <a:buNone/>
            </a:pPr>
            <a:endParaRPr lang="hu-HU" sz="1800" smtClean="0"/>
          </a:p>
        </p:txBody>
      </p:sp>
      <p:pic>
        <p:nvPicPr>
          <p:cNvPr id="33799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6257925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2" descr="http://www.manorka.net/uploads/images/Gallery/2014-09-05-abasar/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2563" y="5368925"/>
            <a:ext cx="2233612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4" descr="http://www.manorka.net/uploads/images/Gallery/2014-09-05-abasar/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238" y="1287463"/>
            <a:ext cx="2420937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oneTexte 8"/>
          <p:cNvSpPr txBox="1">
            <a:spLocks noChangeArrowheads="1"/>
          </p:cNvSpPr>
          <p:nvPr/>
        </p:nvSpPr>
        <p:spPr bwMode="auto">
          <a:xfrm>
            <a:off x="180975" y="504825"/>
            <a:ext cx="5194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None/>
            </a:pPr>
            <a:r>
              <a:rPr lang="fr-FR" sz="2400">
                <a:latin typeface="Verdana" pitchFamily="34" charset="0"/>
              </a:rPr>
              <a:t> </a:t>
            </a:r>
          </a:p>
        </p:txBody>
      </p:sp>
      <p:pic>
        <p:nvPicPr>
          <p:cNvPr id="34819" name="Ké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152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3708400" y="831850"/>
            <a:ext cx="417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21" name="Cím 5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2027237"/>
          </a:xfrm>
        </p:spPr>
        <p:txBody>
          <a:bodyPr anchor="t"/>
          <a:lstStyle/>
          <a:p>
            <a:pPr eaLnBrk="1" hangingPunct="1"/>
            <a:r>
              <a:rPr lang="hu-HU" sz="2000" b="1" smtClean="0"/>
              <a:t>Etyek szeptember 6.</a:t>
            </a:r>
          </a:p>
        </p:txBody>
      </p:sp>
      <p:sp>
        <p:nvSpPr>
          <p:cNvPr id="34822" name="Tartalom helye 6"/>
          <p:cNvSpPr>
            <a:spLocks noGrp="1"/>
          </p:cNvSpPr>
          <p:nvPr>
            <p:ph idx="1"/>
          </p:nvPr>
        </p:nvSpPr>
        <p:spPr>
          <a:xfrm>
            <a:off x="250825" y="1412875"/>
            <a:ext cx="8435975" cy="49688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hu-HU" sz="1400" smtClean="0"/>
              <a:t>	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2000" smtClean="0"/>
              <a:t>Etyek-Verdal</a:t>
            </a:r>
            <a:r>
              <a:rPr lang="nb-NO" sz="2000" smtClean="0">
                <a:ea typeface="Calibri" pitchFamily="34" charset="0"/>
                <a:cs typeface="Times New Roman" pitchFamily="18" charset="0"/>
              </a:rPr>
              <a:t> </a:t>
            </a:r>
            <a:endParaRPr lang="hu-HU" sz="2000" smtClean="0"/>
          </a:p>
          <a:p>
            <a:pPr eaLnBrk="1" hangingPunct="1">
              <a:buFont typeface="Arial" pitchFamily="34" charset="0"/>
              <a:buNone/>
            </a:pPr>
            <a:r>
              <a:rPr lang="hu-HU" sz="2000" smtClean="0"/>
              <a:t>Rujp Zsuzsa, Etyek alpolgármestere - Marit Voll, Verdal település képviselője</a:t>
            </a:r>
          </a:p>
          <a:p>
            <a:pPr eaLnBrk="1" hangingPunct="1">
              <a:buFont typeface="Arial" pitchFamily="34" charset="0"/>
              <a:buNone/>
            </a:pPr>
            <a:endParaRPr lang="hu-HU" sz="2000" smtClean="0"/>
          </a:p>
          <a:p>
            <a:pPr eaLnBrk="1" hangingPunct="1">
              <a:buFont typeface="Arial" pitchFamily="34" charset="0"/>
              <a:buNone/>
            </a:pPr>
            <a:r>
              <a:rPr lang="hu-HU" sz="2000" b="1" smtClean="0"/>
              <a:t>Témák:</a:t>
            </a:r>
          </a:p>
          <a:p>
            <a:pPr eaLnBrk="1" hangingPunct="1">
              <a:buFontTx/>
              <a:buChar char="-"/>
            </a:pPr>
            <a:r>
              <a:rPr lang="hu-HU" sz="2000" smtClean="0"/>
              <a:t>hátrányos helyzetű nők támogatása, </a:t>
            </a:r>
          </a:p>
          <a:p>
            <a:pPr eaLnBrk="1" hangingPunct="1">
              <a:buFontTx/>
              <a:buChar char="-"/>
            </a:pPr>
            <a:r>
              <a:rPr lang="hu-HU" sz="2000" smtClean="0"/>
              <a:t>női munkavállalás elősegítése, </a:t>
            </a:r>
          </a:p>
          <a:p>
            <a:pPr eaLnBrk="1" hangingPunct="1">
              <a:buFontTx/>
              <a:buChar char="-"/>
            </a:pPr>
            <a:r>
              <a:rPr lang="hu-HU" sz="2000" smtClean="0"/>
              <a:t>szociális, érzelmi problémák megelőzése és kezelésére</a:t>
            </a:r>
          </a:p>
          <a:p>
            <a:pPr eaLnBrk="1" hangingPunct="1">
              <a:buFontTx/>
              <a:buChar char="-"/>
            </a:pPr>
            <a:r>
              <a:rPr lang="hu-HU" sz="2000" smtClean="0"/>
              <a:t>közélet és magánélet  egyensúlya megteremtésének jó példái</a:t>
            </a:r>
          </a:p>
          <a:p>
            <a:pPr eaLnBrk="1" hangingPunct="1">
              <a:buFontTx/>
              <a:buChar char="-"/>
            </a:pPr>
            <a:r>
              <a:rPr lang="hu-HU" sz="2000" smtClean="0"/>
              <a:t>„Csodálatos Évek” program óvodákban történő meghonosítása</a:t>
            </a:r>
          </a:p>
          <a:p>
            <a:pPr eaLnBrk="1" hangingPunct="1">
              <a:buFont typeface="Arial" pitchFamily="34" charset="0"/>
              <a:buNone/>
            </a:pPr>
            <a:endParaRPr lang="hu-HU" sz="1400" smtClean="0"/>
          </a:p>
          <a:p>
            <a:pPr eaLnBrk="1" hangingPunct="1">
              <a:buFont typeface="Arial" pitchFamily="34" charset="0"/>
              <a:buNone/>
            </a:pPr>
            <a:endParaRPr lang="hu-HU" sz="1800" smtClean="0"/>
          </a:p>
          <a:p>
            <a:pPr eaLnBrk="1" hangingPunct="1">
              <a:buFont typeface="Arial" pitchFamily="34" charset="0"/>
              <a:buNone/>
            </a:pPr>
            <a:endParaRPr lang="hu-HU" sz="1800" smtClean="0"/>
          </a:p>
        </p:txBody>
      </p:sp>
      <p:pic>
        <p:nvPicPr>
          <p:cNvPr id="34823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6257925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2" descr="BeFunky_DSC_79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5016500"/>
            <a:ext cx="2751138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3" descr="BeFunky_DSC_79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2700" y="5016500"/>
            <a:ext cx="27813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2481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>
              <a:defRPr/>
            </a:pP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611188" y="4508500"/>
            <a:ext cx="7713662" cy="12969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35844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5846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églalap 6"/>
          <p:cNvSpPr>
            <a:spLocks noChangeArrowheads="1"/>
          </p:cNvSpPr>
          <p:nvPr/>
        </p:nvSpPr>
        <p:spPr bwMode="auto">
          <a:xfrm>
            <a:off x="684213" y="1557338"/>
            <a:ext cx="7704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5-ös munkacsomag: Önkormányzati szövetségek kapacitásépítése</a:t>
            </a:r>
            <a:endParaRPr lang="fr-FR" sz="1400" b="1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50825" y="1989138"/>
            <a:ext cx="62658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         A munkacsomag vezetője:</a:t>
            </a:r>
          </a:p>
        </p:txBody>
      </p:sp>
      <p:pic>
        <p:nvPicPr>
          <p:cNvPr id="35849" name="Kép 4" descr="\\Mars\common\! OLVASS EL !\2011\logók\tossz_cm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349500"/>
            <a:ext cx="1008062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Kép 5" descr="http://www.faluszovetseg.hu/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2349500"/>
            <a:ext cx="1471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Kép 6" descr="http://renexpo-budapest.com/uploads/RTEmagicC_koeoesz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2276475"/>
            <a:ext cx="7921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églalap 11"/>
          <p:cNvSpPr>
            <a:spLocks noChangeArrowheads="1"/>
          </p:cNvSpPr>
          <p:nvPr/>
        </p:nvSpPr>
        <p:spPr bwMode="auto">
          <a:xfrm>
            <a:off x="6084888" y="1989138"/>
            <a:ext cx="1962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>
                <a:solidFill>
                  <a:srgbClr val="404040"/>
                </a:solidFill>
                <a:latin typeface="Verdana" pitchFamily="34" charset="0"/>
              </a:rPr>
              <a:t>Fő donor partner:</a:t>
            </a:r>
            <a:endParaRPr lang="hu-HU" b="1"/>
          </a:p>
        </p:txBody>
      </p:sp>
      <p:pic>
        <p:nvPicPr>
          <p:cNvPr id="35853" name="Kép 7" descr="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2349500"/>
            <a:ext cx="12239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églalap 13"/>
          <p:cNvSpPr/>
          <p:nvPr/>
        </p:nvSpPr>
        <p:spPr>
          <a:xfrm>
            <a:off x="2124075" y="3068638"/>
            <a:ext cx="4572000" cy="2924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hu-HU" sz="1400" b="1" dirty="0">
                <a:solidFill>
                  <a:srgbClr val="4D4D4D"/>
                </a:solidFill>
                <a:latin typeface="Verdana" pitchFamily="34" charset="0"/>
              </a:rPr>
              <a:t>6 fő komponens:</a:t>
            </a:r>
          </a:p>
          <a:p>
            <a:pPr marL="342900" indent="-342900">
              <a:defRPr/>
            </a:pPr>
            <a:endParaRPr lang="hu-HU" sz="1400" b="1" dirty="0">
              <a:solidFill>
                <a:srgbClr val="4D4D4D"/>
              </a:solidFill>
              <a:latin typeface="Verdana" pitchFamily="34" charset="0"/>
            </a:endParaRP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hu-HU" sz="1400" dirty="0">
                <a:solidFill>
                  <a:srgbClr val="4D4D4D"/>
                </a:solidFill>
                <a:latin typeface="Verdana" pitchFamily="34" charset="0"/>
              </a:rPr>
              <a:t>Önkormányzatok Nemzeti Együttműködési Tanácsa (ÖNET) megújítása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hu-HU" sz="1400" dirty="0">
                <a:solidFill>
                  <a:srgbClr val="4D4D4D"/>
                </a:solidFill>
                <a:latin typeface="Verdana" pitchFamily="34" charset="0"/>
              </a:rPr>
              <a:t>KS </a:t>
            </a:r>
            <a:r>
              <a:rPr lang="hu-HU" sz="1400" dirty="0" err="1">
                <a:solidFill>
                  <a:srgbClr val="4D4D4D"/>
                </a:solidFill>
                <a:latin typeface="Verdana" pitchFamily="34" charset="0"/>
              </a:rPr>
              <a:t>Bedrift</a:t>
            </a:r>
            <a:r>
              <a:rPr lang="hu-HU" sz="1400" dirty="0">
                <a:solidFill>
                  <a:srgbClr val="4D4D4D"/>
                </a:solidFill>
                <a:latin typeface="Verdana" pitchFamily="34" charset="0"/>
              </a:rPr>
              <a:t> tapasztalatcsere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hu-HU" sz="1400" dirty="0">
                <a:solidFill>
                  <a:srgbClr val="4D4D4D"/>
                </a:solidFill>
                <a:latin typeface="Verdana" pitchFamily="34" charset="0"/>
              </a:rPr>
              <a:t>Önkormányzati Koordinációs és Információs Központ létrehozása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hu-HU" sz="1400" dirty="0">
                <a:solidFill>
                  <a:srgbClr val="4D4D4D"/>
                </a:solidFill>
                <a:latin typeface="Verdana" pitchFamily="34" charset="0"/>
              </a:rPr>
              <a:t>Falvak tapasztalatcsere programja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hu-HU" sz="1400" dirty="0">
                <a:solidFill>
                  <a:srgbClr val="4D4D4D"/>
                </a:solidFill>
                <a:latin typeface="Verdana" pitchFamily="34" charset="0"/>
              </a:rPr>
              <a:t>Kisvárosok tapasztalatcseréje az idősellátásban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hu-HU" sz="1400" dirty="0">
                <a:solidFill>
                  <a:srgbClr val="4D4D4D"/>
                </a:solidFill>
                <a:latin typeface="Verdana" pitchFamily="34" charset="0"/>
              </a:rPr>
              <a:t>Képviselők Képzése program megújítása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36868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6870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églalap 6"/>
          <p:cNvSpPr>
            <a:spLocks noChangeArrowheads="1"/>
          </p:cNvSpPr>
          <p:nvPr/>
        </p:nvSpPr>
        <p:spPr bwMode="auto">
          <a:xfrm>
            <a:off x="611188" y="1700213"/>
            <a:ext cx="76327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hu-HU" sz="2000"/>
          </a:p>
          <a:p>
            <a:pPr marL="342900" indent="-342900"/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5. Munkacsomag:</a:t>
            </a:r>
          </a:p>
          <a:p>
            <a:pPr marL="342900" indent="-342900"/>
            <a:endParaRPr lang="hu-HU" sz="1400" b="1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keretében általános kérdőíves felmérés – a 31 önkormányzat részére megküldve-  mely az önkormányzatok érdekvédelmi munkájának erősítését szolgálja. A kérdőív elsődlegesen az elmúlt négy év önkormányzati átalakulását és az átalakulás hatásainak vizsgálatára irányul. A MANORKA projekt és a TÖOSZ</a:t>
            </a:r>
            <a:r>
              <a:rPr lang="hu-HU" sz="2000"/>
              <a:t>, </a:t>
            </a: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mint projektgazda kiemelt figyelmet fordít az önkormányzatok és ezen belül a polgármesterek szükségleteinek felmérésére az új önkormányzati rendszerben.</a:t>
            </a:r>
          </a:p>
          <a:p>
            <a:pPr marL="342900" indent="-342900"/>
            <a:endParaRPr lang="hu-HU" sz="140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a kérdőív kiküldve: 2014. szeptember 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140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a kérdőívet feldolgozza a Helyi Obszervatórium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140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A kérdőív eredményeiből tanulmány készült</a:t>
            </a:r>
          </a:p>
          <a:p>
            <a:pPr marL="342900" indent="-342900"/>
            <a:endParaRPr lang="hu-HU" sz="140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/>
            <a:endParaRPr lang="hu-HU" sz="140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 algn="ctr"/>
            <a:endParaRPr lang="hu-HU" sz="2000" b="1" i="1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ctr"/>
            <a:endParaRPr lang="hu-HU" sz="2000" b="1" i="1"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557338"/>
            <a:ext cx="8569325" cy="41751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37892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7894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églalap 7"/>
          <p:cNvSpPr>
            <a:spLocks noChangeArrowheads="1"/>
          </p:cNvSpPr>
          <p:nvPr/>
        </p:nvSpPr>
        <p:spPr bwMode="auto">
          <a:xfrm>
            <a:off x="539750" y="1916113"/>
            <a:ext cx="792003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hu-HU" sz="1400" b="1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/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5.1 komponens: ÖNET</a:t>
            </a:r>
          </a:p>
          <a:p>
            <a:pPr marL="342900" indent="-342900"/>
            <a:endParaRPr lang="hu-HU" sz="160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25 fős delegáció utazása Norvégiába (résztvevők: BM, KIM, valamennyi magyar országos önkormányzati szövetségi vezető)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ÖNET  munkacsoport ülések (négyszer), cél: ÖNET részletes eljárásrendjének kialakítása norvég példa alapján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Végtermék: aláírt megállapodás kormányzat és önkormányzatok (szövetségeik) között – 2015. szeptember – Önkormányzatok Napja keretében</a:t>
            </a:r>
          </a:p>
        </p:txBody>
      </p:sp>
      <p:sp>
        <p:nvSpPr>
          <p:cNvPr id="37896" name="Téglalap 8"/>
          <p:cNvSpPr>
            <a:spLocks noChangeArrowheads="1"/>
          </p:cNvSpPr>
          <p:nvPr/>
        </p:nvSpPr>
        <p:spPr bwMode="auto">
          <a:xfrm>
            <a:off x="539750" y="4149725"/>
            <a:ext cx="77041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5.2 komponens: önkormányzati cégek kapacitásépítése norvég példa alapján</a:t>
            </a:r>
          </a:p>
          <a:p>
            <a:pPr marL="342900" indent="-342900"/>
            <a:endParaRPr lang="hu-HU" sz="1400" b="1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2014. októbertől – decemberig felmérés az önkormányzati tulajdonú cégekről, a felmérés eredményeit tanulmány mutatja be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30 fős referencia csoport ülése (KS moderáció): önkormányzati vezetők, különböző szektorok önkormányzati cégvezetői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SWOT elemzés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15 fős delegáció Norvégiába a KS Bedrift tanulmányozására (2015.  június)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900113" y="4652963"/>
            <a:ext cx="7588250" cy="9540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38916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8918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églalap 6"/>
          <p:cNvSpPr>
            <a:spLocks noChangeArrowheads="1"/>
          </p:cNvSpPr>
          <p:nvPr/>
        </p:nvSpPr>
        <p:spPr bwMode="auto">
          <a:xfrm>
            <a:off x="323850" y="1557338"/>
            <a:ext cx="82089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5.3.komponens: Önkormányzati Koordinációs és Információs Központ</a:t>
            </a:r>
          </a:p>
          <a:p>
            <a:pPr marL="342900" indent="-342900"/>
            <a:endParaRPr lang="hu-HU" sz="1400" b="1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Minimum 200 nm belvárosi budapesti ingatlan, célja: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MFSZ, KÖOÉSZ, TÖOSZ tagjai, önkormányzati vezetők megbeszéléseihez, tréningjeihez helyszín biztosítása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Előre egyeztetett időpontban minden önkormányzat számára ingyenes a teremhasználat (kiegészítő szolgáltatások fizetés ellenében)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Üzemeltető a TÖOSZ titkárság, TÖOSZ székhelyeként is funkcionál</a:t>
            </a:r>
          </a:p>
        </p:txBody>
      </p:sp>
      <p:sp>
        <p:nvSpPr>
          <p:cNvPr id="38920" name="Téglalap 7"/>
          <p:cNvSpPr>
            <a:spLocks noChangeArrowheads="1"/>
          </p:cNvSpPr>
          <p:nvPr/>
        </p:nvSpPr>
        <p:spPr bwMode="auto">
          <a:xfrm>
            <a:off x="395288" y="3357563"/>
            <a:ext cx="81375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5.4 komponens: Falvak tapasztalatcsere programja</a:t>
            </a:r>
          </a:p>
          <a:p>
            <a:pPr marL="342900" indent="-342900"/>
            <a:endParaRPr lang="hu-HU" sz="1400" b="1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hu-HU" sz="1400" b="1">
                <a:latin typeface="Verdana" pitchFamily="34" charset="0"/>
              </a:rPr>
              <a:t>Fő téma: </a:t>
            </a:r>
            <a:r>
              <a:rPr lang="hu-HU" sz="1400">
                <a:latin typeface="Verdana" pitchFamily="34" charset="0"/>
              </a:rPr>
              <a:t>Falvak helyzete az új önkormányzati     rendszerben - hatékonysági hálózatok, norvég módszer adaptációja, legjobb gyakorlatok feltérképezése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1400" b="1">
                <a:latin typeface="Verdana" pitchFamily="34" charset="0"/>
              </a:rPr>
              <a:t>Workshop   </a:t>
            </a:r>
            <a:r>
              <a:rPr lang="hu-HU" sz="1400">
                <a:latin typeface="Verdana" pitchFamily="34" charset="0"/>
              </a:rPr>
              <a:t>a norvég módszer bemutatásával (2013.november 26.)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1400">
                <a:latin typeface="Verdana" pitchFamily="34" charset="0"/>
              </a:rPr>
              <a:t>Legjobb Gyakorlatok gyűjtése meghirdetésének beterjesztése a  Menedzsment Bizottság elé.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1400" b="1">
                <a:latin typeface="Verdana" pitchFamily="34" charset="0"/>
              </a:rPr>
              <a:t>9 megyei workshop </a:t>
            </a:r>
            <a:r>
              <a:rPr lang="hu-HU" sz="1400">
                <a:latin typeface="Verdana" pitchFamily="34" charset="0"/>
              </a:rPr>
              <a:t>a falvak helyzetéről, jó példák gyűjtése – </a:t>
            </a:r>
            <a:r>
              <a:rPr lang="hu-HU" sz="1400" b="1">
                <a:latin typeface="Verdana" pitchFamily="34" charset="0"/>
              </a:rPr>
              <a:t>2013. november-2014. június </a:t>
            </a:r>
            <a:r>
              <a:rPr lang="hu-HU" sz="1400">
                <a:latin typeface="Verdana" pitchFamily="34" charset="0"/>
              </a:rPr>
              <a:t>között , valamint </a:t>
            </a:r>
            <a:r>
              <a:rPr lang="hu-HU" sz="1400" b="1">
                <a:latin typeface="Verdana" pitchFamily="34" charset="0"/>
              </a:rPr>
              <a:t>9 megyei workshop</a:t>
            </a:r>
            <a:r>
              <a:rPr lang="hu-HU" sz="1400">
                <a:latin typeface="Verdana" pitchFamily="34" charset="0"/>
              </a:rPr>
              <a:t>- 2014. november-2015. április között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1400" b="1">
                <a:latin typeface="Verdana" pitchFamily="34" charset="0"/>
              </a:rPr>
              <a:t>Tanulmányút Norvégiában</a:t>
            </a:r>
            <a:r>
              <a:rPr lang="hu-HU" sz="1400">
                <a:latin typeface="Verdana" pitchFamily="34" charset="0"/>
              </a:rPr>
              <a:t> (2014. április)</a:t>
            </a:r>
            <a:endParaRPr lang="hu-HU" sz="1400" b="1">
              <a:latin typeface="Verdana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hu-HU" sz="1400" b="1">
                <a:latin typeface="Verdana" pitchFamily="34" charset="0"/>
              </a:rPr>
              <a:t>Összegző kiadvány</a:t>
            </a:r>
            <a:r>
              <a:rPr lang="hu-HU" sz="1400">
                <a:latin typeface="Verdana" pitchFamily="34" charset="0"/>
              </a:rPr>
              <a:t> készítése</a:t>
            </a:r>
            <a:endParaRPr lang="hu-HU" sz="1400" b="1">
              <a:solidFill>
                <a:srgbClr val="4D4D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39940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0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1"/>
          <p:cNvSpPr>
            <a:spLocks noChangeArrowheads="1"/>
          </p:cNvSpPr>
          <p:nvPr/>
        </p:nvSpPr>
        <p:spPr bwMode="auto">
          <a:xfrm>
            <a:off x="468313" y="165100"/>
            <a:ext cx="403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9942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églalap 6"/>
          <p:cNvSpPr>
            <a:spLocks noChangeArrowheads="1"/>
          </p:cNvSpPr>
          <p:nvPr/>
        </p:nvSpPr>
        <p:spPr bwMode="auto">
          <a:xfrm>
            <a:off x="395288" y="1700213"/>
            <a:ext cx="8424862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1400">
              <a:latin typeface="Verdana" pitchFamily="34" charset="0"/>
            </a:endParaRPr>
          </a:p>
          <a:p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5.4 Falvak tapasztalatcsere programja</a:t>
            </a:r>
            <a:endParaRPr lang="hu-HU" sz="1400">
              <a:latin typeface="Verdana" pitchFamily="34" charset="0"/>
            </a:endParaRPr>
          </a:p>
          <a:p>
            <a:endParaRPr lang="hu-HU" sz="1400">
              <a:latin typeface="Verdana" pitchFamily="34" charset="0"/>
            </a:endParaRPr>
          </a:p>
          <a:p>
            <a:r>
              <a:rPr lang="hu-HU" sz="1400">
                <a:latin typeface="Verdana" pitchFamily="34" charset="0"/>
              </a:rPr>
              <a:t>Magyar Faluszövetség eddigi önkormányzati fórumai</a:t>
            </a:r>
            <a:r>
              <a:rPr lang="hu-HU" sz="1400" b="1">
                <a:latin typeface="Verdana" pitchFamily="34" charset="0"/>
              </a:rPr>
              <a:t>:</a:t>
            </a:r>
          </a:p>
          <a:p>
            <a:endParaRPr lang="hu-HU" b="1"/>
          </a:p>
          <a:p>
            <a:r>
              <a:rPr lang="hu-HU" sz="1400">
                <a:latin typeface="Verdana" pitchFamily="34" charset="0"/>
              </a:rPr>
              <a:t>- 2013. november 26. Mátraháza (alakuló ülés)</a:t>
            </a:r>
          </a:p>
          <a:p>
            <a:pPr>
              <a:buFontTx/>
              <a:buChar char="-"/>
            </a:pPr>
            <a:r>
              <a:rPr lang="hu-HU" sz="1400">
                <a:latin typeface="Verdana" pitchFamily="34" charset="0"/>
              </a:rPr>
              <a:t> 2013. december 19. Encsencs</a:t>
            </a:r>
          </a:p>
          <a:p>
            <a:pPr>
              <a:buFontTx/>
              <a:buChar char="-"/>
            </a:pPr>
            <a:r>
              <a:rPr lang="hu-HU" sz="1400">
                <a:latin typeface="Verdana" pitchFamily="34" charset="0"/>
              </a:rPr>
              <a:t> 2014. január 22. Pilisszentlászló</a:t>
            </a:r>
          </a:p>
          <a:p>
            <a:pPr>
              <a:buFontTx/>
              <a:buChar char="-"/>
            </a:pPr>
            <a:r>
              <a:rPr lang="hu-HU" sz="1400">
                <a:latin typeface="Verdana" pitchFamily="34" charset="0"/>
              </a:rPr>
              <a:t> 2014. február 27. Jakabszállás</a:t>
            </a:r>
          </a:p>
          <a:p>
            <a:pPr>
              <a:buFontTx/>
              <a:buChar char="-"/>
            </a:pPr>
            <a:r>
              <a:rPr lang="hu-HU" sz="1400">
                <a:latin typeface="Verdana" pitchFamily="34" charset="0"/>
              </a:rPr>
              <a:t> 2014. március 19. Bakonyszentkirály</a:t>
            </a:r>
          </a:p>
          <a:p>
            <a:pPr>
              <a:buFontTx/>
              <a:buChar char="-"/>
            </a:pPr>
            <a:r>
              <a:rPr lang="hu-HU" sz="1400">
                <a:latin typeface="Verdana" pitchFamily="34" charset="0"/>
              </a:rPr>
              <a:t> 2014. március 27. Nagybánhegyes</a:t>
            </a:r>
          </a:p>
          <a:p>
            <a:pPr>
              <a:buFontTx/>
              <a:buChar char="-"/>
            </a:pPr>
            <a:r>
              <a:rPr lang="hu-HU" sz="1400">
                <a:latin typeface="Verdana" pitchFamily="34" charset="0"/>
              </a:rPr>
              <a:t> 2014. április 28. Andocs</a:t>
            </a:r>
          </a:p>
          <a:p>
            <a:pPr>
              <a:buFontTx/>
              <a:buChar char="-"/>
            </a:pPr>
            <a:r>
              <a:rPr lang="hu-HU" sz="1400">
                <a:latin typeface="Verdana" pitchFamily="34" charset="0"/>
              </a:rPr>
              <a:t> 2014. május 28. Komlóska</a:t>
            </a:r>
          </a:p>
          <a:p>
            <a:pPr>
              <a:buFontTx/>
              <a:buChar char="-"/>
            </a:pPr>
            <a:r>
              <a:rPr lang="hu-HU" sz="1400">
                <a:latin typeface="Verdana" pitchFamily="34" charset="0"/>
              </a:rPr>
              <a:t> 2014. június 26. Répceszemere</a:t>
            </a:r>
          </a:p>
          <a:p>
            <a:pPr>
              <a:buFontTx/>
              <a:buChar char="-"/>
            </a:pPr>
            <a:r>
              <a:rPr lang="hu-HU" sz="1400">
                <a:latin typeface="Verdana" pitchFamily="34" charset="0"/>
              </a:rPr>
              <a:t> 2014. december 18. Hollókő</a:t>
            </a:r>
          </a:p>
          <a:p>
            <a:pPr>
              <a:buFontTx/>
              <a:buChar char="-"/>
            </a:pPr>
            <a:endParaRPr lang="hu-HU" sz="1400">
              <a:latin typeface="Verdana" pitchFamily="34" charset="0"/>
            </a:endParaRPr>
          </a:p>
          <a:p>
            <a:endParaRPr lang="hu-HU" sz="1400">
              <a:latin typeface="Verdana" pitchFamily="34" charset="0"/>
            </a:endParaRPr>
          </a:p>
          <a:p>
            <a:endParaRPr lang="hu-HU" b="1"/>
          </a:p>
          <a:p>
            <a:endParaRPr lang="hu-HU" b="1"/>
          </a:p>
        </p:txBody>
      </p:sp>
      <p:sp>
        <p:nvSpPr>
          <p:cNvPr id="39944" name="Téglalap 7"/>
          <p:cNvSpPr>
            <a:spLocks noChangeArrowheads="1"/>
          </p:cNvSpPr>
          <p:nvPr/>
        </p:nvSpPr>
        <p:spPr bwMode="auto">
          <a:xfrm>
            <a:off x="2851150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b="1"/>
          </a:p>
        </p:txBody>
      </p:sp>
      <p:pic>
        <p:nvPicPr>
          <p:cNvPr id="399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213100"/>
            <a:ext cx="382111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Kép 5" descr="http://www.faluszovetseg.hu/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989138"/>
            <a:ext cx="14700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40964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333375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1"/>
          <p:cNvSpPr>
            <a:spLocks noChangeArrowheads="1"/>
          </p:cNvSpPr>
          <p:nvPr/>
        </p:nvSpPr>
        <p:spPr bwMode="auto">
          <a:xfrm>
            <a:off x="0" y="18891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66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611188" y="1700213"/>
            <a:ext cx="7921625" cy="4186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5.5 komponens. Kisvárosok tapasztalatcseréje az idősellátásban- KÖOÉSZ</a:t>
            </a:r>
          </a:p>
          <a:p>
            <a:pPr marL="342900" indent="-342900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endParaRPr lang="hu-HU" sz="1400" b="1" dirty="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hu-HU" sz="1400" b="1" dirty="0">
                <a:latin typeface="Verdana" pitchFamily="34" charset="0"/>
              </a:rPr>
              <a:t>Fő téma: </a:t>
            </a:r>
            <a:r>
              <a:rPr lang="hu-HU" sz="1400" dirty="0">
                <a:latin typeface="Verdana" pitchFamily="34" charset="0"/>
              </a:rPr>
              <a:t>Idősellátás, házi segítségnyújtás  </a:t>
            </a:r>
          </a:p>
          <a:p>
            <a:pPr marL="342900" indent="-342900" algn="just">
              <a:defRPr/>
            </a:pPr>
            <a:r>
              <a:rPr lang="hu-HU" sz="1400" dirty="0">
                <a:latin typeface="Verdana" pitchFamily="34" charset="0"/>
              </a:rPr>
              <a:t>	(szakmai tapasztalatcsere, hatékonysági hálózatok, norvég módszer adaptációja, legjobb gyakorlatok feltérképezése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hu-HU" sz="1400" dirty="0">
              <a:latin typeface="Verdana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hu-HU" sz="1400" b="1" dirty="0" err="1">
                <a:latin typeface="Verdana" pitchFamily="34" charset="0"/>
              </a:rPr>
              <a:t>Workshop</a:t>
            </a:r>
            <a:r>
              <a:rPr lang="hu-HU" sz="1400" b="1" dirty="0">
                <a:latin typeface="Verdana" pitchFamily="34" charset="0"/>
              </a:rPr>
              <a:t>   </a:t>
            </a:r>
            <a:r>
              <a:rPr lang="hu-HU" sz="1400" dirty="0">
                <a:latin typeface="Verdana" pitchFamily="34" charset="0"/>
              </a:rPr>
              <a:t>a norvég módszer bemutatásával  (2013.november 26.)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hu-HU" sz="1400" b="1" dirty="0">
                <a:latin typeface="Verdana" pitchFamily="34" charset="0"/>
              </a:rPr>
              <a:t>Legjobb Gyakorlatok gyűjtése meghirdetésének </a:t>
            </a:r>
            <a:r>
              <a:rPr lang="hu-HU" sz="1400" dirty="0">
                <a:latin typeface="Verdana" pitchFamily="34" charset="0"/>
              </a:rPr>
              <a:t>beterjesztése a  Menedzsment Bizottság elé.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hu-HU" sz="1400" dirty="0">
              <a:latin typeface="Verdana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hu-HU" sz="1400" b="1" dirty="0">
                <a:latin typeface="Verdana" pitchFamily="34" charset="0"/>
              </a:rPr>
              <a:t>4  </a:t>
            </a:r>
            <a:r>
              <a:rPr lang="hu-HU" sz="1400" b="1" dirty="0" err="1">
                <a:latin typeface="Verdana" pitchFamily="34" charset="0"/>
              </a:rPr>
              <a:t>workshop</a:t>
            </a:r>
            <a:r>
              <a:rPr lang="hu-HU" sz="1400" b="1" dirty="0">
                <a:latin typeface="Verdana" pitchFamily="34" charset="0"/>
              </a:rPr>
              <a:t> </a:t>
            </a:r>
            <a:r>
              <a:rPr lang="hu-HU" sz="1400" dirty="0">
                <a:latin typeface="Verdana" pitchFamily="34" charset="0"/>
              </a:rPr>
              <a:t>az idősellátásról, jó példák gyűjtése – </a:t>
            </a:r>
            <a:r>
              <a:rPr lang="hu-HU" sz="1400" b="1" dirty="0">
                <a:latin typeface="Verdana" pitchFamily="34" charset="0"/>
              </a:rPr>
              <a:t>2013. november-2014. június </a:t>
            </a:r>
            <a:r>
              <a:rPr lang="hu-HU" sz="1400" dirty="0">
                <a:latin typeface="Verdana" pitchFamily="34" charset="0"/>
              </a:rPr>
              <a:t> között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hu-HU" sz="1400" dirty="0">
              <a:latin typeface="Verdana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hu-HU" sz="1400" b="1" dirty="0">
                <a:latin typeface="Verdana" pitchFamily="34" charset="0"/>
              </a:rPr>
              <a:t>Összegző konferencia </a:t>
            </a:r>
            <a:r>
              <a:rPr lang="hu-HU" sz="1400" dirty="0">
                <a:latin typeface="Verdana" pitchFamily="34" charset="0"/>
              </a:rPr>
              <a:t>az idősellátás hatékonysági hálózatáról-2015.szeptember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hu-HU" sz="1400" dirty="0">
              <a:latin typeface="Verdana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hu-HU" sz="1400" b="1" dirty="0">
                <a:latin typeface="Verdana" pitchFamily="34" charset="0"/>
              </a:rPr>
              <a:t>Tanulmányút Norvégiába </a:t>
            </a:r>
            <a:r>
              <a:rPr lang="hu-HU" sz="1400" dirty="0">
                <a:latin typeface="Verdana" pitchFamily="34" charset="0"/>
              </a:rPr>
              <a:t> 2015. október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hu-HU" sz="1400" b="1" dirty="0">
              <a:latin typeface="Verdana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hu-HU" sz="1400" b="1" dirty="0">
                <a:latin typeface="Verdana" pitchFamily="34" charset="0"/>
              </a:rPr>
              <a:t>Összegző kiadvány</a:t>
            </a:r>
            <a:r>
              <a:rPr lang="hu-HU" sz="1400" dirty="0">
                <a:latin typeface="Verdana" pitchFamily="34" charset="0"/>
              </a:rPr>
              <a:t> készítése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41988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1"/>
          <p:cNvSpPr>
            <a:spLocks noChangeArrowheads="1"/>
          </p:cNvSpPr>
          <p:nvPr/>
        </p:nvSpPr>
        <p:spPr bwMode="auto">
          <a:xfrm>
            <a:off x="4572000" y="1301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990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églalap 6"/>
          <p:cNvSpPr>
            <a:spLocks noChangeArrowheads="1"/>
          </p:cNvSpPr>
          <p:nvPr/>
        </p:nvSpPr>
        <p:spPr bwMode="auto">
          <a:xfrm>
            <a:off x="755650" y="1582738"/>
            <a:ext cx="74882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1400">
              <a:latin typeface="Verdana" pitchFamily="34" charset="0"/>
            </a:endParaRPr>
          </a:p>
          <a:p>
            <a:endParaRPr lang="hu-HU" sz="1400">
              <a:latin typeface="Verdana" pitchFamily="34" charset="0"/>
            </a:endParaRPr>
          </a:p>
          <a:p>
            <a:endParaRPr lang="hu-HU" sz="1400">
              <a:latin typeface="Verdana" pitchFamily="34" charset="0"/>
            </a:endParaRPr>
          </a:p>
          <a:p>
            <a:r>
              <a:rPr lang="hu-HU" sz="1400">
                <a:latin typeface="Verdana" pitchFamily="34" charset="0"/>
              </a:rPr>
              <a:t>KÖOÉSZ workshopok az idősellátásról</a:t>
            </a:r>
          </a:p>
          <a:p>
            <a:endParaRPr lang="hu-HU" sz="1400">
              <a:latin typeface="Verdana" pitchFamily="34" charset="0"/>
            </a:endParaRPr>
          </a:p>
          <a:p>
            <a:r>
              <a:rPr lang="hu-HU" sz="1400">
                <a:latin typeface="Verdana" pitchFamily="34" charset="0"/>
              </a:rPr>
              <a:t>2013. november 26. Mátraháza (alakuló ülés)</a:t>
            </a:r>
          </a:p>
          <a:p>
            <a:endParaRPr lang="hu-HU" sz="1400">
              <a:latin typeface="Verdana" pitchFamily="34" charset="0"/>
            </a:endParaRPr>
          </a:p>
          <a:p>
            <a:r>
              <a:rPr lang="hu-HU" sz="1400">
                <a:latin typeface="Verdana" pitchFamily="34" charset="0"/>
              </a:rPr>
              <a:t>2014. február 26. Orosháza</a:t>
            </a:r>
          </a:p>
          <a:p>
            <a:endParaRPr lang="hu-HU" sz="1400">
              <a:latin typeface="Verdana" pitchFamily="34" charset="0"/>
            </a:endParaRPr>
          </a:p>
          <a:p>
            <a:r>
              <a:rPr lang="hu-HU" sz="1400">
                <a:latin typeface="Verdana" pitchFamily="34" charset="0"/>
              </a:rPr>
              <a:t>2014. április 16. Kistelek</a:t>
            </a:r>
          </a:p>
          <a:p>
            <a:endParaRPr lang="hu-HU" sz="1400">
              <a:latin typeface="Verdana" pitchFamily="34" charset="0"/>
            </a:endParaRPr>
          </a:p>
          <a:p>
            <a:r>
              <a:rPr lang="hu-HU" sz="1400">
                <a:latin typeface="Verdana" pitchFamily="34" charset="0"/>
              </a:rPr>
              <a:t>2014. szeptember 4. Marcali</a:t>
            </a:r>
          </a:p>
        </p:txBody>
      </p:sp>
      <p:pic>
        <p:nvPicPr>
          <p:cNvPr id="4199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213100"/>
            <a:ext cx="3641725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Kép 6" descr="http://renexpo-budapest.com/uploads/RTEmagicC_koeoesz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1844675"/>
            <a:ext cx="14700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Téglalap 9"/>
          <p:cNvSpPr>
            <a:spLocks noChangeArrowheads="1"/>
          </p:cNvSpPr>
          <p:nvPr/>
        </p:nvSpPr>
        <p:spPr bwMode="auto">
          <a:xfrm>
            <a:off x="611188" y="1484313"/>
            <a:ext cx="792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5.5 komponens. Kisvárosok tapasztalatcseréje az idősellátásban- KÖOÉSZ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>
          <a:xfrm>
            <a:off x="4079875" y="0"/>
            <a:ext cx="5064125" cy="406400"/>
          </a:xfrm>
        </p:spPr>
        <p:txBody>
          <a:bodyPr anchor="t"/>
          <a:lstStyle/>
          <a:p>
            <a:pPr eaLnBrk="1" hangingPunct="1"/>
            <a:r>
              <a:rPr lang="hu-HU" sz="900" b="1" i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r>
              <a:rPr lang="hu-HU" sz="90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hu-HU" sz="900" smtClean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hu-HU" sz="900" b="1" i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90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3011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17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hu-HU" sz="2000" b="1" smtClean="0">
                <a:latin typeface="Cambria" pitchFamily="18" charset="0"/>
                <a:cs typeface="Arial" pitchFamily="34" charset="0"/>
              </a:rPr>
              <a:t> Képviselő-testületi tréningek  alakulása</a:t>
            </a:r>
          </a:p>
          <a:p>
            <a:pPr algn="ctr" eaLnBrk="1" hangingPunct="1">
              <a:buFont typeface="Arial" pitchFamily="34" charset="0"/>
              <a:buNone/>
            </a:pPr>
            <a:endParaRPr lang="hu-HU" sz="2000" b="1" smtClean="0">
              <a:latin typeface="Cambria" pitchFamily="18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hu-HU" sz="2000" smtClean="0">
                <a:latin typeface="Cambria" pitchFamily="18" charset="0"/>
                <a:cs typeface="Arial" pitchFamily="34" charset="0"/>
              </a:rPr>
              <a:t>Pályázati felhívás trénerek részére: 2014. július √</a:t>
            </a:r>
          </a:p>
          <a:p>
            <a:pPr eaLnBrk="1" hangingPunct="1">
              <a:buFont typeface="Wingdings" pitchFamily="2" charset="2"/>
              <a:buChar char="Ø"/>
            </a:pPr>
            <a:endParaRPr lang="hu-HU" sz="2000" smtClean="0">
              <a:latin typeface="Cambria" pitchFamily="18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hu-HU" sz="2000" smtClean="0">
                <a:latin typeface="Cambria" pitchFamily="18" charset="0"/>
                <a:cs typeface="Arial" pitchFamily="34" charset="0"/>
              </a:rPr>
              <a:t>A megadott határidőig 40 pályázat érkezett be √</a:t>
            </a:r>
          </a:p>
          <a:p>
            <a:pPr eaLnBrk="1" hangingPunct="1">
              <a:buFont typeface="Wingdings" pitchFamily="2" charset="2"/>
              <a:buChar char="Ø"/>
            </a:pPr>
            <a:endParaRPr lang="hu-HU" sz="2000" smtClean="0">
              <a:latin typeface="Cambria" pitchFamily="18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hu-HU" sz="2000" smtClean="0">
                <a:latin typeface="Cambria" pitchFamily="18" charset="0"/>
                <a:cs typeface="Arial" pitchFamily="34" charset="0"/>
              </a:rPr>
              <a:t>Trénerek képzése két időpontban: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2000" smtClean="0">
                <a:latin typeface="Cambria" pitchFamily="18" charset="0"/>
                <a:cs typeface="Arial" pitchFamily="34" charset="0"/>
              </a:rPr>
              <a:t>2014. szeptember 9-11. √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2000" smtClean="0">
                <a:latin typeface="Cambria" pitchFamily="18" charset="0"/>
                <a:cs typeface="Arial" pitchFamily="34" charset="0"/>
              </a:rPr>
              <a:t>2014. szeptember 16-18. √</a:t>
            </a:r>
          </a:p>
          <a:p>
            <a:pPr eaLnBrk="1" hangingPunct="1">
              <a:buFont typeface="Arial" pitchFamily="34" charset="0"/>
              <a:buNone/>
            </a:pPr>
            <a:endParaRPr lang="hu-HU" sz="2000" smtClean="0">
              <a:latin typeface="Cambria" pitchFamily="18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hu-HU" sz="2400" smtClean="0">
              <a:latin typeface="Cambria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hu-HU" sz="2400" smtClean="0">
              <a:latin typeface="Cambria" pitchFamily="18" charset="0"/>
            </a:endParaRPr>
          </a:p>
        </p:txBody>
      </p:sp>
      <p:pic>
        <p:nvPicPr>
          <p:cNvPr id="43012" name="Ké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84213" y="1557338"/>
            <a:ext cx="7712075" cy="41036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projekt céljai:</a:t>
            </a:r>
          </a:p>
          <a:p>
            <a:pPr marL="342900" indent="-342900" algn="ctr">
              <a:defRPr/>
            </a:pP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helyi demokrácia fejlesztése az önkormányzati szövetségek norvég-magyar tapasztalatcseréje és szakmai együttműködés által;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nők szerepvállalásának erősítése a közéletben, a munka és magánélet egyensúlyának elősegítése;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az önkormányzati tulajdonú cégek szerepének erősítése norvég tapasztalatcsere programok és legjobb gyakorlatok gyűjtésével és terjesztésével;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az önkormányzati és járási hivatalok együttműködésének segítése a közigazgatási reform végrehajtása során;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az önkormányzati érdekképviseleti tevékenység hatékonyságának fokozása;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szakmai párbeszéd intézményrendszerének  megújítása a kormányzat és az önkormányzati szféra között.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7172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174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ím 1"/>
          <p:cNvSpPr>
            <a:spLocks noGrp="1"/>
          </p:cNvSpPr>
          <p:nvPr>
            <p:ph type="title"/>
          </p:nvPr>
        </p:nvSpPr>
        <p:spPr>
          <a:xfrm>
            <a:off x="3635375" y="0"/>
            <a:ext cx="5245100" cy="406400"/>
          </a:xfrm>
        </p:spPr>
        <p:txBody>
          <a:bodyPr anchor="t"/>
          <a:lstStyle/>
          <a:p>
            <a:pPr eaLnBrk="1" hangingPunct="1"/>
            <a:r>
              <a:rPr lang="hu-HU" sz="900" b="1" i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r>
              <a:rPr lang="hu-HU" sz="90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hu-HU" sz="900" smtClean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hu-HU" sz="900" b="1" i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90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44035" name="Ké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 descr="\\Mars\common\MaNorKa\CTP Dropboxból\CTP\tréning fotók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76225" y="1322388"/>
            <a:ext cx="4143375" cy="2806700"/>
          </a:xfrm>
        </p:spPr>
      </p:pic>
      <p:pic>
        <p:nvPicPr>
          <p:cNvPr id="44037" name="Picture 3" descr="\\Mars\common\MaNorKa\CTP Dropboxból\CTP\tréning fotók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0113" y="1322388"/>
            <a:ext cx="4078287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4" descr="\\Mars\common\MaNorKa\CTP Dropboxból\CTP\tréning fotók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129088"/>
            <a:ext cx="40322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ím 1"/>
          <p:cNvSpPr>
            <a:spLocks noGrp="1"/>
          </p:cNvSpPr>
          <p:nvPr>
            <p:ph type="title"/>
          </p:nvPr>
        </p:nvSpPr>
        <p:spPr>
          <a:xfrm>
            <a:off x="276225" y="617538"/>
            <a:ext cx="5245100" cy="406400"/>
          </a:xfrm>
        </p:spPr>
        <p:txBody>
          <a:bodyPr anchor="t"/>
          <a:lstStyle/>
          <a:p>
            <a:pPr eaLnBrk="1" hangingPunct="1"/>
            <a:r>
              <a:rPr lang="hu-HU" sz="900" b="1" i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r>
              <a:rPr lang="hu-HU" sz="90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hu-HU" sz="900" smtClean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hu-HU" sz="900" b="1" i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90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5059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17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hu-HU" sz="2000" b="1" smtClean="0">
                <a:latin typeface="Cambria" pitchFamily="18" charset="0"/>
                <a:cs typeface="Arial" pitchFamily="34" charset="0"/>
              </a:rPr>
              <a:t> </a:t>
            </a:r>
            <a:endParaRPr lang="hu-HU" sz="2000" smtClean="0">
              <a:latin typeface="Cambria" pitchFamily="18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hu-HU" sz="2400" smtClean="0">
              <a:latin typeface="Cambria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hu-HU" sz="2400" smtClean="0">
              <a:latin typeface="Cambria" pitchFamily="18" charset="0"/>
            </a:endParaRPr>
          </a:p>
        </p:txBody>
      </p:sp>
      <p:pic>
        <p:nvPicPr>
          <p:cNvPr id="45060" name="Ké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414338"/>
            <a:ext cx="1524000" cy="8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864157" y="1566862"/>
          <a:ext cx="7325249" cy="470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ím 1"/>
          <p:cNvSpPr>
            <a:spLocks noGrp="1"/>
          </p:cNvSpPr>
          <p:nvPr>
            <p:ph type="title"/>
          </p:nvPr>
        </p:nvSpPr>
        <p:spPr>
          <a:xfrm>
            <a:off x="3898900" y="0"/>
            <a:ext cx="5245100" cy="406400"/>
          </a:xfrm>
        </p:spPr>
        <p:txBody>
          <a:bodyPr anchor="t"/>
          <a:lstStyle/>
          <a:p>
            <a:pPr eaLnBrk="1" hangingPunct="1"/>
            <a:r>
              <a:rPr lang="hu-HU" sz="900" b="1" i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r>
              <a:rPr lang="hu-HU" sz="90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hu-HU" sz="900" smtClean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hu-HU" sz="900" b="1" i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90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608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17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hu-HU" sz="2000" b="1" smtClean="0">
                <a:latin typeface="Cambria" pitchFamily="18" charset="0"/>
                <a:cs typeface="Arial" pitchFamily="34" charset="0"/>
              </a:rPr>
              <a:t> </a:t>
            </a:r>
            <a:endParaRPr lang="hu-HU" sz="2000" smtClean="0">
              <a:latin typeface="Cambria" pitchFamily="18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hu-HU" sz="2400" smtClean="0">
              <a:latin typeface="Cambria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hu-HU" sz="2400" smtClean="0">
              <a:latin typeface="Cambria" pitchFamily="18" charset="0"/>
            </a:endParaRPr>
          </a:p>
        </p:txBody>
      </p:sp>
      <p:pic>
        <p:nvPicPr>
          <p:cNvPr id="46084" name="Ké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2888"/>
            <a:ext cx="1524000" cy="8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904352" y="1509712"/>
          <a:ext cx="7275006" cy="47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/>
          </p:nvPr>
        </p:nvSpPr>
        <p:spPr>
          <a:xfrm>
            <a:off x="3898900" y="0"/>
            <a:ext cx="5245100" cy="406400"/>
          </a:xfrm>
        </p:spPr>
        <p:txBody>
          <a:bodyPr anchor="t"/>
          <a:lstStyle/>
          <a:p>
            <a:pPr eaLnBrk="1" hangingPunct="1"/>
            <a:r>
              <a:rPr lang="hu-HU" sz="900" b="1" i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r>
              <a:rPr lang="hu-HU" sz="90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hu-HU" sz="900" smtClean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hu-HU" sz="900" b="1" i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90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172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hu-HU" sz="2000" b="1" dirty="0" smtClean="0">
                <a:latin typeface="Cambria" pitchFamily="18" charset="0"/>
                <a:cs typeface="Arial" pitchFamily="34" charset="0"/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endParaRPr lang="hu-HU" sz="2000" dirty="0" smtClean="0">
              <a:latin typeface="Cambria" pitchFamily="18" charset="0"/>
              <a:cs typeface="Arial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Cambria" pitchFamily="18" charset="0"/>
                <a:cs typeface="Arial" pitchFamily="34" charset="0"/>
              </a:rPr>
              <a:t>2014. október 30 – tréninganyag átdolgozása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dirty="0" smtClean="0">
              <a:latin typeface="Cambria" pitchFamily="18" charset="0"/>
              <a:cs typeface="Arial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Cambria" pitchFamily="18" charset="0"/>
                <a:cs typeface="Arial" pitchFamily="34" charset="0"/>
              </a:rPr>
              <a:t>Konzultációs nap trénereknek: 2014. november 5.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dirty="0" smtClean="0">
              <a:latin typeface="Cambria" pitchFamily="18" charset="0"/>
              <a:cs typeface="Arial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Cambria" pitchFamily="18" charset="0"/>
                <a:cs typeface="Arial" pitchFamily="34" charset="0"/>
              </a:rPr>
              <a:t>A tréneri kézikönyv és a hozzá kapcsolódó háttéranyagok  (prezentációk, gyakorlatok, módszertani segédletek, stb.) elkészültek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hu-HU" sz="2000" dirty="0" smtClean="0">
                <a:solidFill>
                  <a:schemeClr val="tx2"/>
                </a:solidFill>
                <a:latin typeface="Cambria" pitchFamily="18" charset="0"/>
                <a:cs typeface="Arial" pitchFamily="34" charset="0"/>
              </a:rPr>
              <a:t>         </a:t>
            </a:r>
            <a:endParaRPr lang="hu-HU" sz="2000" dirty="0" smtClean="0">
              <a:latin typeface="Cambria" pitchFamily="18" charset="0"/>
              <a:cs typeface="Arial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dirty="0" smtClean="0">
              <a:latin typeface="Cambria" pitchFamily="18" charset="0"/>
              <a:cs typeface="Arial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dirty="0" smtClean="0">
              <a:latin typeface="Cambria" pitchFamily="18" charset="0"/>
              <a:cs typeface="Arial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 dirty="0" smtClean="0">
              <a:latin typeface="Cambria" pitchFamily="18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400" dirty="0" smtClean="0">
              <a:latin typeface="Cambria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400" dirty="0" smtClean="0">
              <a:latin typeface="Cambria" pitchFamily="18" charset="0"/>
            </a:endParaRPr>
          </a:p>
        </p:txBody>
      </p:sp>
      <p:pic>
        <p:nvPicPr>
          <p:cNvPr id="47108" name="Ké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/>
          </p:nvPr>
        </p:nvSpPr>
        <p:spPr>
          <a:xfrm>
            <a:off x="3898900" y="0"/>
            <a:ext cx="5245100" cy="406400"/>
          </a:xfrm>
        </p:spPr>
        <p:txBody>
          <a:bodyPr anchor="t"/>
          <a:lstStyle/>
          <a:p>
            <a:pPr eaLnBrk="1" hangingPunct="1"/>
            <a:r>
              <a:rPr lang="hu-HU" sz="900" b="1" i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r>
              <a:rPr lang="hu-HU" sz="90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hu-HU" sz="900" smtClean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hu-HU" sz="900" b="1" i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90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8131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1725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Char char="Ø"/>
            </a:pPr>
            <a:endParaRPr lang="hu-HU" sz="2000" smtClean="0">
              <a:latin typeface="Cambria" pitchFamily="18" charset="0"/>
              <a:cs typeface="Arial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hu-HU" sz="2000" smtClean="0">
                <a:latin typeface="Cambria" pitchFamily="18" charset="0"/>
                <a:cs typeface="Arial" pitchFamily="34" charset="0"/>
              </a:rPr>
              <a:t>Pályázati felhívás az önkormányzatoknak a képviselői képzésen történő részvételre – e-hírlevél, Önkormányzat c. újság, egyéb fórumok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endParaRPr lang="hu-HU" sz="2000" b="1" smtClean="0">
              <a:latin typeface="Cambria" pitchFamily="18" charset="0"/>
              <a:cs typeface="Arial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hu-HU" sz="2000" smtClean="0">
                <a:latin typeface="Cambria" pitchFamily="18" charset="0"/>
                <a:cs typeface="Arial" pitchFamily="34" charset="0"/>
              </a:rPr>
              <a:t>Tervezett tréningek (40)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endParaRPr lang="hu-HU" sz="2000" b="1" smtClean="0">
              <a:latin typeface="Cambria" pitchFamily="18" charset="0"/>
              <a:cs typeface="Arial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hu-HU" sz="2000" smtClean="0">
                <a:latin typeface="Cambria" pitchFamily="18" charset="0"/>
                <a:cs typeface="Arial" pitchFamily="34" charset="0"/>
              </a:rPr>
              <a:t>Eddigi jelentkező önkormányzatok (Tiszakürt-Nagyrév, Borsfa, Ballószög, Etyek, Alsómocsolád-Mekényes-Mágocs-Bikal-Nagyhajmás, Alsózsolca-Felsőzsolca, Halimba-Nyírád—Szőcs-Öcs, Kaposfő, Szendrő, Ajak)</a:t>
            </a:r>
            <a:endParaRPr lang="hu-HU" sz="2400" smtClean="0">
              <a:latin typeface="Cambria" pitchFamily="18" charset="0"/>
            </a:endParaRPr>
          </a:p>
        </p:txBody>
      </p:sp>
      <p:pic>
        <p:nvPicPr>
          <p:cNvPr id="48132" name="Ké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60851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49156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4356100" y="40481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9158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6021388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611188" y="1484313"/>
            <a:ext cx="7345362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6. munkacsomag: Járási és önkormányzati hivatalok közötti együttműködés erősítése</a:t>
            </a: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 algn="ctr">
              <a:defRPr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 Járási munkacsoport tevékenységei</a:t>
            </a: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hu-HU" sz="1400" dirty="0">
                <a:latin typeface="Arial" charset="0"/>
              </a:rPr>
              <a:t>Valamennyi megyében </a:t>
            </a:r>
            <a:r>
              <a:rPr lang="hu-HU" sz="1400" b="1" dirty="0">
                <a:latin typeface="Arial" charset="0"/>
              </a:rPr>
              <a:t>szakmai konzultációk szervezése </a:t>
            </a:r>
            <a:r>
              <a:rPr lang="hu-HU" sz="1400" dirty="0">
                <a:latin typeface="Arial" charset="0"/>
              </a:rPr>
              <a:t>a  kormányzati szervek bevonásával (</a:t>
            </a:r>
            <a:r>
              <a:rPr lang="hu-HU" sz="1400" b="1" dirty="0">
                <a:latin typeface="Arial" charset="0"/>
              </a:rPr>
              <a:t>2014. novembertől 2015.  áprilisig)</a:t>
            </a:r>
          </a:p>
          <a:p>
            <a:pPr marL="342900" indent="-342900" algn="just">
              <a:defRPr/>
            </a:pPr>
            <a:endParaRPr lang="hu-HU" sz="1400" b="1" dirty="0">
              <a:latin typeface="Arial" charset="0"/>
            </a:endParaRPr>
          </a:p>
          <a:p>
            <a:pPr marL="342900" indent="-342900" algn="just">
              <a:defRPr/>
            </a:pPr>
            <a:r>
              <a:rPr lang="hu-HU" sz="1400" dirty="0">
                <a:latin typeface="Arial" charset="0"/>
              </a:rPr>
              <a:t>-   </a:t>
            </a:r>
            <a:r>
              <a:rPr lang="hu-HU" sz="1400" b="1" dirty="0">
                <a:latin typeface="Arial" charset="0"/>
              </a:rPr>
              <a:t>Összegző konferencia </a:t>
            </a:r>
            <a:r>
              <a:rPr lang="hu-HU" sz="1400" dirty="0">
                <a:latin typeface="Arial" charset="0"/>
              </a:rPr>
              <a:t>2015 áprilisában. </a:t>
            </a:r>
          </a:p>
          <a:p>
            <a:pPr marL="342900" indent="-342900" algn="just">
              <a:buFontTx/>
              <a:buChar char="-"/>
              <a:defRPr/>
            </a:pPr>
            <a:r>
              <a:rPr lang="hu-HU" sz="1400" dirty="0">
                <a:latin typeface="Arial" charset="0"/>
              </a:rPr>
              <a:t>Szakmai munkacsoport kidolgozza az együttműködés szakmai kereteit tartalmazó</a:t>
            </a:r>
          </a:p>
          <a:p>
            <a:pPr marL="342900" indent="-342900" algn="just">
              <a:defRPr/>
            </a:pPr>
            <a:r>
              <a:rPr lang="hu-HU" sz="1400" dirty="0">
                <a:latin typeface="Arial" charset="0"/>
              </a:rPr>
              <a:t>       </a:t>
            </a:r>
            <a:r>
              <a:rPr lang="hu-HU" sz="1400" b="1" dirty="0">
                <a:latin typeface="Arial" charset="0"/>
              </a:rPr>
              <a:t>kétnapos tréninganyagot.</a:t>
            </a:r>
          </a:p>
          <a:p>
            <a:pPr marL="342900" indent="-342900" algn="just">
              <a:defRPr/>
            </a:pPr>
            <a:r>
              <a:rPr lang="hu-HU" sz="1400" dirty="0">
                <a:latin typeface="Arial" charset="0"/>
              </a:rPr>
              <a:t> -     </a:t>
            </a:r>
            <a:r>
              <a:rPr lang="hu-HU" sz="1400" b="1" dirty="0">
                <a:latin typeface="Arial" charset="0"/>
              </a:rPr>
              <a:t>Trénerek</a:t>
            </a:r>
            <a:r>
              <a:rPr lang="hu-HU" sz="1400" dirty="0">
                <a:latin typeface="Arial" charset="0"/>
              </a:rPr>
              <a:t> toborzása</a:t>
            </a:r>
          </a:p>
          <a:p>
            <a:pPr marL="342900" indent="-342900" algn="just">
              <a:defRPr/>
            </a:pPr>
            <a:r>
              <a:rPr lang="hu-HU" sz="1400" dirty="0">
                <a:latin typeface="Arial" charset="0"/>
              </a:rPr>
              <a:t> -   </a:t>
            </a:r>
            <a:r>
              <a:rPr lang="hu-HU" sz="1400" b="1" dirty="0">
                <a:latin typeface="Arial" charset="0"/>
              </a:rPr>
              <a:t>100 járásban tréning </a:t>
            </a:r>
            <a:r>
              <a:rPr lang="hu-HU" sz="1400" dirty="0">
                <a:latin typeface="Arial" charset="0"/>
              </a:rPr>
              <a:t>a járási  hivatalok és az önkormányzati hivatalok vezetői, dolgozói számára   az együttműködés kereteiről.  (2015. február – június)</a:t>
            </a:r>
          </a:p>
          <a:p>
            <a:pPr marL="342900" indent="-342900" algn="just">
              <a:defRPr/>
            </a:pPr>
            <a:r>
              <a:rPr lang="hu-HU" sz="1400" b="1" dirty="0">
                <a:latin typeface="Arial" charset="0"/>
              </a:rPr>
              <a:t>	A részvételre vonatkozóan pályázatot hirdetünk az önkormányzatok számára 2015 januárjában!</a:t>
            </a:r>
          </a:p>
          <a:p>
            <a:pPr marL="342900" indent="-342900" algn="just">
              <a:defRPr/>
            </a:pPr>
            <a:endParaRPr lang="hu-HU" sz="1400" dirty="0">
              <a:latin typeface="Arial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hu-HU" sz="1400" dirty="0">
                <a:latin typeface="Arial" charset="0"/>
              </a:rPr>
              <a:t>Első alakuló munkacsoport  ülés: 2014. február 18.</a:t>
            </a:r>
          </a:p>
          <a:p>
            <a:pPr marL="342900" indent="-342900" algn="just">
              <a:buFontTx/>
              <a:buChar char="-"/>
              <a:defRPr/>
            </a:pPr>
            <a:r>
              <a:rPr lang="hu-HU" sz="1400" dirty="0">
                <a:latin typeface="Arial" charset="0"/>
              </a:rPr>
              <a:t>2.munkacsoport ülés: 2014. július 09.</a:t>
            </a:r>
          </a:p>
          <a:p>
            <a:pPr marL="342900" indent="-342900" algn="just">
              <a:buFontTx/>
              <a:buChar char="-"/>
              <a:defRPr/>
            </a:pPr>
            <a:r>
              <a:rPr lang="hu-HU" sz="1400" dirty="0">
                <a:latin typeface="Arial" charset="0"/>
              </a:rPr>
              <a:t>3. munkacsoport ülés: 2014. november   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5175"/>
          </a:xfrm>
        </p:spPr>
        <p:txBody>
          <a:bodyPr anchor="t"/>
          <a:lstStyle/>
          <a:p>
            <a:pPr eaLnBrk="1" hangingPunct="1"/>
            <a:r>
              <a:rPr lang="hu-HU" sz="900" b="1" i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r>
              <a:rPr lang="hu-HU" sz="90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hu-HU" sz="900" smtClean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hu-HU" sz="900" b="1" i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90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4579" name="Tartalom helye 2"/>
          <p:cNvSpPr>
            <a:spLocks noGrp="1"/>
          </p:cNvSpPr>
          <p:nvPr>
            <p:ph idx="4294967295"/>
          </p:nvPr>
        </p:nvSpPr>
        <p:spPr>
          <a:xfrm>
            <a:off x="873125" y="1219200"/>
            <a:ext cx="7813675" cy="4906963"/>
          </a:xfrm>
        </p:spPr>
        <p:txBody>
          <a:bodyPr/>
          <a:lstStyle/>
          <a:p>
            <a:pPr marL="457200" indent="-457200" algn="ctr" eaLnBrk="1" hangingPunct="1">
              <a:buFont typeface="Arial" charset="0"/>
              <a:buNone/>
              <a:defRPr/>
            </a:pPr>
            <a:r>
              <a:rPr lang="hu-HU" sz="2400" b="1" dirty="0" smtClean="0">
                <a:latin typeface="Cambria" pitchFamily="18" charset="0"/>
              </a:rPr>
              <a:t> A járási képzési folyamat lépései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endParaRPr lang="hu-HU" sz="2400" b="1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Cambria" pitchFamily="18" charset="0"/>
              </a:rPr>
              <a:t>a járási tréningek képzési anyagának megvitatása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Cambria" pitchFamily="18" charset="0"/>
              </a:rPr>
              <a:t>Elkészített képzési program a járási és az önkormányzati hivatalok közötti együttműködés erősítésére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Cambria" pitchFamily="18" charset="0"/>
              </a:rPr>
              <a:t>Pályázati felhívás trénerek részére-2014. november 24.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Cambria" pitchFamily="18" charset="0"/>
              </a:rPr>
              <a:t>A beérkezett pályázatok alapján a trénerek kiválasztása – 25 főt Miniszterelnökség biztosítja, 25 fő gyakorló önkormányzati szakember – 2014. december 10.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Cambria" pitchFamily="18" charset="0"/>
              </a:rPr>
              <a:t>2 napos tréninganyag kidolgozása – Iványiné Szabó Andrea és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u-HU" sz="2000" dirty="0" smtClean="0">
                <a:latin typeface="Cambria" pitchFamily="18" charset="0"/>
              </a:rPr>
              <a:t>      Várkonyi Zoltán vezető trénerek közreműködésével – 2015. január 9-ig.</a:t>
            </a:r>
          </a:p>
          <a:p>
            <a:pPr eaLnBrk="1" hangingPunct="1">
              <a:buFont typeface="Arial" charset="0"/>
              <a:buNone/>
              <a:defRPr/>
            </a:pPr>
            <a:endParaRPr lang="hu-HU" sz="2000" dirty="0" smtClean="0">
              <a:latin typeface="Cambria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 smtClean="0">
              <a:latin typeface="Cambria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 smtClean="0">
              <a:latin typeface="Cambria" pitchFamily="18" charset="0"/>
            </a:endParaRPr>
          </a:p>
        </p:txBody>
      </p:sp>
      <p:pic>
        <p:nvPicPr>
          <p:cNvPr id="50180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5175"/>
          </a:xfrm>
        </p:spPr>
        <p:txBody>
          <a:bodyPr anchor="t"/>
          <a:lstStyle/>
          <a:p>
            <a:pPr eaLnBrk="1" hangingPunct="1"/>
            <a:r>
              <a:rPr lang="hu-HU" sz="900" b="1" i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r>
              <a:rPr lang="hu-HU" sz="90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hu-HU" sz="900" smtClean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hu-HU" sz="900" b="1" i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90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1203" name="Tartalom helye 2"/>
          <p:cNvSpPr>
            <a:spLocks noGrp="1"/>
          </p:cNvSpPr>
          <p:nvPr>
            <p:ph idx="4294967295"/>
          </p:nvPr>
        </p:nvSpPr>
        <p:spPr>
          <a:xfrm>
            <a:off x="873125" y="1219200"/>
            <a:ext cx="7813675" cy="49069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hu-HU" sz="2000" b="1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hu-HU" sz="2000" smtClean="0">
                <a:latin typeface="Cambria" pitchFamily="18" charset="0"/>
              </a:rPr>
              <a:t>Tervezett tréning típusok:</a:t>
            </a:r>
          </a:p>
          <a:p>
            <a:pPr lvl="1" eaLnBrk="1" hangingPunct="1">
              <a:buFont typeface="Arial" pitchFamily="34" charset="0"/>
              <a:buNone/>
            </a:pPr>
            <a:endParaRPr lang="hu-HU" sz="1600" b="1" smtClean="0">
              <a:latin typeface="Cambria" pitchFamily="18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hu-HU" sz="2000" smtClean="0">
                <a:latin typeface="Cambria" pitchFamily="18" charset="0"/>
              </a:rPr>
              <a:t>Egy járás-egy város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hu-HU" sz="2000" smtClean="0">
                <a:latin typeface="Cambria" pitchFamily="18" charset="0"/>
              </a:rPr>
              <a:t>Budapesti kerület-budapesti hivatal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hu-HU" sz="2000" smtClean="0">
                <a:latin typeface="Cambria" pitchFamily="18" charset="0"/>
              </a:rPr>
              <a:t>Egy járás – egy-két hasonló nagyságrendű település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hu-HU" sz="2000" smtClean="0">
                <a:latin typeface="Cambria" pitchFamily="18" charset="0"/>
              </a:rPr>
              <a:t>Egy járás-sok kis település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hu-HU" sz="2000" smtClean="0">
                <a:latin typeface="Cambria" pitchFamily="18" charset="0"/>
              </a:rPr>
              <a:t>Egy járás-vegyes szerkezetű települések</a:t>
            </a:r>
          </a:p>
          <a:p>
            <a:pPr eaLnBrk="1" hangingPunct="1">
              <a:buFont typeface="Arial" pitchFamily="34" charset="0"/>
              <a:buNone/>
            </a:pPr>
            <a:endParaRPr lang="hu-HU" sz="200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hu-HU" sz="2000" smtClean="0">
              <a:latin typeface="Cambria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hu-HU" sz="2000" smtClean="0">
              <a:latin typeface="Cambria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hu-HU" sz="2000" smtClean="0">
              <a:latin typeface="Cambria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hu-HU" sz="2000" smtClean="0">
              <a:latin typeface="Cambria" pitchFamily="18" charset="0"/>
            </a:endParaRPr>
          </a:p>
        </p:txBody>
      </p:sp>
      <p:pic>
        <p:nvPicPr>
          <p:cNvPr id="51204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5175"/>
          </a:xfrm>
        </p:spPr>
        <p:txBody>
          <a:bodyPr anchor="t"/>
          <a:lstStyle/>
          <a:p>
            <a:pPr eaLnBrk="1" hangingPunct="1"/>
            <a:r>
              <a:rPr lang="hu-HU" sz="900" b="1" i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		   „Önkormányzati kapacitásépítés norvég‐magyar együttműködéssel” projekt</a:t>
            </a:r>
            <a:r>
              <a:rPr lang="hu-HU" sz="90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hu-HU" sz="900" smtClean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hu-HU" sz="900" b="1" i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 sz="90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2227" name="Tartalom helye 2"/>
          <p:cNvSpPr>
            <a:spLocks noGrp="1"/>
          </p:cNvSpPr>
          <p:nvPr>
            <p:ph idx="4294967295"/>
          </p:nvPr>
        </p:nvSpPr>
        <p:spPr>
          <a:xfrm>
            <a:off x="873125" y="1219200"/>
            <a:ext cx="7813675" cy="49069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hu-HU" sz="2000" b="1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hu-HU" sz="2000" smtClean="0">
                <a:latin typeface="Cambria" pitchFamily="18" charset="0"/>
              </a:rPr>
              <a:t>Trénerek tréningje</a:t>
            </a:r>
          </a:p>
          <a:p>
            <a:pPr lvl="1" eaLnBrk="1" hangingPunct="1">
              <a:buFont typeface="Arial" pitchFamily="34" charset="0"/>
              <a:buNone/>
            </a:pPr>
            <a:endParaRPr lang="hu-HU" sz="1600" b="1" smtClean="0">
              <a:latin typeface="Cambria" pitchFamily="18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hu-HU" sz="2000" smtClean="0">
                <a:latin typeface="Cambria" pitchFamily="18" charset="0"/>
              </a:rPr>
              <a:t>2015. január 15-16.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hu-HU" sz="2000" smtClean="0">
                <a:latin typeface="Cambria" pitchFamily="18" charset="0"/>
              </a:rPr>
              <a:t>2015. január 27-28.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hu-HU" sz="2000" smtClean="0">
                <a:latin typeface="Cambria" pitchFamily="18" charset="0"/>
              </a:rPr>
              <a:t>2015. január 29-30.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hu-HU" sz="2000" smtClean="0">
              <a:latin typeface="Cambria" pitchFamily="18" charset="0"/>
            </a:endParaRPr>
          </a:p>
          <a:p>
            <a:pPr lvl="1" eaLnBrk="1" hangingPunct="1">
              <a:buFont typeface="Arial" pitchFamily="34" charset="0"/>
              <a:buNone/>
            </a:pPr>
            <a:r>
              <a:rPr lang="hu-HU" sz="2000" smtClean="0">
                <a:latin typeface="Cambria" pitchFamily="18" charset="0"/>
              </a:rPr>
              <a:t>Helyszín: Hotel  Benczúr (Budapest)</a:t>
            </a:r>
          </a:p>
          <a:p>
            <a:pPr lvl="1" eaLnBrk="1" hangingPunct="1">
              <a:buFont typeface="Arial" pitchFamily="34" charset="0"/>
              <a:buNone/>
            </a:pPr>
            <a:endParaRPr lang="hu-HU" sz="200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hu-HU" sz="2000" smtClean="0">
                <a:latin typeface="Cambria" pitchFamily="18" charset="0"/>
              </a:rPr>
              <a:t>2015. januártól  az önkormányzati és járási hivatalok pályáztatása</a:t>
            </a:r>
          </a:p>
          <a:p>
            <a:pPr eaLnBrk="1" hangingPunct="1">
              <a:buFont typeface="Arial" pitchFamily="34" charset="0"/>
              <a:buNone/>
            </a:pPr>
            <a:endParaRPr lang="hu-HU" sz="200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hu-HU" sz="2000" smtClean="0">
                <a:latin typeface="Cambria" pitchFamily="18" charset="0"/>
              </a:rPr>
              <a:t> 2015. február-június között – 100 járási tréning</a:t>
            </a:r>
          </a:p>
          <a:p>
            <a:pPr eaLnBrk="1" hangingPunct="1">
              <a:buFont typeface="Arial" pitchFamily="34" charset="0"/>
              <a:buNone/>
            </a:pPr>
            <a:endParaRPr lang="hu-HU" sz="2000" smtClean="0">
              <a:latin typeface="Cambria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hu-HU" sz="2000" smtClean="0">
              <a:latin typeface="Cambria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hu-HU" sz="2000" smtClean="0">
              <a:latin typeface="Cambria" pitchFamily="18" charset="0"/>
            </a:endParaRPr>
          </a:p>
        </p:txBody>
      </p:sp>
      <p:pic>
        <p:nvPicPr>
          <p:cNvPr id="52228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52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53252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3254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églalap 6"/>
          <p:cNvSpPr>
            <a:spLocks noChangeArrowheads="1"/>
          </p:cNvSpPr>
          <p:nvPr/>
        </p:nvSpPr>
        <p:spPr bwMode="auto">
          <a:xfrm>
            <a:off x="395288" y="1773238"/>
            <a:ext cx="84248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7. munkacsomag: Szegénység elleni küzdelem az önkormányzatok képzésével (szociális vállalkozások)</a:t>
            </a:r>
            <a:endParaRPr lang="fr-FR" sz="1400" b="1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68313" y="2349500"/>
            <a:ext cx="8135937" cy="18145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 munkacsomag vezetője:</a:t>
            </a:r>
          </a:p>
          <a:p>
            <a:pPr marL="342900" indent="-342900">
              <a:defRPr/>
            </a:pP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Szövetség az Életen Át Tartó Tanulásért (SZETT)</a:t>
            </a:r>
          </a:p>
          <a:p>
            <a:pPr marL="342900" indent="-342900">
              <a:defRPr/>
            </a:pP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Fő donor partner a VOX –Életen Át Tartó Ügynökség</a:t>
            </a:r>
          </a:p>
          <a:p>
            <a:pPr marL="342900" indent="-342900">
              <a:defRPr/>
            </a:pP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Referencia: a fenti partnerek hozták létre a NYITOK tanulási központokat az előző Norvég Alap támogatási periódusában</a:t>
            </a:r>
          </a:p>
        </p:txBody>
      </p:sp>
      <p:pic>
        <p:nvPicPr>
          <p:cNvPr id="53257" name="il_fi" descr="http://www.alll.hu/nyitok/images/alll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2420938"/>
            <a:ext cx="21812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395288" y="4365625"/>
            <a:ext cx="7993062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hu-HU" sz="1400" b="1" dirty="0">
                <a:solidFill>
                  <a:srgbClr val="4D4D4D"/>
                </a:solidFill>
                <a:latin typeface="Verdana" pitchFamily="34" charset="0"/>
              </a:rPr>
              <a:t>3 fő komponens:</a:t>
            </a:r>
          </a:p>
          <a:p>
            <a:pPr marL="342900" indent="-342900">
              <a:defRPr/>
            </a:pPr>
            <a:endParaRPr lang="hu-HU" sz="1400" b="1" dirty="0">
              <a:solidFill>
                <a:srgbClr val="4D4D4D"/>
              </a:solidFill>
              <a:latin typeface="Verdana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hu-HU" sz="1400" dirty="0">
                <a:solidFill>
                  <a:srgbClr val="4D4D4D"/>
                </a:solidFill>
                <a:latin typeface="Verdana" pitchFamily="34" charset="0"/>
              </a:rPr>
              <a:t>Golden </a:t>
            </a:r>
            <a:r>
              <a:rPr lang="hu-HU" sz="1400" dirty="0" err="1">
                <a:solidFill>
                  <a:srgbClr val="4D4D4D"/>
                </a:solidFill>
                <a:latin typeface="Verdana" pitchFamily="34" charset="0"/>
              </a:rPr>
              <a:t>Skills</a:t>
            </a:r>
            <a:r>
              <a:rPr lang="hu-HU" sz="1400" dirty="0">
                <a:solidFill>
                  <a:srgbClr val="4D4D4D"/>
                </a:solidFill>
                <a:latin typeface="Verdana" pitchFamily="34" charset="0"/>
              </a:rPr>
              <a:t> – Polgármesterek alapkészség-fejlesztése</a:t>
            </a:r>
          </a:p>
          <a:p>
            <a:pPr marL="457200" indent="-457200">
              <a:buFontTx/>
              <a:buAutoNum type="arabicPeriod"/>
              <a:defRPr/>
            </a:pPr>
            <a:r>
              <a:rPr lang="hu-HU" sz="1400" dirty="0">
                <a:solidFill>
                  <a:srgbClr val="4D4D4D"/>
                </a:solidFill>
                <a:latin typeface="Verdana" pitchFamily="34" charset="0"/>
              </a:rPr>
              <a:t>Önkormányzati alkalmazottak tréningje az életen át tartó tanulásra és szociális vállalkozásokra összpontosítva</a:t>
            </a:r>
          </a:p>
          <a:p>
            <a:pPr marL="457200" indent="-457200">
              <a:buFontTx/>
              <a:buAutoNum type="arabicPeriod"/>
              <a:defRPr/>
            </a:pPr>
            <a:r>
              <a:rPr lang="hu-HU" sz="1400" dirty="0">
                <a:solidFill>
                  <a:srgbClr val="4D4D4D"/>
                </a:solidFill>
                <a:latin typeface="Verdana" pitchFamily="34" charset="0"/>
              </a:rPr>
              <a:t>Útmutató készítése önkormányzatoknak az életen át tartó tanulás helyi stratégiájának kidolgozásához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8196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198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églalap 6"/>
          <p:cNvSpPr>
            <a:spLocks noChangeArrowheads="1"/>
          </p:cNvSpPr>
          <p:nvPr/>
        </p:nvSpPr>
        <p:spPr bwMode="auto">
          <a:xfrm>
            <a:off x="539750" y="1628775"/>
            <a:ext cx="82804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A projekt 3 fő üzenete:</a:t>
            </a:r>
          </a:p>
          <a:p>
            <a:endParaRPr lang="hu-HU" b="1">
              <a:solidFill>
                <a:srgbClr val="4D4D4D"/>
              </a:solidFill>
              <a:latin typeface="Verdana" pitchFamily="34" charset="0"/>
            </a:endParaRPr>
          </a:p>
          <a:p>
            <a:endParaRPr lang="hu-HU" b="1">
              <a:solidFill>
                <a:srgbClr val="4D4D4D"/>
              </a:solidFill>
              <a:latin typeface="Verdana" pitchFamily="34" charset="0"/>
            </a:endParaRPr>
          </a:p>
          <a:p>
            <a:endParaRPr lang="hu-HU" b="1">
              <a:solidFill>
                <a:srgbClr val="4D4D4D"/>
              </a:solidFill>
              <a:latin typeface="Verdana" pitchFamily="34" charset="0"/>
            </a:endParaRPr>
          </a:p>
          <a:p>
            <a:endParaRPr lang="hu-HU"/>
          </a:p>
        </p:txBody>
      </p:sp>
      <p:sp>
        <p:nvSpPr>
          <p:cNvPr id="8200" name="Téglalap 7"/>
          <p:cNvSpPr>
            <a:spLocks noChangeArrowheads="1"/>
          </p:cNvSpPr>
          <p:nvPr/>
        </p:nvSpPr>
        <p:spPr bwMode="auto">
          <a:xfrm>
            <a:off x="539750" y="1989138"/>
            <a:ext cx="7777163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hu-HU" sz="1400">
                <a:latin typeface="Verdana" pitchFamily="34" charset="0"/>
              </a:rPr>
              <a:t>A norvég – magyar önkormányzati kapcsolatokat fejlesztjük: az önkormányzati együttműködések fontosak a társadalmi, gazdasági együttműködések terén. A Norvég Alap számos önkormányzati hatáskörbe tartozó fejlesztési célt támogat. Projektünkkel az önkormányzatokat kívánjuk hozzásegíteni a fejlesztési lehetőségek minél jobb kiaknázásához.</a:t>
            </a:r>
          </a:p>
          <a:p>
            <a:pPr marL="342900" indent="-342900" algn="just">
              <a:buFontTx/>
              <a:buAutoNum type="arabicPeriod"/>
            </a:pPr>
            <a:endParaRPr lang="hu-HU" sz="1400">
              <a:latin typeface="Verdana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hu-HU" sz="1400">
                <a:latin typeface="Verdana" pitchFamily="34" charset="0"/>
              </a:rPr>
              <a:t>A tapasztalatcsere és a tanulás a hatékony fejlesztések záloga. A vezetés minősége nagyban befolyásolja a helyi közszolgáltatások és a közösségi élet színvonalát. Norvég partnerünkkel a 2009-ben létrehozott Polgármester Akadémia projekt polgármesterképzésének résztvevőit 86%-ban a 2010-es választásokon újraválasztották.</a:t>
            </a:r>
          </a:p>
          <a:p>
            <a:pPr marL="342900" indent="-342900" algn="just">
              <a:buFontTx/>
              <a:buAutoNum type="arabicPeriod"/>
            </a:pPr>
            <a:endParaRPr lang="hu-HU" sz="1400">
              <a:latin typeface="Verdana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1400">
                <a:latin typeface="Verdana" pitchFamily="34" charset="0"/>
              </a:rPr>
              <a:t>A helyi önkormányzati érdekvédelmet erősítjük norvég tapasztalatokkal, szakértelemmel. A helyi önkormányzatok a helyi demokrácia letéteményesei. Példaképünk a KS a norvég szövetség, amely az ország egyetlen önkormányzati szövetsége 1972 óta (az 1903-ban alapított Városszövetség és az 1923-ban alapított Faluszövetség összeolvadásából) így az szektor egyik legjelentősebb szervezete. Saját székházzal és 220 alkalmazottal számos szolgáltatást nyújt tagjainak.</a:t>
            </a:r>
          </a:p>
          <a:p>
            <a:pPr marL="342900" indent="-342900" algn="just">
              <a:buFontTx/>
              <a:buAutoNum type="arabicPeriod"/>
            </a:pPr>
            <a:endParaRPr lang="hu-HU" sz="1400" b="1">
              <a:solidFill>
                <a:srgbClr val="4D4D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54276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4278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Téglalap 6"/>
          <p:cNvSpPr>
            <a:spLocks noChangeArrowheads="1"/>
          </p:cNvSpPr>
          <p:nvPr/>
        </p:nvSpPr>
        <p:spPr bwMode="auto">
          <a:xfrm>
            <a:off x="611188" y="1628775"/>
            <a:ext cx="7416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1. komponens: „Golden Skills” – 45-50 polgármester részvételével</a:t>
            </a:r>
            <a:endParaRPr lang="hu-HU" sz="140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7</a:t>
            </a: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 kiválasztott vidéki tanulási központban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20</a:t>
            </a: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 órás testreszabott képzés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Fő tartalmi elemek</a:t>
            </a: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: info-kommunikációs eszközök használata (pl.: skype, prezentáció-készítés), angol nyelvű alapkészségek fejlesztése: bemutatkozás, udvariassági elemek, település bemutatása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Tréning anyag fejlesztése</a:t>
            </a: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: 2014. december-2015. január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Tréningek</a:t>
            </a: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: 2015. február és 2015. június között</a:t>
            </a:r>
          </a:p>
        </p:txBody>
      </p:sp>
      <p:sp>
        <p:nvSpPr>
          <p:cNvPr id="54280" name="Téglalap 7"/>
          <p:cNvSpPr>
            <a:spLocks noChangeArrowheads="1"/>
          </p:cNvSpPr>
          <p:nvPr/>
        </p:nvSpPr>
        <p:spPr bwMode="auto">
          <a:xfrm>
            <a:off x="539750" y="3500438"/>
            <a:ext cx="8064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2. komponens: Önkormányzati alkalmazottak tréningje az életen át tartó tanulásra és szociális vállalkozásokra összpontosítva</a:t>
            </a:r>
          </a:p>
          <a:p>
            <a:pPr marL="342900" indent="-342900"/>
            <a:endParaRPr lang="hu-HU" sz="1400" b="1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50 órás képzés 7 tanulási központban, 50 önkormányzat 100 hivatalnokának bevonásával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Cél: az önkormányzati alkalmazottak felkészítése a helyi készségfejlesztési szükségletek beazonosítására, stratégia-alkotásra és szociális vállalkozások támogatására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Két modul</a:t>
            </a:r>
            <a:endParaRPr lang="fr-FR" sz="1400">
              <a:solidFill>
                <a:srgbClr val="4D4D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55300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5302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églalap 6"/>
          <p:cNvSpPr>
            <a:spLocks noChangeArrowheads="1"/>
          </p:cNvSpPr>
          <p:nvPr/>
        </p:nvSpPr>
        <p:spPr bwMode="auto">
          <a:xfrm>
            <a:off x="539750" y="2133600"/>
            <a:ext cx="8208963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2. komponens: Önkormányzati alkalmazottak tréningje az életen át tartó tanulásra és szociális vállalkozásokra összpontosítva</a:t>
            </a:r>
          </a:p>
          <a:p>
            <a:pPr marL="342900" indent="-342900"/>
            <a:endParaRPr lang="hu-HU" sz="1400" b="1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/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„A” modul: </a:t>
            </a: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az életen át tartó tanulás támogatása: helyi kulcsszereplők beazonosítása, tanulási stratégiai célok kitűzése, akciótervezés helyi kulcsszereplők bevonásával, konkrét lépések közös megtervezése speciálisan az aktív idősödés, esélyegyenlőség és társadalmi befogadás szempontjainak figyelembe vételével</a:t>
            </a:r>
          </a:p>
          <a:p>
            <a:pPr marL="342900" indent="-342900"/>
            <a:endParaRPr lang="hu-HU" sz="140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/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„B” modul: </a:t>
            </a: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a szociális vállalkozások segítése: a helyi kulcsszereplők bevonásával helyzetelemzés készítése a szociális gazdaság lehetőségeiről; konkrét tervek kidolgozása a szociális vállalkozások önkormányzati támogatására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5 alkalommal két napos képzések összesen 100 fő részére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7 pilot végrehajtása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2014. szeptemberében indul a tréningek tartalmának kidolgozása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>
                <a:solidFill>
                  <a:srgbClr val="4D4D4D"/>
                </a:solidFill>
                <a:latin typeface="Verdana" pitchFamily="34" charset="0"/>
              </a:rPr>
              <a:t>2015. február – 2015. október között képzések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400">
              <a:solidFill>
                <a:srgbClr val="4D4D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56324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6326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539750" y="1989138"/>
            <a:ext cx="7920038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3. komponens: </a:t>
            </a:r>
            <a:r>
              <a:rPr lang="hu-HU" sz="1400" b="1" dirty="0">
                <a:solidFill>
                  <a:srgbClr val="4D4D4D"/>
                </a:solidFill>
                <a:latin typeface="Verdana" pitchFamily="34" charset="0"/>
              </a:rPr>
              <a:t>Útmutató készítése önkormányzatoknak az életen át tartó tanulás helyi stratégiájának kidolgozásához</a:t>
            </a:r>
          </a:p>
          <a:p>
            <a:pPr marL="342900" indent="-342900">
              <a:defRPr/>
            </a:pPr>
            <a:endParaRPr lang="hu-HU" sz="1400" dirty="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defRPr/>
            </a:pPr>
            <a:r>
              <a:rPr lang="hu-HU" sz="1400" dirty="0">
                <a:solidFill>
                  <a:srgbClr val="4D4D4D"/>
                </a:solidFill>
                <a:latin typeface="Verdana" pitchFamily="34" charset="0"/>
              </a:rPr>
              <a:t>Norvég példák, magyar tapasztalatok alapján olyan gyakorlati útmutatásokat tartalmazó „kisokos”, amely hatékony segítséget nyújt az önkormányzatoknak az életen át tartó tanulás helyi stratégiájának megalkotásához.</a:t>
            </a:r>
          </a:p>
          <a:p>
            <a:pPr marL="342900" indent="-342900">
              <a:defRPr/>
            </a:pPr>
            <a:endParaRPr lang="hu-HU" sz="1400" dirty="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defRPr/>
            </a:pPr>
            <a:r>
              <a:rPr lang="hu-HU" sz="1400" dirty="0">
                <a:solidFill>
                  <a:srgbClr val="4D4D4D"/>
                </a:solidFill>
                <a:latin typeface="Verdana" pitchFamily="34" charset="0"/>
              </a:rPr>
              <a:t>Elkészítés határideje: 2015. október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57348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7350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525463" y="1844675"/>
          <a:ext cx="8237537" cy="4032250"/>
        </p:xfrm>
        <a:graphic>
          <a:graphicData uri="http://schemas.openxmlformats.org/drawingml/2006/table">
            <a:tbl>
              <a:tblPr/>
              <a:tblGrid>
                <a:gridCol w="1786943"/>
                <a:gridCol w="1620221"/>
                <a:gridCol w="1610466"/>
                <a:gridCol w="1622882"/>
                <a:gridCol w="1596277"/>
              </a:tblGrid>
              <a:tr h="86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Calibri"/>
                          <a:ea typeface="Calibri"/>
                          <a:cs typeface="Times New Roman"/>
                        </a:rPr>
                        <a:t>Tevékenység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Calibri"/>
                          <a:ea typeface="Calibri"/>
                          <a:cs typeface="Times New Roman"/>
                        </a:rPr>
                        <a:t>Dátum / Ütemezés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Calibri"/>
                          <a:ea typeface="Calibri"/>
                          <a:cs typeface="Times New Roman"/>
                        </a:rPr>
                        <a:t>Leírás (cél, célcsoport)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Calibri"/>
                          <a:ea typeface="Calibri"/>
                          <a:cs typeface="Times New Roman"/>
                        </a:rPr>
                        <a:t>Vonatkozó munkacsomag (forrás) megnevezése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Calibri"/>
                          <a:ea typeface="Calibri"/>
                          <a:cs typeface="Times New Roman"/>
                        </a:rPr>
                        <a:t>Felelős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Nyitórendezvény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2013. november 25-27.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projektpartnerek, önkormányzatok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WP2, WP4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TÖOSZ, partnerek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Nyomtatott újság a projektről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Negyedévente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önkormányzatok, minisztériumok, közigazgatási szféra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WP3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TÖOSZ és partnerek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Kétnyelvű honlap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2014. decembertől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önkormányzatok (norvég és magyar)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WP3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TÖOSZ és partnerek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Önkormányzati Információs és Koordinációs Központ felavatása, sajtótájékoztatóval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polgármesterek, jegyzők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WP5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TÖOSZ és partnerek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89" name="Téglalap 7"/>
          <p:cNvSpPr>
            <a:spLocks noChangeArrowheads="1"/>
          </p:cNvSpPr>
          <p:nvPr/>
        </p:nvSpPr>
        <p:spPr bwMode="auto">
          <a:xfrm>
            <a:off x="611188" y="1412875"/>
            <a:ext cx="2693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Ütemezés felelősökkel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9" name="Ké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1"/>
          <p:cNvSpPr>
            <a:spLocks noChangeArrowheads="1"/>
          </p:cNvSpPr>
          <p:nvPr/>
        </p:nvSpPr>
        <p:spPr bwMode="auto">
          <a:xfrm>
            <a:off x="3635375" y="1196975"/>
            <a:ext cx="4346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31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55650" y="1700213"/>
          <a:ext cx="7345363" cy="4249737"/>
        </p:xfrm>
        <a:graphic>
          <a:graphicData uri="http://schemas.openxmlformats.org/presentationml/2006/ole">
            <p:oleObj spid="_x0000_s1026" name="Dokumentum" r:id="rId5" imgW="5902889" imgH="6372387" progId="Word.Document.12">
              <p:embed/>
            </p:oleObj>
          </a:graphicData>
        </a:graphic>
      </p:graphicFrame>
      <p:sp>
        <p:nvSpPr>
          <p:cNvPr id="1032" name="Téglalap 8"/>
          <p:cNvSpPr>
            <a:spLocks noChangeArrowheads="1"/>
          </p:cNvSpPr>
          <p:nvPr/>
        </p:nvSpPr>
        <p:spPr bwMode="auto">
          <a:xfrm>
            <a:off x="611188" y="1268413"/>
            <a:ext cx="2693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Ütemezés felelősökkel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2053" name="Ké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5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6092825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27088" y="1628775"/>
          <a:ext cx="7218362" cy="4752975"/>
        </p:xfrm>
        <a:graphic>
          <a:graphicData uri="http://schemas.openxmlformats.org/presentationml/2006/ole">
            <p:oleObj spid="_x0000_s2050" name="Dokumentum" r:id="rId5" imgW="5902889" imgH="6898405" progId="Word.Document.12">
              <p:embed/>
            </p:oleObj>
          </a:graphicData>
        </a:graphic>
      </p:graphicFrame>
      <p:sp>
        <p:nvSpPr>
          <p:cNvPr id="2056" name="Téglalap 8"/>
          <p:cNvSpPr>
            <a:spLocks noChangeArrowheads="1"/>
          </p:cNvSpPr>
          <p:nvPr/>
        </p:nvSpPr>
        <p:spPr bwMode="auto">
          <a:xfrm>
            <a:off x="827088" y="1268413"/>
            <a:ext cx="2693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hu-HU" sz="1400" b="1">
                <a:solidFill>
                  <a:srgbClr val="4D4D4D"/>
                </a:solidFill>
                <a:latin typeface="Verdana" pitchFamily="34" charset="0"/>
              </a:rPr>
              <a:t>Ütemezés felelősökkel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58372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8374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églalap 6"/>
          <p:cNvSpPr>
            <a:spLocks noChangeArrowheads="1"/>
          </p:cNvSpPr>
          <p:nvPr/>
        </p:nvSpPr>
        <p:spPr bwMode="auto">
          <a:xfrm>
            <a:off x="539750" y="2060575"/>
            <a:ext cx="79200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hu-HU" sz="2000" b="1" i="1">
                <a:latin typeface="Verdana" pitchFamily="34" charset="0"/>
                <a:ea typeface="Calibri" pitchFamily="34" charset="0"/>
                <a:cs typeface="Times New Roman" pitchFamily="18" charset="0"/>
              </a:rPr>
              <a:t>A Települési Önkormányzatok Országos Szövetsége</a:t>
            </a:r>
          </a:p>
          <a:p>
            <a:pPr marL="342900" indent="-342900" algn="ctr"/>
            <a:endParaRPr lang="hu-HU" sz="2000" b="1" i="1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ctr"/>
            <a:r>
              <a:rPr lang="hu-HU" sz="20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</a:t>
            </a:r>
            <a:r>
              <a:rPr lang="hu-HU" sz="2000" b="1" i="1">
                <a:latin typeface="Verdana" pitchFamily="34" charset="0"/>
                <a:ea typeface="Calibri" pitchFamily="34" charset="0"/>
                <a:cs typeface="Times New Roman" pitchFamily="18" charset="0"/>
              </a:rPr>
              <a:t>Önkormányzati kapacitásépítés norvég‐magyar együttműködéssel - MANORKA” című</a:t>
            </a:r>
          </a:p>
          <a:p>
            <a:pPr marL="342900" indent="-342900" algn="ctr"/>
            <a:endParaRPr lang="hu-HU" sz="2000" b="1" i="1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ctr"/>
            <a:r>
              <a:rPr lang="hu-HU" sz="2000" b="1" i="1">
                <a:latin typeface="Verdana" pitchFamily="34" charset="0"/>
                <a:ea typeface="Calibri" pitchFamily="34" charset="0"/>
                <a:cs typeface="Times New Roman" pitchFamily="18" charset="0"/>
              </a:rPr>
              <a:t> projektje Támogatási szerződése aláírásának időpontja:</a:t>
            </a:r>
          </a:p>
          <a:p>
            <a:pPr marL="342900" indent="-342900" algn="ctr"/>
            <a:endParaRPr lang="hu-HU" sz="2000" b="1" i="1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ctr"/>
            <a:r>
              <a:rPr lang="hu-HU" sz="2000" b="1" i="1">
                <a:latin typeface="Verdana" pitchFamily="34" charset="0"/>
                <a:ea typeface="Calibri" pitchFamily="34" charset="0"/>
                <a:cs typeface="Times New Roman" pitchFamily="18" charset="0"/>
              </a:rPr>
              <a:t>2014. november 29.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95288" y="1557338"/>
            <a:ext cx="7929562" cy="41751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Kísérjék figyelemmel a MANORKA projekt kínálta lehetőségeket!</a:t>
            </a:r>
          </a:p>
          <a:p>
            <a:pPr marL="342900" indent="-342900" algn="ctr">
              <a:defRPr/>
            </a:pP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 algn="ctr">
              <a:defRPr/>
            </a:pP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Köszönöm a figyelmet!</a:t>
            </a:r>
          </a:p>
          <a:p>
            <a:pPr marL="342900" indent="-342900" algn="ctr">
              <a:defRPr/>
            </a:pPr>
            <a:endParaRPr lang="hu-HU" sz="36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 algn="ctr">
              <a:defRPr/>
            </a:pP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hlinkClick r:id="rId2"/>
              </a:rPr>
              <a:t>www.toosz.hu</a:t>
            </a:r>
            <a:endParaRPr lang="hu-HU" sz="36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 algn="ctr">
              <a:defRPr/>
            </a:pP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hlinkClick r:id="rId3"/>
              </a:rPr>
              <a:t>www.manorka.net</a:t>
            </a:r>
            <a:endParaRPr lang="hu-HU" sz="36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59396" name="Kép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9398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805488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Szakmai munkacsomagok:</a:t>
            </a:r>
          </a:p>
          <a:p>
            <a:pPr marL="342900" indent="-342900" algn="ctr">
              <a:defRPr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1. munkacsomag: Menedzsment Bizottság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2. munkacsomag: Értékelő Csoport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3. munkacsomag: Információ, kommunikáció és fenntarthatóság 			         biztosítása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4. munkacsomag: Nők és férfiak közötti esélyegyenlőség elősegítése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5. munkacsomag: Önkormányzati szövetségek kapacitásépítése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6. munkacsomag:Járási és önkormányzati hivatalok 	közötti </a:t>
            </a:r>
          </a:p>
          <a:p>
            <a:pPr marL="1714500" lvl="3" indent="-342900"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		        együttműködés erősítése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7. munkacsomag:Szegénység elleni küzdelem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9220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22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44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46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611188" y="1628775"/>
            <a:ext cx="76327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Projektindító rendezvény – 2014. november 25-27. Mátraháza</a:t>
            </a:r>
          </a:p>
        </p:txBody>
      </p:sp>
      <p:sp>
        <p:nvSpPr>
          <p:cNvPr id="10248" name="Téglalap 8"/>
          <p:cNvSpPr>
            <a:spLocks noChangeArrowheads="1"/>
          </p:cNvSpPr>
          <p:nvPr/>
        </p:nvSpPr>
        <p:spPr bwMode="auto">
          <a:xfrm>
            <a:off x="395288" y="2565400"/>
            <a:ext cx="78486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sz="1400" b="1"/>
              <a:t>2013. november 25. </a:t>
            </a:r>
          </a:p>
          <a:p>
            <a:pPr algn="just"/>
            <a:r>
              <a:rPr lang="hu-HU" sz="1400" b="1"/>
              <a:t>	 - </a:t>
            </a:r>
            <a:r>
              <a:rPr lang="hu-HU" sz="1400"/>
              <a:t>Menedzsment Bizottság alakuló ülése</a:t>
            </a:r>
          </a:p>
          <a:p>
            <a:pPr algn="just"/>
            <a:r>
              <a:rPr lang="hu-HU" sz="1400"/>
              <a:t>	 - Esélyegyenlőségi Munkacsoport alakuló ülése</a:t>
            </a:r>
          </a:p>
          <a:p>
            <a:pPr algn="just"/>
            <a:endParaRPr lang="hu-HU" sz="1400"/>
          </a:p>
          <a:p>
            <a:pPr algn="just"/>
            <a:r>
              <a:rPr lang="hu-HU" sz="1400" b="1"/>
              <a:t>2013. november 26. </a:t>
            </a:r>
            <a:endParaRPr lang="hu-HU" sz="1400"/>
          </a:p>
          <a:p>
            <a:pPr algn="just"/>
            <a:r>
              <a:rPr lang="hu-HU" sz="1400"/>
              <a:t>	- TÖOSZ Női tagozat 10 éves jubileumi ünnepi ülése</a:t>
            </a:r>
          </a:p>
          <a:p>
            <a:r>
              <a:rPr lang="hu-HU" sz="1400"/>
              <a:t>	- Workshop  a norvég és a magyar önkormányzati érdekvédelemről, 	hatékonysági 	   hálózatok módszertani ismertetése,  a KS tapasztalatai Norvégiában és </a:t>
            </a:r>
          </a:p>
          <a:p>
            <a:r>
              <a:rPr lang="hu-HU" sz="1400"/>
              <a:t>                      programjainak adaptációjából más országokban</a:t>
            </a:r>
          </a:p>
          <a:p>
            <a:endParaRPr lang="hu-HU" b="1"/>
          </a:p>
          <a:p>
            <a:pPr algn="just"/>
            <a:r>
              <a:rPr lang="hu-HU" sz="1400" b="1"/>
              <a:t>2013. november 27-én </a:t>
            </a:r>
          </a:p>
          <a:p>
            <a:pPr algn="just"/>
            <a:r>
              <a:rPr lang="hu-HU" sz="1400" b="1"/>
              <a:t>	- </a:t>
            </a:r>
            <a:r>
              <a:rPr lang="hu-HU" sz="1400"/>
              <a:t>Értékelő Csoport alakuló ülése</a:t>
            </a:r>
          </a:p>
          <a:p>
            <a:pPr algn="just"/>
            <a:r>
              <a:rPr lang="hu-HU" sz="1400" b="1"/>
              <a:t>	- </a:t>
            </a:r>
            <a:r>
              <a:rPr lang="hu-HU" sz="1400"/>
              <a:t>A Partnerségi Megállapodások ünnepélyes aláírása</a:t>
            </a:r>
          </a:p>
        </p:txBody>
      </p:sp>
      <p:pic>
        <p:nvPicPr>
          <p:cNvPr id="1024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652963"/>
            <a:ext cx="2352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157413"/>
            <a:ext cx="216058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11268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70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468313" y="1773238"/>
            <a:ext cx="8064500" cy="3940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1. munkacsomag: Menedzsment Bizottság</a:t>
            </a:r>
          </a:p>
          <a:p>
            <a:pPr marL="342900" indent="-342900">
              <a:defRPr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tagjai: 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 projektgazda két képviselőjéből és partnerenként egy fő képviselőből áll, tagjainak száma: 11 fő.</a:t>
            </a:r>
          </a:p>
          <a:p>
            <a:pPr marL="342900" indent="-342900">
              <a:defRPr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feladata és hatásköre: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 projekt operatív vezetése,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 döntések meghozatala,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 projekt felelős gazdálkodásának biztosítása,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 projekttervek teljesülésének folyamatos szervezése,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szakmai koordináció partnerek között,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 projekttel kapcsolatos információk, meghozott döntések projektszervezeten belüli egyértelmű kommunikálása,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az  Értékelő Csoport folyamatos tájékoztatása,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projekttel kapcsolatos ütemterv kidolgozása és elfogadása</a:t>
            </a:r>
          </a:p>
          <a:p>
            <a:pPr lvl="1">
              <a:buFont typeface="Arial" pitchFamily="34" charset="0"/>
              <a:buChar char="•"/>
              <a:defRPr/>
            </a:pP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defRPr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388" y="1628775"/>
            <a:ext cx="8569325" cy="41036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4D4D4D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b="1" dirty="0">
              <a:solidFill>
                <a:srgbClr val="4D4D4D"/>
              </a:solidFill>
              <a:latin typeface="Cambria" pitchFamily="18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58825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12292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95288"/>
            <a:ext cx="1403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3355975" y="1198563"/>
            <a:ext cx="434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„Önkormányzati kapacitásépítés norvég‐magyar együttműködéssel” projekt</a:t>
            </a:r>
            <a:endParaRPr lang="hu-H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hu-HU" sz="9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HU11-0005-HU11-PP1-2013</a:t>
            </a:r>
            <a:endParaRPr lang="hu-H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4" name="Kép 17" descr="C:\Documents and Settings\sabjank\Asztal\Régi asztal\kiemelt projekt\predefined-prezi\eea_norway_grant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6156325" y="1628775"/>
            <a:ext cx="2808288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hu-HU" sz="1400" dirty="0">
              <a:latin typeface="Arial" charset="0"/>
            </a:endParaRPr>
          </a:p>
          <a:p>
            <a:pPr>
              <a:defRPr/>
            </a:pPr>
            <a:endParaRPr lang="hu-HU" sz="1400" dirty="0">
              <a:latin typeface="Arial" charset="0"/>
            </a:endParaRPr>
          </a:p>
          <a:p>
            <a:pPr>
              <a:buFontTx/>
              <a:buChar char="-"/>
              <a:defRPr/>
            </a:pP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>
              <a:buFontTx/>
              <a:buChar char="-"/>
              <a:defRPr/>
            </a:pP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11188" y="1628775"/>
            <a:ext cx="7489825" cy="2892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2013. december 18-án Menedzsment Bizottsági ülés:</a:t>
            </a:r>
            <a:endParaRPr lang="hu-HU" sz="1400" b="1" dirty="0"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Közös munka kezdete, stratégiai kérdések:</a:t>
            </a:r>
          </a:p>
          <a:p>
            <a:pPr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Projekt rövid neve (pályázat kiírása)</a:t>
            </a:r>
          </a:p>
          <a:p>
            <a:pPr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Projekt ütemezése</a:t>
            </a:r>
          </a:p>
          <a:p>
            <a:pPr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Kommunikáció: nyomtatott újság tartalma</a:t>
            </a:r>
          </a:p>
          <a:p>
            <a:pPr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Honlap felépítése</a:t>
            </a:r>
          </a:p>
          <a:p>
            <a:pPr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Partnerek közötti kommunikáció</a:t>
            </a:r>
          </a:p>
          <a:p>
            <a:pPr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elszámolások </a:t>
            </a:r>
          </a:p>
          <a:p>
            <a:pPr>
              <a:defRPr/>
            </a:pP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84213" y="3789363"/>
            <a:ext cx="7056437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endParaRPr lang="hu-HU" sz="1400" b="1" dirty="0">
              <a:latin typeface="Verdana" pitchFamily="34" charset="0"/>
            </a:endParaRPr>
          </a:p>
          <a:p>
            <a:pPr marL="342900" indent="-342900">
              <a:defRPr/>
            </a:pPr>
            <a:r>
              <a:rPr lang="hu-HU" sz="1400" b="1" dirty="0">
                <a:latin typeface="Verdana" pitchFamily="34" charset="0"/>
              </a:rPr>
              <a:t>2014. január 7. Menedzsment Bizottsági ülés</a:t>
            </a:r>
          </a:p>
          <a:p>
            <a:pPr marL="342900" indent="-342900">
              <a:defRPr/>
            </a:pPr>
            <a:endParaRPr lang="hu-HU" sz="1400" b="1" dirty="0">
              <a:latin typeface="Verdana" pitchFamily="34" charset="0"/>
            </a:endParaRPr>
          </a:p>
          <a:p>
            <a:pPr marL="342900" indent="-342900"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 MANORKA rövid név megalkotása</a:t>
            </a:r>
          </a:p>
          <a:p>
            <a:pPr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Honlap készítésére felhívás közzététele</a:t>
            </a:r>
          </a:p>
          <a:p>
            <a:pPr>
              <a:buFontTx/>
              <a:buChar char="-"/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Részletes projekt-végrehajtási ütemezés közös kidolgozása</a:t>
            </a:r>
          </a:p>
        </p:txBody>
      </p:sp>
      <p:pic>
        <p:nvPicPr>
          <p:cNvPr id="1229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7563" y="2565400"/>
            <a:ext cx="2713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églalap 11"/>
          <p:cNvSpPr/>
          <p:nvPr/>
        </p:nvSpPr>
        <p:spPr>
          <a:xfrm>
            <a:off x="179388" y="1557338"/>
            <a:ext cx="68405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2013. november 25. Mátraháza – alakuló ülés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3479</Words>
  <Application>Microsoft Office PowerPoint</Application>
  <PresentationFormat>Diavetítés a képernyőre (4:3 oldalarány)</PresentationFormat>
  <Paragraphs>794</Paragraphs>
  <Slides>57</Slides>
  <Notes>16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57</vt:i4>
      </vt:variant>
    </vt:vector>
  </HeadingPairs>
  <TitlesOfParts>
    <vt:vector size="65" baseType="lpstr">
      <vt:lpstr>Arial</vt:lpstr>
      <vt:lpstr>Calibri</vt:lpstr>
      <vt:lpstr>Cambria</vt:lpstr>
      <vt:lpstr>Times New Roman</vt:lpstr>
      <vt:lpstr>Verdana</vt:lpstr>
      <vt:lpstr>Wingdings</vt:lpstr>
      <vt:lpstr>Office-téma</vt:lpstr>
      <vt:lpstr>Dokumentum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Kommunikáció I.</vt:lpstr>
      <vt:lpstr>Kommunikáció II. </vt:lpstr>
      <vt:lpstr>Kommunikáció III.</vt:lpstr>
      <vt:lpstr>Kommunikáció IV.      </vt:lpstr>
      <vt:lpstr>Kommunikáció V.</vt:lpstr>
      <vt:lpstr>19. dia</vt:lpstr>
      <vt:lpstr>20. dia</vt:lpstr>
      <vt:lpstr>21. dia</vt:lpstr>
      <vt:lpstr>22. dia</vt:lpstr>
      <vt:lpstr>Pilot résztvevők</vt:lpstr>
      <vt:lpstr>Pilot program előkészítő  workshop (2014. ápr.28-30)</vt:lpstr>
      <vt:lpstr>       Pilot tanulmányutak fókuszpontjai</vt:lpstr>
      <vt:lpstr>Magyarországi mintatevékenységek, munkacsoport-ülések</vt:lpstr>
      <vt:lpstr>Nők és férfiak esélyegyenlősége országos kérdőív</vt:lpstr>
      <vt:lpstr>Szentendre – augusztus 29 -  szeptember 1.</vt:lpstr>
      <vt:lpstr>Hidegkút  - szeptember 4.</vt:lpstr>
      <vt:lpstr>Abasár szeptember 5.</vt:lpstr>
      <vt:lpstr>Etyek szeptember 6.</vt:lpstr>
      <vt:lpstr>32. dia</vt:lpstr>
      <vt:lpstr>33. dia</vt:lpstr>
      <vt:lpstr>34. dia</vt:lpstr>
      <vt:lpstr>35. dia</vt:lpstr>
      <vt:lpstr>36. dia</vt:lpstr>
      <vt:lpstr>37. dia</vt:lpstr>
      <vt:lpstr>38. dia</vt:lpstr>
      <vt:lpstr>„Önkormányzati kapacitásépítés norvég‐magyar együttműködéssel” projekt HU11-0005-HU11-PP1-2013</vt:lpstr>
      <vt:lpstr>„Önkormányzati kapacitásépítés norvég‐magyar együttműködéssel” projekt HU11-0005-HU11-PP1-2013</vt:lpstr>
      <vt:lpstr>„Önkormányzati kapacitásépítés norvég‐magyar együttműködéssel” projekt HU11-0005-HU11-PP1-2013</vt:lpstr>
      <vt:lpstr>„Önkormányzati kapacitásépítés norvég‐magyar együttműködéssel” projekt HU11-0005-HU11-PP1-2013</vt:lpstr>
      <vt:lpstr>„Önkormányzati kapacitásépítés norvég‐magyar együttműködéssel” projekt HU11-0005-HU11-PP1-2013</vt:lpstr>
      <vt:lpstr>„Önkormányzati kapacitásépítés norvég‐magyar együttműködéssel” projekt HU11-0005-HU11-PP1-2013</vt:lpstr>
      <vt:lpstr>45. dia</vt:lpstr>
      <vt:lpstr>„Önkormányzati kapacitásépítés norvég‐magyar együttműködéssel” projekt HU11-0005-HU11-PP1-2013</vt:lpstr>
      <vt:lpstr>„Önkormányzati kapacitásépítés norvég‐magyar együttműködéssel” projekt HU11-0005-HU11-PP1-2013</vt:lpstr>
      <vt:lpstr>     „Önkormányzati kapacitásépítés norvég‐magyar együttműködéssel” projekt HU11-0005-HU11-PP1-2013</vt:lpstr>
      <vt:lpstr>49. dia</vt:lpstr>
      <vt:lpstr>50. dia</vt:lpstr>
      <vt:lpstr>51. dia</vt:lpstr>
      <vt:lpstr>52. dia</vt:lpstr>
      <vt:lpstr>53. dia</vt:lpstr>
      <vt:lpstr>54. dia</vt:lpstr>
      <vt:lpstr>55. dia</vt:lpstr>
      <vt:lpstr>56. dia</vt:lpstr>
      <vt:lpstr>57. dia</vt:lpstr>
    </vt:vector>
  </TitlesOfParts>
  <Company>TÖOSZ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krauszv</dc:creator>
  <cp:lastModifiedBy>sabjank</cp:lastModifiedBy>
  <cp:revision>130</cp:revision>
  <dcterms:created xsi:type="dcterms:W3CDTF">2014-07-17T15:15:02Z</dcterms:created>
  <dcterms:modified xsi:type="dcterms:W3CDTF">2015-01-09T10:13:15Z</dcterms:modified>
</cp:coreProperties>
</file>