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3"/>
  </p:notesMasterIdLst>
  <p:sldIdLst>
    <p:sldId id="256" r:id="rId2"/>
    <p:sldId id="555" r:id="rId3"/>
    <p:sldId id="508" r:id="rId4"/>
    <p:sldId id="509" r:id="rId5"/>
    <p:sldId id="510" r:id="rId6"/>
    <p:sldId id="511" r:id="rId7"/>
    <p:sldId id="512" r:id="rId8"/>
    <p:sldId id="513" r:id="rId9"/>
    <p:sldId id="514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523" r:id="rId19"/>
    <p:sldId id="524" r:id="rId20"/>
    <p:sldId id="525" r:id="rId21"/>
    <p:sldId id="526" r:id="rId22"/>
    <p:sldId id="527" r:id="rId23"/>
    <p:sldId id="528" r:id="rId24"/>
    <p:sldId id="529" r:id="rId25"/>
    <p:sldId id="530" r:id="rId26"/>
    <p:sldId id="531" r:id="rId27"/>
    <p:sldId id="532" r:id="rId28"/>
    <p:sldId id="533" r:id="rId29"/>
    <p:sldId id="534" r:id="rId30"/>
    <p:sldId id="535" r:id="rId31"/>
    <p:sldId id="536" r:id="rId32"/>
    <p:sldId id="537" r:id="rId33"/>
    <p:sldId id="538" r:id="rId34"/>
    <p:sldId id="539" r:id="rId35"/>
    <p:sldId id="540" r:id="rId36"/>
    <p:sldId id="541" r:id="rId37"/>
    <p:sldId id="542" r:id="rId38"/>
    <p:sldId id="543" r:id="rId39"/>
    <p:sldId id="544" r:id="rId40"/>
    <p:sldId id="545" r:id="rId41"/>
    <p:sldId id="546" r:id="rId42"/>
    <p:sldId id="547" r:id="rId43"/>
    <p:sldId id="548" r:id="rId44"/>
    <p:sldId id="549" r:id="rId45"/>
    <p:sldId id="550" r:id="rId46"/>
    <p:sldId id="551" r:id="rId47"/>
    <p:sldId id="552" r:id="rId48"/>
    <p:sldId id="553" r:id="rId49"/>
    <p:sldId id="554" r:id="rId50"/>
    <p:sldId id="556" r:id="rId51"/>
    <p:sldId id="458" r:id="rId52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1" d="100"/>
          <a:sy n="81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68B23-B798-4A8A-9017-1573E41418E0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D2D74-CFE0-4F32-AD99-96AAEE2D42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78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D2D74-CFE0-4F32-AD99-96AAEE2D42C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904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7152EC0-4973-4E9B-98EA-89F87ABE2024}" type="datetimeFigureOut">
              <a:rPr lang="hu-HU" smtClean="0"/>
              <a:t>2015.12.03.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0EE17C4-0EA5-4337-94D0-FAAA9C52FDED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ogle.hu/search?espv=2&amp;biw=1366&amp;bih=628&amp;q=h%C3%B8ylandet+n%C3%A9pess%C3%A9g&amp;stick=H4sIAAAAAAAAAOPgE-LUz9U3MLRIMi7T0spOttLPyU9OLMnMz9MvLgHSxSWZyYk58UWp6UAhq4L8gtIcsCwA2XIsgDkAAAA&amp;sa=X&amp;ved=0ahUKEwjh4cjD7b7JAhVBESwKHVSfClwQ6BMIhwEoADAS" TargetMode="External"/><Relationship Id="rId4" Type="http://schemas.openxmlformats.org/officeDocument/2006/relationships/hyperlink" Target="https://www.google.hu/search?espv=2&amp;biw=1366&amp;bih=628&amp;q=h%C3%B8ylandet+ter%C3%BClet&amp;stick=H4sIAAAAAAAAAOPgE-LUz9U3MLRIMi7TkspOttLPyU9OLMnMz4MzrBKLUhMBimXklCkAAAA&amp;sa=X&amp;ved=0ahUKEwjh4cjD7b7JAhVBESwKHVSfClwQ6BMIgQEoADAQ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44008" y="2433637"/>
            <a:ext cx="3474720" cy="1702160"/>
          </a:xfrm>
        </p:spPr>
        <p:txBody>
          <a:bodyPr/>
          <a:lstStyle/>
          <a:p>
            <a:pPr algn="ctr"/>
            <a:r>
              <a:rPr lang="hu-HU" dirty="0" smtClean="0">
                <a:latin typeface="Arial Black" panose="020B0A04020102020204" pitchFamily="34" charset="0"/>
              </a:rPr>
              <a:t>HØYLANDET-ABASÁR</a:t>
            </a:r>
            <a:endParaRPr lang="hu-HU" dirty="0">
              <a:latin typeface="Arial Black" panose="020B0A040201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18316" y="4437112"/>
            <a:ext cx="3309803" cy="1260629"/>
          </a:xfrm>
        </p:spPr>
        <p:txBody>
          <a:bodyPr>
            <a:noAutofit/>
          </a:bodyPr>
          <a:lstStyle/>
          <a:p>
            <a:pPr algn="ctr"/>
            <a:r>
              <a:rPr lang="hu-HU" sz="2000" dirty="0" smtClean="0"/>
              <a:t>Élmények, tapasztalatok, tanulságok az esélyegyenlőség jegyében.     </a:t>
            </a:r>
            <a:endParaRPr lang="hu-HU" sz="2000" dirty="0"/>
          </a:p>
        </p:txBody>
      </p:sp>
      <p:pic>
        <p:nvPicPr>
          <p:cNvPr id="1026" name="Picture 2" descr="C:\Users\fuzyke\Downloads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04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uzyke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2509965"/>
            <a:ext cx="19621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uzyke\APPDATA\LOCAL\TEMP\wzd6b0\Color-shadow HU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50" y="92267"/>
            <a:ext cx="1707948" cy="98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uzyke\APPDATA\LOCAL\TEMP\wz406a\Norway+Grants+-+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81" y="1257340"/>
            <a:ext cx="936105" cy="9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uzyke\APPDATA\LOCAL\TEMP\wzcd8c\EEA+Grants+-+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87" y="1257340"/>
            <a:ext cx="902426" cy="9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s (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363"/>
            <a:ext cx="9144000" cy="512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50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9371"/>
            <a:ext cx="3312368" cy="392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Kép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4821"/>
            <a:ext cx="5615819" cy="27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427984" y="1340768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4800" dirty="0" err="1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hu-HU" altLang="hu-HU" sz="4800" dirty="0" err="1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ø</a:t>
            </a:r>
            <a:r>
              <a:rPr lang="hu-HU" altLang="hu-HU" sz="4800" dirty="0" err="1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ylandet</a:t>
            </a:r>
            <a:endParaRPr lang="hu-HU" altLang="hu-HU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  <a:hlinkClick r:id="rId4"/>
              </a:rPr>
              <a:t>Ter</a:t>
            </a:r>
            <a:r>
              <a:rPr lang="hu-HU" altLang="hu-HU" sz="24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  <a:hlinkClick r:id="rId4"/>
              </a:rPr>
              <a:t>ü</a:t>
            </a:r>
            <a:r>
              <a:rPr lang="hu-HU" altLang="hu-HU" sz="2400" b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  <a:hlinkClick r:id="rId4"/>
              </a:rPr>
              <a:t>let</a:t>
            </a:r>
            <a:r>
              <a:rPr lang="hu-HU" altLang="hu-HU" sz="2400" b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hu-HU" altLang="hu-HU" sz="24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hu-HU" altLang="hu-HU" sz="2400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754,4</a:t>
            </a:r>
            <a:r>
              <a:rPr lang="hu-HU" altLang="hu-HU" sz="24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hu-HU" altLang="hu-HU" sz="2400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km</a:t>
            </a:r>
            <a:r>
              <a:rPr lang="hu-HU" altLang="hu-HU" sz="24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²</a:t>
            </a:r>
            <a:endParaRPr lang="hu-HU" altLang="hu-HU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  <a:hlinkClick r:id="rId5"/>
              </a:rPr>
              <a:t>N</a:t>
            </a:r>
            <a:r>
              <a:rPr lang="hu-HU" altLang="hu-HU" sz="24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  <a:hlinkClick r:id="rId5"/>
              </a:rPr>
              <a:t>é</a:t>
            </a:r>
            <a:r>
              <a:rPr lang="hu-HU" altLang="hu-HU" sz="2400" b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  <a:hlinkClick r:id="rId5"/>
              </a:rPr>
              <a:t>pess</a:t>
            </a:r>
            <a:r>
              <a:rPr lang="hu-HU" altLang="hu-HU" sz="24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  <a:hlinkClick r:id="rId5"/>
              </a:rPr>
              <a:t>é</a:t>
            </a:r>
            <a:r>
              <a:rPr lang="hu-HU" altLang="hu-HU" sz="2400" b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  <a:hlinkClick r:id="rId5"/>
              </a:rPr>
              <a:t>g</a:t>
            </a:r>
            <a:r>
              <a:rPr lang="hu-HU" altLang="hu-HU" sz="2400" b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hu-HU" altLang="hu-HU" sz="24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hu-HU" altLang="hu-HU" sz="2400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hu-HU" altLang="hu-HU" sz="2400" dirty="0">
                <a:solidFill>
                  <a:prstClr val="black"/>
                </a:solidFill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lang="hu-HU" altLang="hu-HU" sz="2400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270 </a:t>
            </a:r>
            <a:r>
              <a:rPr lang="hu-HU" altLang="hu-HU" sz="1400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(2011.)</a:t>
            </a:r>
            <a:endParaRPr lang="hu-HU" altLang="hu-HU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2256" y="4165955"/>
            <a:ext cx="2821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Fő tevékenységi forma a mezőgazdaság: 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Állattartás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Takarmánynövények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Tejtermelés</a:t>
            </a:r>
          </a:p>
          <a:p>
            <a:endParaRPr lang="hu-HU" dirty="0" smtClean="0"/>
          </a:p>
          <a:p>
            <a:r>
              <a:rPr lang="hu-HU" dirty="0" smtClean="0"/>
              <a:t>Farmok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67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øylandet-kommune_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588"/>
            <a:ext cx="9144000" cy="5075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4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s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0"/>
            <a:ext cx="7464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7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0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4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6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5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6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4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07904" y="126514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4400" dirty="0">
                <a:latin typeface="Bookman Old Style" panose="02050604050505020204" pitchFamily="18" charset="0"/>
              </a:rPr>
              <a:t>ABASÁR</a:t>
            </a:r>
          </a:p>
          <a:p>
            <a:r>
              <a:rPr lang="hu-HU" sz="2000" b="1" dirty="0">
                <a:solidFill>
                  <a:schemeClr val="accent3">
                    <a:lumMod val="75000"/>
                  </a:schemeClr>
                </a:solidFill>
              </a:rPr>
              <a:t>Terület: </a:t>
            </a:r>
            <a:r>
              <a:rPr lang="hu-HU" sz="2000" dirty="0"/>
              <a:t>20,82 km²</a:t>
            </a:r>
          </a:p>
          <a:p>
            <a:r>
              <a:rPr lang="hu-HU" sz="2000" b="1" dirty="0">
                <a:solidFill>
                  <a:schemeClr val="accent3">
                    <a:lumMod val="75000"/>
                  </a:schemeClr>
                </a:solidFill>
              </a:rPr>
              <a:t>Népesség: </a:t>
            </a:r>
            <a:r>
              <a:rPr lang="hu-HU" sz="2000" dirty="0"/>
              <a:t>2538 fő (2015. jan. 1.) </a:t>
            </a:r>
          </a:p>
        </p:txBody>
      </p:sp>
      <p:pic>
        <p:nvPicPr>
          <p:cNvPr id="3" name="Picture 2" descr="C:\Users\fuzyke\Downloads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389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 descr="Abasár (Magyarország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89" y="3082881"/>
            <a:ext cx="410781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601" y="3534458"/>
            <a:ext cx="10953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5983705" y="3563982"/>
            <a:ext cx="1030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 </a:t>
            </a:r>
            <a:r>
              <a:rPr lang="hu-HU" sz="1200" dirty="0"/>
              <a:t>Abasár</a:t>
            </a:r>
            <a:endParaRPr lang="hu-HU" sz="1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755576" y="3082881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Fő tevékenységi forma a mezőgazdaság: 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Szőlőművelés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Oltványkészítés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Bortermelés</a:t>
            </a:r>
          </a:p>
          <a:p>
            <a:endParaRPr lang="hu-HU" dirty="0" smtClean="0"/>
          </a:p>
          <a:p>
            <a:r>
              <a:rPr lang="hu-HU" dirty="0" smtClean="0"/>
              <a:t>Családi gazdaságok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94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5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7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26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8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03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7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4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6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7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5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7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0221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3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63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45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15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7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9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1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2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85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91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tandard_H_ylande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6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022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9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oeylandet_fraa_lufta_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7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7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7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4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9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22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2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2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022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9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225517"/>
              </p:ext>
            </p:extLst>
          </p:nvPr>
        </p:nvGraphicFramePr>
        <p:xfrm>
          <a:off x="395536" y="332657"/>
          <a:ext cx="8352928" cy="6187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166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beazonosított problémák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>
                          <a:effectLst/>
                        </a:rPr>
                        <a:t>fejlesztési lehetőségek</a:t>
                      </a:r>
                      <a:endParaRPr lang="hu-H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</a:tr>
              <a:tr h="9657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A családok megélhetése szempontjából elengedhetetlen, hogy a nők is dolgozzanak.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A munkahelyek nem preferálják a kisgyermekes női munkaerőt.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Rugalmas munkaidő lehetősége, családbarát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munkahelyek létrehozása, pályázati források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igénybevételével.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</a:tr>
              <a:tr h="12071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A tartós munkanélküliség aránya a nők esetében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magasabb.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 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A </a:t>
                      </a:r>
                      <a:r>
                        <a:rPr lang="hu-HU" sz="1200" baseline="0" dirty="0" err="1">
                          <a:effectLst/>
                        </a:rPr>
                        <a:t>munkaerőpiaci</a:t>
                      </a:r>
                      <a:r>
                        <a:rPr lang="hu-HU" sz="1200" baseline="0" dirty="0">
                          <a:effectLst/>
                        </a:rPr>
                        <a:t> </a:t>
                      </a:r>
                      <a:r>
                        <a:rPr lang="hu-HU" sz="1200" baseline="0" dirty="0" err="1">
                          <a:effectLst/>
                        </a:rPr>
                        <a:t>reintegráció</a:t>
                      </a:r>
                      <a:r>
                        <a:rPr lang="hu-HU" sz="1200" baseline="0" dirty="0">
                          <a:effectLst/>
                        </a:rPr>
                        <a:t> segítése. Bővíteni kell a gyermekvállalás miatt a munkaerőpiactól hosszabb időre távol maradó nők által kedvezményesen igénybe vehető, speciális képzési programok körét.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</a:tr>
              <a:tr h="9901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>
                          <a:effectLst/>
                        </a:rPr>
                        <a:t>A gyermekét egyedül nevelő, vagy több gyermeket nevelő család esetében a szegénység kockázata magas.</a:t>
                      </a:r>
                      <a:endParaRPr lang="hu-H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Szociális, gyermekjóléti szolgáltatások, ellátások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során célzott támogatások körének kialakítása.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Fokozott figyelem és segítségnyújtás a családok felé. 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</a:tr>
              <a:tr h="13237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>
                          <a:effectLst/>
                        </a:rPr>
                        <a:t>A magányérzet kialakulásával nemcsak az anya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>
                          <a:effectLst/>
                        </a:rPr>
                        <a:t>mentális állapota lehet rosszabb, családi konfliktusokhoz is vezethet.</a:t>
                      </a:r>
                      <a:endParaRPr lang="hu-H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Apák nagyobb mértékű bevonása a gyermeknevelésbe, a védőnők segítségével.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Szabadidős programok, sport foglalkozások  szervezése, igény szerinti bővítése.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Baba-mama klub működtetése a településen.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</a:tr>
              <a:tr h="14906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>
                          <a:effectLst/>
                        </a:rPr>
                        <a:t>Mindennapi élet, hivatali ügyintézés, bevásárlás stb. során a nők helyzetének könnyítése.</a:t>
                      </a:r>
                      <a:endParaRPr lang="hu-HU" sz="120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Közintézményekben, üzletekben, hivatalokban, rendelőkben gyermeksarok kialakítása.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Akadálymentesített épületek – babakocsival is megfelelően lehessen közlekedni.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baseline="0" dirty="0">
                          <a:effectLst/>
                        </a:rPr>
                        <a:t>Kisgyermekkel érkező ügyfelek előnyben részesítése ügyintézés során. </a:t>
                      </a:r>
                      <a:endParaRPr lang="hu-HU" sz="12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61" marR="4576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6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355976" y="2564904"/>
            <a:ext cx="4122792" cy="936548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latin typeface="Arial Black" panose="020B0A04020102020204" pitchFamily="34" charset="0"/>
              </a:rPr>
              <a:t>FOLYTATJUK…</a:t>
            </a:r>
            <a:endParaRPr lang="hu-HU" sz="3200" b="1" dirty="0">
              <a:latin typeface="Arial Black" panose="020B0A040201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hu-HU" dirty="0" smtClean="0"/>
              <a:t>Köszönöm a figyelmet!</a:t>
            </a:r>
          </a:p>
          <a:p>
            <a:pPr algn="r"/>
            <a:endParaRPr lang="hu-HU" dirty="0"/>
          </a:p>
          <a:p>
            <a:endParaRPr lang="hu-HU" dirty="0" smtClean="0"/>
          </a:p>
          <a:p>
            <a:pPr algn="r"/>
            <a:r>
              <a:rPr lang="hu-HU" dirty="0" smtClean="0"/>
              <a:t>Füzy Andrea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1844824"/>
            <a:ext cx="44999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MOT adaptáció</a:t>
            </a:r>
          </a:p>
          <a:p>
            <a:pPr algn="ctr"/>
            <a:endParaRPr lang="hu-HU" sz="105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Esélyegyenlőségi koncepció kidolgozása</a:t>
            </a:r>
          </a:p>
          <a:p>
            <a:pPr algn="ctr"/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Női vezetők, közszereplők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összefogása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az esélyegyenlőség megvalósítása, fejlesztése érdekében</a:t>
            </a:r>
            <a:endParaRPr lang="hu-HU" sz="2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C:\Users\fuzyke\Downloads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17" y="323030"/>
            <a:ext cx="1726889" cy="172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fuzyke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7691"/>
            <a:ext cx="1581063" cy="187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4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02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4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022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6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023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8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SC02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4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265</Words>
  <Application>Microsoft Office PowerPoint</Application>
  <PresentationFormat>Diavetítés a képernyőre (4:3 oldalarány)</PresentationFormat>
  <Paragraphs>59</Paragraphs>
  <Slides>51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2" baseType="lpstr">
      <vt:lpstr>Austin</vt:lpstr>
      <vt:lpstr>HØYLANDET-ABASÁR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FOLYTATJUK…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HOYLANDET-ABASÁR</dc:title>
  <dc:creator>fuzyke</dc:creator>
  <cp:lastModifiedBy>fuzyke</cp:lastModifiedBy>
  <cp:revision>14</cp:revision>
  <dcterms:created xsi:type="dcterms:W3CDTF">2015-02-11T03:20:43Z</dcterms:created>
  <dcterms:modified xsi:type="dcterms:W3CDTF">2015-12-03T06:15:49Z</dcterms:modified>
</cp:coreProperties>
</file>