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</p:sldIdLst>
  <p:sldSz cx="9144000" cy="6858000" type="screen4x3"/>
  <p:notesSz cx="6881813" cy="96615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HHF\Prospektus\takar&#237;t&#225;s%20grafik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 sz="1200" baseline="0"/>
              <a:t>A Roma Nemzetiségi Önkormányzat, valamint a DHHF Nonprofit Kft. által összegyűjtött hulladékmennyiség</a:t>
            </a:r>
            <a:endParaRPr lang="en-US" sz="1200" baseline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Mennyiség m3-ben</c:v>
                </c:pt>
              </c:strCache>
            </c:strRef>
          </c:tx>
          <c:cat>
            <c:numRef>
              <c:f>Munka1!$A$2:$A$5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Munka1!$B$2:$B$5</c:f>
              <c:numCache>
                <c:formatCode>General</c:formatCode>
                <c:ptCount val="4"/>
                <c:pt idx="0">
                  <c:v>1482</c:v>
                </c:pt>
                <c:pt idx="1">
                  <c:v>1525</c:v>
                </c:pt>
                <c:pt idx="2">
                  <c:v>1388</c:v>
                </c:pt>
                <c:pt idx="3">
                  <c:v>2813</c:v>
                </c:pt>
              </c:numCache>
            </c:numRef>
          </c:val>
        </c:ser>
        <c:shape val="box"/>
        <c:axId val="76588928"/>
        <c:axId val="76590464"/>
        <c:axId val="0"/>
      </c:bar3DChart>
      <c:catAx>
        <c:axId val="76588928"/>
        <c:scaling>
          <c:orientation val="minMax"/>
        </c:scaling>
        <c:axPos val="b"/>
        <c:numFmt formatCode="0" sourceLinked="0"/>
        <c:tickLblPos val="nextTo"/>
        <c:crossAx val="76590464"/>
        <c:crosses val="autoZero"/>
        <c:auto val="1"/>
        <c:lblAlgn val="ctr"/>
        <c:lblOffset val="100"/>
      </c:catAx>
      <c:valAx>
        <c:axId val="76590464"/>
        <c:scaling>
          <c:orientation val="minMax"/>
        </c:scaling>
        <c:axPos val="l"/>
        <c:majorGridlines/>
        <c:numFmt formatCode="0" sourceLinked="0"/>
        <c:tickLblPos val="nextTo"/>
        <c:crossAx val="76588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8CB5C64-F8D3-49FD-97DA-CC3A950CF4E6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358938CC-9DA4-49F2-B194-3E32FEDF4C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7DE81-C600-47A0-936C-EE0F04D50E12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Megcserélni</a:t>
            </a:r>
            <a:r>
              <a:rPr lang="hu-HU" baseline="0" dirty="0" smtClean="0"/>
              <a:t> , </a:t>
            </a:r>
            <a:r>
              <a:rPr lang="hu-HU" baseline="0" dirty="0" err="1" smtClean="0"/>
              <a:t>akkr</a:t>
            </a:r>
            <a:r>
              <a:rPr lang="hu-HU" baseline="0" dirty="0" smtClean="0"/>
              <a:t>. Alapkomp alá rögtön a két felzárkózató képzés 5678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EA27-D72F-479B-A850-A1F14458DDCA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8F48-57B2-4499-B319-3AA043BD8E12}" type="datetimeFigureOut">
              <a:rPr lang="hu-HU" smtClean="0"/>
              <a:pPr/>
              <a:t>2015.12.01.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2314-472A-4697-B146-12B61B601D0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8666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600" dirty="0" smtClean="0">
                <a:latin typeface="+mn-lt"/>
              </a:rPr>
              <a:t/>
            </a:r>
            <a:br>
              <a:rPr lang="hu-HU" sz="3600" dirty="0" smtClean="0">
                <a:latin typeface="+mn-lt"/>
              </a:rPr>
            </a:br>
            <a:r>
              <a:rPr lang="hu-HU" sz="3200" b="1" dirty="0" smtClean="0">
                <a:latin typeface="+mn-lt"/>
              </a:rPr>
              <a:t>Dunaújváros Megyei Jogú Város Önkormányzata</a:t>
            </a:r>
            <a:br>
              <a:rPr lang="hu-HU" sz="3200" b="1" dirty="0" smtClean="0">
                <a:latin typeface="+mn-lt"/>
              </a:rPr>
            </a:br>
            <a:r>
              <a:rPr lang="hu-HU" sz="3200" b="1" dirty="0" smtClean="0">
                <a:latin typeface="+mn-lt"/>
              </a:rPr>
              <a:t/>
            </a:r>
            <a:br>
              <a:rPr lang="hu-HU" sz="3200" b="1" dirty="0" smtClean="0">
                <a:latin typeface="+mn-lt"/>
              </a:rPr>
            </a:br>
            <a:r>
              <a:rPr lang="hu-HU" sz="3200" b="1" dirty="0" smtClean="0">
                <a:latin typeface="+mn-lt"/>
              </a:rPr>
              <a:t> </a:t>
            </a:r>
            <a:br>
              <a:rPr lang="hu-HU" sz="3200" b="1" dirty="0" smtClean="0">
                <a:latin typeface="+mn-lt"/>
              </a:rPr>
            </a:br>
            <a:r>
              <a:rPr lang="hu-HU" sz="3200" b="1" dirty="0" smtClean="0">
                <a:latin typeface="+mn-lt"/>
              </a:rPr>
              <a:t/>
            </a:r>
            <a:br>
              <a:rPr lang="hu-HU" sz="3200" b="1" dirty="0" smtClean="0">
                <a:latin typeface="+mn-lt"/>
              </a:rPr>
            </a:br>
            <a:r>
              <a:rPr lang="hu-HU" sz="3200" b="1" dirty="0" smtClean="0">
                <a:latin typeface="+mn-lt"/>
              </a:rPr>
              <a:t>és</a:t>
            </a:r>
            <a:br>
              <a:rPr lang="hu-HU" sz="3200" b="1" dirty="0" smtClean="0">
                <a:latin typeface="+mn-lt"/>
              </a:rPr>
            </a:br>
            <a:r>
              <a:rPr lang="hu-HU" sz="3200" b="1" dirty="0" smtClean="0"/>
              <a:t>DMJV Roma Nemzetiségi Önkormányzata</a:t>
            </a:r>
            <a:br>
              <a:rPr lang="hu-HU" sz="3200" b="1" dirty="0" smtClean="0"/>
            </a:br>
            <a:r>
              <a:rPr lang="hu-HU" sz="3200" b="1" dirty="0" smtClean="0"/>
              <a:t>által megvalósított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8712968" cy="2276872"/>
          </a:xfrm>
        </p:spPr>
        <p:txBody>
          <a:bodyPr>
            <a:normAutofit fontScale="92500" lnSpcReduction="20000"/>
          </a:bodyPr>
          <a:lstStyle/>
          <a:p>
            <a:endParaRPr lang="hu-HU" b="1" dirty="0" smtClean="0"/>
          </a:p>
          <a:p>
            <a:pPr>
              <a:lnSpc>
                <a:spcPct val="150000"/>
              </a:lnSpc>
            </a:pPr>
            <a:r>
              <a:rPr lang="hu-HU" sz="2900" b="1" dirty="0" smtClean="0">
                <a:solidFill>
                  <a:schemeClr val="tx1"/>
                </a:solidFill>
              </a:rPr>
              <a:t>KÖZFELADAT ELLÁTÁSON ALAPULÓ KÉPZÉSSEL EGYBEKÖTÖTT TÖMEGFOGLALKOZTATÁSI </a:t>
            </a:r>
          </a:p>
          <a:p>
            <a:pPr>
              <a:lnSpc>
                <a:spcPct val="150000"/>
              </a:lnSpc>
            </a:pPr>
            <a:r>
              <a:rPr lang="hu-HU" sz="2900" b="1" dirty="0" smtClean="0">
                <a:solidFill>
                  <a:schemeClr val="tx1"/>
                </a:solidFill>
              </a:rPr>
              <a:t>PROGRAM</a:t>
            </a:r>
            <a:endParaRPr lang="hu-HU" sz="2900" b="1" dirty="0">
              <a:solidFill>
                <a:schemeClr val="tx1"/>
              </a:solidFill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1403648" y="260648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„EGYÜTT A KÖZÖS JÖVŐÉRT”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Városőri program szerkezeti felépítése</a:t>
            </a:r>
            <a:br>
              <a:rPr lang="hu-HU" dirty="0" smtClean="0"/>
            </a:br>
            <a:endParaRPr lang="hu-HU" sz="3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                                           </a:t>
            </a:r>
            <a:endParaRPr lang="hu-HU" dirty="0"/>
          </a:p>
        </p:txBody>
      </p:sp>
      <p:pic>
        <p:nvPicPr>
          <p:cNvPr id="1026" name="Picture 2" descr="C:\Users\x\Desktop\váro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Autofit/>
          </a:bodyPr>
          <a:lstStyle/>
          <a:p>
            <a:r>
              <a:rPr lang="hu-HU" sz="4000" dirty="0" smtClean="0"/>
              <a:t>Alternatív konfliktuskezelési program</a:t>
            </a:r>
            <a:endParaRPr lang="hu-HU" sz="4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292494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endParaRPr lang="hu-HU" dirty="0" smtClean="0"/>
          </a:p>
          <a:p>
            <a:pPr algn="just">
              <a:buFontTx/>
              <a:buChar char="-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 Romák és nem romák között felmerült közösségi problémák kezelésében és alapvető viselkedési normák ismertetésében tevékenykedünk.</a:t>
            </a:r>
          </a:p>
          <a:p>
            <a:pPr algn="just"/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  Felhívjuk a nemzetiség figyelmét arra, hogy ezen problémákat és konfliktusokat hogyan kezeljék, a közös együttélés írott és íratlan társadalmi szabályainak betartása mellett.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 Közfoglalkoztatási és megbízási alapon végezzük konfliktuskezelési feladatainkat a         közintézményeknél, társasházaknál és magánszemélyeknél, felkéréseiknek megfelelően a rendőrség és hivatali szervek együttműködésével és segítségével.</a:t>
            </a:r>
          </a:p>
          <a:p>
            <a:endParaRPr lang="hu-HU" dirty="0"/>
          </a:p>
        </p:txBody>
      </p:sp>
      <p:pic>
        <p:nvPicPr>
          <p:cNvPr id="7" name="Tartalom helye 6" descr="Belekötöttek-a-jobbikos-standolók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692696"/>
            <a:ext cx="4285637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További foglalkoztatások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hu-HU" sz="2400" b="1" u="sng" dirty="0" smtClean="0"/>
              <a:t>Önkéntes munka:</a:t>
            </a:r>
            <a:r>
              <a:rPr lang="hu-HU" sz="2400" u="sng" dirty="0" smtClean="0"/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400" dirty="0" smtClean="0"/>
              <a:t>	</a:t>
            </a:r>
            <a:r>
              <a:rPr lang="hu-HU" sz="1300" dirty="0" smtClean="0"/>
              <a:t>Napi 6 órában 30 munkanap teljesítésével megszerezhető a jogosultság a segély további folyósítására. Iskolai végzettségtől függően utcai takarító vagy portás munkakört tudunk felajánlani.</a:t>
            </a:r>
          </a:p>
          <a:p>
            <a:pPr algn="just">
              <a:buNone/>
            </a:pPr>
            <a:r>
              <a:rPr lang="hu-HU" sz="1300" dirty="0" smtClean="0"/>
              <a:t>       	</a:t>
            </a:r>
            <a:r>
              <a:rPr lang="hu-HU" sz="1300" u="sng" dirty="0" smtClean="0"/>
              <a:t>Együttműködő partnereink: </a:t>
            </a:r>
          </a:p>
          <a:p>
            <a:pPr algn="just">
              <a:buNone/>
            </a:pPr>
            <a:r>
              <a:rPr lang="hu-HU" sz="1300" dirty="0" smtClean="0"/>
              <a:t>      	-  Emberi Erőforrások Minisztériuma által bejegyzett fogadó szervezet vagyunk </a:t>
            </a:r>
          </a:p>
          <a:p>
            <a:pPr algn="just">
              <a:buNone/>
            </a:pPr>
            <a:r>
              <a:rPr lang="hu-HU" sz="1300" dirty="0" smtClean="0"/>
              <a:t>	-  Fejér Megyei Kormányhivatal Dunaújvárosi Járási Hivatal Hatósági Osztály</a:t>
            </a:r>
          </a:p>
          <a:p>
            <a:pPr algn="just">
              <a:buNone/>
            </a:pPr>
            <a:r>
              <a:rPr lang="hu-HU" sz="1300" dirty="0" smtClean="0"/>
              <a:t>	-  Családsegítő szolgálat</a:t>
            </a:r>
          </a:p>
          <a:p>
            <a:pPr algn="just"/>
            <a:r>
              <a:rPr lang="hu-HU" sz="2400" b="1" u="sng" dirty="0" smtClean="0"/>
              <a:t>Közérdekű munka(szabálysértők): </a:t>
            </a:r>
          </a:p>
          <a:p>
            <a:pPr algn="just">
              <a:spcBef>
                <a:spcPts val="600"/>
              </a:spcBef>
              <a:buNone/>
            </a:pPr>
            <a:r>
              <a:rPr lang="hu-HU" sz="1300" dirty="0" smtClean="0"/>
              <a:t>	A büntetés összegének megfelelő óraszámban, a Foglalkoztatási Osztály által meghatározott munkakörben dolgozzák le.</a:t>
            </a:r>
          </a:p>
          <a:p>
            <a:pPr algn="just">
              <a:buNone/>
            </a:pPr>
            <a:r>
              <a:rPr lang="hu-HU" sz="1300" b="1" dirty="0" smtClean="0"/>
              <a:t>      	</a:t>
            </a:r>
            <a:r>
              <a:rPr lang="hu-HU" sz="1300" u="sng" dirty="0" smtClean="0"/>
              <a:t>Együttműködő partnereink:</a:t>
            </a:r>
          </a:p>
          <a:p>
            <a:pPr algn="just">
              <a:buNone/>
            </a:pPr>
            <a:r>
              <a:rPr lang="hu-HU" sz="1300" b="1" dirty="0" smtClean="0"/>
              <a:t>	</a:t>
            </a:r>
            <a:r>
              <a:rPr lang="hu-HU" sz="1300" dirty="0" smtClean="0"/>
              <a:t>- Fejér Megyei Kormányhivatal Dunaújvárosi Járási Hivatal Foglalkoztatási Osztály</a:t>
            </a:r>
          </a:p>
          <a:p>
            <a:pPr algn="just"/>
            <a:r>
              <a:rPr lang="hu-HU" sz="2400" b="1" u="sng" dirty="0" smtClean="0"/>
              <a:t>Közérdekű munka(bíróság által elítéltek):</a:t>
            </a:r>
            <a:r>
              <a:rPr lang="hu-HU" sz="1900" u="sng" dirty="0" smtClean="0"/>
              <a:t> </a:t>
            </a:r>
          </a:p>
          <a:p>
            <a:pPr algn="just">
              <a:buNone/>
            </a:pPr>
            <a:r>
              <a:rPr lang="hu-HU" sz="1900" dirty="0" smtClean="0"/>
              <a:t>	</a:t>
            </a:r>
            <a:r>
              <a:rPr lang="hu-HU" sz="1300" dirty="0" smtClean="0"/>
              <a:t>A bírói végzésben meghatározott óraszámot egészségi állapottól függően, 4, 6, 8 órában dolgozzák le, kizárólag fizikai munkakörben utcai takarítóként.</a:t>
            </a:r>
          </a:p>
          <a:p>
            <a:pPr>
              <a:buNone/>
            </a:pPr>
            <a:r>
              <a:rPr lang="hu-HU" sz="1300" b="1" dirty="0" smtClean="0"/>
              <a:t>	</a:t>
            </a:r>
            <a:r>
              <a:rPr lang="hu-HU" sz="1300" u="sng" dirty="0" smtClean="0"/>
              <a:t>Együttműködő partnereink:</a:t>
            </a:r>
          </a:p>
          <a:p>
            <a:pPr>
              <a:buNone/>
            </a:pPr>
            <a:r>
              <a:rPr lang="hu-HU" sz="1300" b="1" dirty="0" smtClean="0"/>
              <a:t>	</a:t>
            </a:r>
            <a:r>
              <a:rPr lang="hu-HU" sz="1300" dirty="0" smtClean="0"/>
              <a:t>- Fejér Megyei Kormányhivatal Gyámügyi és Igazságügyi Főosztály Igazságügyi Osztálya</a:t>
            </a:r>
          </a:p>
          <a:p>
            <a:r>
              <a:rPr lang="hu-HU" sz="2400" b="1" u="sng" dirty="0" smtClean="0"/>
              <a:t>Diákmunka</a:t>
            </a:r>
            <a:r>
              <a:rPr lang="hu-HU" sz="2400" u="sng" dirty="0" smtClean="0"/>
              <a:t>:</a:t>
            </a:r>
            <a:r>
              <a:rPr lang="hu-HU" sz="1900" dirty="0" smtClean="0"/>
              <a:t> </a:t>
            </a:r>
          </a:p>
          <a:p>
            <a:pPr>
              <a:buNone/>
            </a:pPr>
            <a:r>
              <a:rPr lang="hu-HU" sz="1900" dirty="0" smtClean="0"/>
              <a:t>	</a:t>
            </a:r>
            <a:r>
              <a:rPr lang="hu-HU" sz="1300" dirty="0" smtClean="0"/>
              <a:t>- játszóterek takarítása,játszóeszközök felmérése, számozása,</a:t>
            </a:r>
          </a:p>
          <a:p>
            <a:pPr>
              <a:buNone/>
            </a:pPr>
            <a:r>
              <a:rPr lang="hu-HU" sz="1300" dirty="0" smtClean="0"/>
              <a:t>          - köztemető területrendezése, takarítása.</a:t>
            </a:r>
          </a:p>
          <a:p>
            <a:pPr>
              <a:buNone/>
            </a:pPr>
            <a:r>
              <a:rPr lang="hu-HU" sz="1300" dirty="0" smtClean="0"/>
              <a:t>	</a:t>
            </a:r>
            <a:r>
              <a:rPr lang="hu-HU" sz="1300" u="sng" dirty="0" smtClean="0"/>
              <a:t>Együttműködő partnereink:</a:t>
            </a:r>
          </a:p>
          <a:p>
            <a:pPr>
              <a:buNone/>
            </a:pPr>
            <a:r>
              <a:rPr lang="hu-HU" sz="1300" dirty="0" smtClean="0"/>
              <a:t>	- Dunaújváros Megyei Jogú Város Önkormányzata</a:t>
            </a:r>
          </a:p>
          <a:p>
            <a:pPr>
              <a:buNone/>
            </a:pPr>
            <a:r>
              <a:rPr lang="hu-HU" sz="1300" dirty="0" smtClean="0"/>
              <a:t>	- Fejér Megyei Kormányhivatal Dunaújvárosi Járási Hivatal Foglalkoztatási Osztály</a:t>
            </a:r>
          </a:p>
          <a:p>
            <a:pPr>
              <a:buNone/>
            </a:pPr>
            <a:r>
              <a:rPr lang="hu-HU" sz="1300" dirty="0" smtClean="0"/>
              <a:t>	- Dunaújvárosi Kegyelet Bt.</a:t>
            </a:r>
          </a:p>
          <a:p>
            <a:r>
              <a:rPr lang="hu-HU" sz="2400" b="1" u="sng" dirty="0" smtClean="0"/>
              <a:t>Alkalmi munka (eseti megbízás):</a:t>
            </a:r>
          </a:p>
          <a:p>
            <a:pPr>
              <a:spcBef>
                <a:spcPts val="600"/>
              </a:spcBef>
              <a:buNone/>
            </a:pPr>
            <a:r>
              <a:rPr lang="hu-HU" sz="1200" dirty="0" smtClean="0"/>
              <a:t>	</a:t>
            </a:r>
            <a:r>
              <a:rPr lang="hu-HU" sz="1200" u="sng" dirty="0" smtClean="0"/>
              <a:t>Együttműködő partnereink:</a:t>
            </a:r>
          </a:p>
          <a:p>
            <a:pPr>
              <a:spcBef>
                <a:spcPts val="600"/>
              </a:spcBef>
              <a:buNone/>
            </a:pPr>
            <a:r>
              <a:rPr lang="hu-HU" sz="1200" dirty="0" smtClean="0"/>
              <a:t>	-  Dunaújvárosi Vagyongazdálkodási Zrt. (DVG Zrt.)</a:t>
            </a:r>
            <a:endParaRPr lang="hu-HU" sz="1200" u="sng" dirty="0" smtClean="0"/>
          </a:p>
          <a:p>
            <a:pPr>
              <a:buNone/>
            </a:pPr>
            <a:r>
              <a:rPr lang="hu-HU" sz="1200" dirty="0" smtClean="0"/>
              <a:t>	- Dunaújvárosi Kegyelet Bt. a dunaújvárosi köztemető üzemeltetője</a:t>
            </a:r>
          </a:p>
          <a:p>
            <a:pPr>
              <a:buNone/>
            </a:pPr>
            <a:r>
              <a:rPr lang="hu-HU" sz="1200" dirty="0" smtClean="0"/>
              <a:t>	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hu-HU" sz="4900" b="1" u="sng" dirty="0" smtClean="0"/>
              <a:t>Képzések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Fejér Megyei Kormányhivatal Dunaújvárosi Járási Hivatal Foglalkoztatási Osztályának</a:t>
            </a:r>
            <a:endParaRPr lang="hu-HU" sz="2800" b="1" dirty="0"/>
          </a:p>
        </p:txBody>
      </p:sp>
      <p:pic>
        <p:nvPicPr>
          <p:cNvPr id="4" name="Tartalom helye 3" descr="IMAG40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484784"/>
            <a:ext cx="5402325" cy="3600400"/>
          </a:xfrm>
        </p:spPr>
      </p:pic>
      <p:sp>
        <p:nvSpPr>
          <p:cNvPr id="6" name="Szövegdoboz 5"/>
          <p:cNvSpPr txBox="1"/>
          <p:nvPr/>
        </p:nvSpPr>
        <p:spPr>
          <a:xfrm>
            <a:off x="-180528" y="5013176"/>
            <a:ext cx="9540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                                                   </a:t>
            </a:r>
            <a:r>
              <a:rPr lang="hu-HU" sz="2500" b="1" dirty="0" smtClean="0"/>
              <a:t>és a</a:t>
            </a:r>
          </a:p>
          <a:p>
            <a:r>
              <a:rPr lang="hu-HU" sz="2500" b="1" dirty="0" smtClean="0"/>
              <a:t>   Türr István Képző és Kutató Intézet Székesfehérvári Igazgatóságának </a:t>
            </a:r>
          </a:p>
          <a:p>
            <a:r>
              <a:rPr lang="hu-HU" sz="2500" b="1" dirty="0" smtClean="0"/>
              <a:t>                                         együttműködésével</a:t>
            </a:r>
            <a:endParaRPr lang="hu-H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hu-HU" sz="2700" b="1" dirty="0" smtClean="0"/>
              <a:t> </a:t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>Munkaerőhiány felmérése mellett, </a:t>
            </a:r>
            <a:br>
              <a:rPr lang="hu-HU" sz="2700" b="1" dirty="0" smtClean="0"/>
            </a:br>
            <a:r>
              <a:rPr lang="hu-HU" sz="2700" b="1" dirty="0" smtClean="0"/>
              <a:t>az alapkompetencia képzések alapján a jelentkezők képességeinek figyelembe vételével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5229200"/>
          </a:xfrm>
        </p:spPr>
        <p:txBody>
          <a:bodyPr anchor="t">
            <a:normAutofit fontScale="55000" lnSpcReduction="20000"/>
          </a:bodyPr>
          <a:lstStyle/>
          <a:p>
            <a:pPr>
              <a:buNone/>
            </a:pPr>
            <a:r>
              <a:rPr lang="hu-HU" sz="2000" b="1" i="1" u="sng" dirty="0" smtClean="0"/>
              <a:t> </a:t>
            </a:r>
            <a:r>
              <a:rPr lang="hu-HU" sz="1800" b="1" i="1" dirty="0" smtClean="0"/>
              <a:t> </a:t>
            </a:r>
          </a:p>
          <a:p>
            <a:pPr algn="ctr">
              <a:buNone/>
            </a:pPr>
            <a:r>
              <a:rPr lang="hu-HU" sz="4200" b="1" i="1" u="sng" dirty="0" smtClean="0"/>
              <a:t>Akkreditált képzéseink:</a:t>
            </a:r>
          </a:p>
          <a:p>
            <a:pPr>
              <a:buNone/>
            </a:pPr>
            <a:endParaRPr lang="hu-HU" b="1" i="1" dirty="0" smtClean="0"/>
          </a:p>
          <a:p>
            <a:r>
              <a:rPr lang="hu-HU" sz="3800" dirty="0" smtClean="0"/>
              <a:t>Alapkompetencia(több ütemben)</a:t>
            </a:r>
          </a:p>
          <a:p>
            <a:r>
              <a:rPr lang="hu-HU" sz="3800" dirty="0" smtClean="0"/>
              <a:t>Felzárkóztató képzés (5-6. osztály)</a:t>
            </a:r>
          </a:p>
          <a:p>
            <a:r>
              <a:rPr lang="hu-HU" sz="3800" dirty="0" smtClean="0"/>
              <a:t>Felzárkóztató képzés (7-8. osztály)</a:t>
            </a:r>
          </a:p>
          <a:p>
            <a:r>
              <a:rPr lang="hu-HU" sz="3800" dirty="0" smtClean="0"/>
              <a:t>Kézműves és szappankészítő</a:t>
            </a:r>
          </a:p>
          <a:p>
            <a:r>
              <a:rPr lang="hu-HU" sz="3800" dirty="0" smtClean="0"/>
              <a:t>Betanított parkgondozó</a:t>
            </a:r>
          </a:p>
          <a:p>
            <a:r>
              <a:rPr lang="hu-HU" sz="3800" dirty="0" smtClean="0"/>
              <a:t>Közösségi munka szegregált környezetben</a:t>
            </a:r>
          </a:p>
          <a:p>
            <a:r>
              <a:rPr lang="hu-HU" sz="3800" dirty="0" smtClean="0"/>
              <a:t>Digitális adatrögzítő</a:t>
            </a:r>
          </a:p>
          <a:p>
            <a:r>
              <a:rPr lang="hu-HU" sz="3800" dirty="0" smtClean="0"/>
              <a:t>Betanított kőműves és festő</a:t>
            </a:r>
          </a:p>
          <a:p>
            <a:r>
              <a:rPr lang="hu-HU" sz="3800" dirty="0" smtClean="0"/>
              <a:t>Temető- és parkgondozó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572000" cy="5085184"/>
          </a:xfrm>
        </p:spPr>
        <p:txBody>
          <a:bodyPr anchor="ctr">
            <a:normAutofit fontScale="55000" lnSpcReduction="20000"/>
          </a:bodyPr>
          <a:lstStyle/>
          <a:p>
            <a:pPr algn="ctr">
              <a:buNone/>
            </a:pPr>
            <a:r>
              <a:rPr lang="hu-HU" sz="4200" b="1" i="1" u="sng" dirty="0" smtClean="0"/>
              <a:t>OKJ-s képzéseink:</a:t>
            </a:r>
          </a:p>
          <a:p>
            <a:pPr algn="ctr">
              <a:buNone/>
            </a:pPr>
            <a:endParaRPr lang="hu-HU" dirty="0" smtClean="0"/>
          </a:p>
          <a:p>
            <a:pPr lvl="0"/>
            <a:r>
              <a:rPr lang="hu-HU" sz="3800" dirty="0" smtClean="0"/>
              <a:t>Hulladékgyűjtő és –szállító </a:t>
            </a:r>
          </a:p>
          <a:p>
            <a:pPr lvl="0"/>
            <a:r>
              <a:rPr lang="hu-HU" sz="3800" dirty="0" smtClean="0"/>
              <a:t>Kisgépkezelő</a:t>
            </a:r>
          </a:p>
          <a:p>
            <a:pPr lvl="0"/>
            <a:r>
              <a:rPr lang="hu-HU" sz="3800" dirty="0" smtClean="0"/>
              <a:t>Kerti munkás </a:t>
            </a:r>
          </a:p>
          <a:p>
            <a:pPr lvl="0"/>
            <a:r>
              <a:rPr lang="hu-HU" sz="3800" dirty="0" smtClean="0"/>
              <a:t>Kosárfonó</a:t>
            </a:r>
          </a:p>
          <a:p>
            <a:pPr lvl="0"/>
            <a:r>
              <a:rPr lang="hu-HU" sz="3800" dirty="0" smtClean="0"/>
              <a:t>Személy- és vagyonőr</a:t>
            </a:r>
          </a:p>
          <a:p>
            <a:pPr lvl="0"/>
            <a:r>
              <a:rPr lang="hu-HU" sz="3800" dirty="0" smtClean="0"/>
              <a:t>Óvodai dajka</a:t>
            </a:r>
          </a:p>
          <a:p>
            <a:pPr lvl="0"/>
            <a:r>
              <a:rPr lang="hu-HU" sz="3800" dirty="0" smtClean="0"/>
              <a:t>Konyhai kisegítő	 </a:t>
            </a:r>
          </a:p>
          <a:p>
            <a:pPr lvl="0"/>
            <a:r>
              <a:rPr lang="hu-HU" sz="3800" dirty="0" smtClean="0"/>
              <a:t>Építő és anyagmozgató gépkezelő </a:t>
            </a:r>
          </a:p>
          <a:p>
            <a:pPr>
              <a:buNone/>
            </a:pPr>
            <a:r>
              <a:rPr lang="hu-HU" sz="3800" dirty="0" smtClean="0"/>
              <a:t>      (földmunka rakodó és szállítógép      kezelő)</a:t>
            </a:r>
          </a:p>
          <a:p>
            <a:pPr lvl="0"/>
            <a:r>
              <a:rPr lang="hu-HU" sz="3800" dirty="0" smtClean="0"/>
              <a:t>Építő és anyagmozgató gépkezelő</a:t>
            </a:r>
          </a:p>
          <a:p>
            <a:pPr>
              <a:buNone/>
            </a:pPr>
            <a:r>
              <a:rPr lang="hu-HU" sz="3800" dirty="0" smtClean="0"/>
              <a:t>      (targoncavezető)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hu-HU" sz="2700" b="1" dirty="0" smtClean="0"/>
              <a:t>Dunamenti </a:t>
            </a:r>
            <a:r>
              <a:rPr lang="hu-HU" sz="2700" b="1" dirty="0"/>
              <a:t>Regionális Népfőiskola K</a:t>
            </a:r>
            <a:r>
              <a:rPr lang="en-US" sz="2700" b="1" dirty="0"/>
              <a:t>özhasznú Egyesület </a:t>
            </a:r>
            <a:r>
              <a:rPr lang="hu-HU" sz="2700" b="1" dirty="0" smtClean="0"/>
              <a:t>konzorciumi partnereként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lvl="2">
              <a:buNone/>
            </a:pPr>
            <a:endParaRPr lang="hu-HU" sz="1600" dirty="0"/>
          </a:p>
          <a:p>
            <a:pPr marL="342900" lvl="2" indent="-342900"/>
            <a:r>
              <a:rPr lang="en-US" sz="2000" dirty="0" smtClean="0"/>
              <a:t>betonelem-gyártó, betonkészítő</a:t>
            </a:r>
            <a:endParaRPr lang="hu-HU" sz="2000" dirty="0" smtClean="0"/>
          </a:p>
          <a:p>
            <a:r>
              <a:rPr lang="en-US" sz="2000" dirty="0" smtClean="0"/>
              <a:t>kőműves és hidegburkoló</a:t>
            </a:r>
            <a:endParaRPr lang="hu-HU" sz="2000" dirty="0"/>
          </a:p>
          <a:p>
            <a:pPr lvl="0"/>
            <a:r>
              <a:rPr lang="hu-HU" sz="2000" dirty="0"/>
              <a:t>festő, </a:t>
            </a:r>
            <a:r>
              <a:rPr lang="hu-HU" sz="2000" dirty="0" smtClean="0"/>
              <a:t>mázoló	</a:t>
            </a:r>
            <a:endParaRPr lang="hu-HU" sz="2000" dirty="0"/>
          </a:p>
          <a:p>
            <a:pPr lvl="0"/>
            <a:r>
              <a:rPr lang="hu-HU" sz="2000" dirty="0"/>
              <a:t>ács, állványozó</a:t>
            </a:r>
          </a:p>
          <a:p>
            <a:pPr lvl="0"/>
            <a:r>
              <a:rPr lang="hu-HU" sz="2000" dirty="0" smtClean="0"/>
              <a:t>kőműves</a:t>
            </a:r>
            <a:endParaRPr lang="hu-HU" sz="2000" dirty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/>
          </a:p>
          <a:p>
            <a:pPr>
              <a:buNone/>
            </a:pPr>
            <a:r>
              <a:rPr lang="hu-HU" sz="2400" b="1" dirty="0"/>
              <a:t>	</a:t>
            </a:r>
            <a:r>
              <a:rPr lang="hu-HU" sz="2400" b="1" dirty="0" smtClean="0"/>
              <a:t>			  </a:t>
            </a:r>
          </a:p>
          <a:p>
            <a:pPr algn="ctr">
              <a:buNone/>
            </a:pPr>
            <a:r>
              <a:rPr lang="hu-HU" sz="2400" b="1" dirty="0" smtClean="0"/>
              <a:t>Továbbfoglalkoztatás</a:t>
            </a:r>
            <a:endParaRPr lang="hu-HU" sz="2400" dirty="0"/>
          </a:p>
          <a:p>
            <a:pPr algn="just"/>
            <a:r>
              <a:rPr lang="hu-HU" sz="2000" dirty="0"/>
              <a:t>Képzéseink célja, hogy lehetőség szerint, minél több hátrányos helyzetű embert visszavezessünk a munka világába. Új képzettségük </a:t>
            </a:r>
            <a:r>
              <a:rPr lang="hu-HU" sz="2000" dirty="0" smtClean="0"/>
              <a:t>megszerzésével vagy átképzéssel, </a:t>
            </a:r>
            <a:r>
              <a:rPr lang="hu-HU" sz="2000" dirty="0"/>
              <a:t>nagyobb eséllyel tudnak elhelyezkedni a külső piacon</a:t>
            </a:r>
            <a:r>
              <a:rPr lang="hu-HU" sz="2000" dirty="0" smtClean="0"/>
              <a:t>.</a:t>
            </a:r>
          </a:p>
          <a:p>
            <a:pPr algn="just">
              <a:buNone/>
            </a:pPr>
            <a:endParaRPr lang="hu-HU" sz="2000" dirty="0"/>
          </a:p>
          <a:p>
            <a:pPr algn="just"/>
            <a:r>
              <a:rPr lang="hu-HU" sz="2000" dirty="0" smtClean="0"/>
              <a:t>Egyre </a:t>
            </a:r>
            <a:r>
              <a:rPr lang="hu-HU" sz="2000" dirty="0"/>
              <a:t>többen találnak főállást a nálunk elvégzett tanfolyamoknak köszönhetően (pl. óvodákban, konyhákon, bank biztonsági szolgálatán, stb</a:t>
            </a:r>
            <a:r>
              <a:rPr lang="hu-HU" sz="2000" dirty="0" smtClean="0"/>
              <a:t>.).</a:t>
            </a:r>
            <a:endParaRPr lang="hu-HU" sz="2000" dirty="0"/>
          </a:p>
        </p:txBody>
      </p:sp>
      <p:pic>
        <p:nvPicPr>
          <p:cNvPr id="6" name="Tartalom helye 3" descr="betonuz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80728"/>
            <a:ext cx="4047869" cy="269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Együttműködő partnereink: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832648"/>
          </a:xfrm>
        </p:spPr>
        <p:txBody>
          <a:bodyPr>
            <a:normAutofit fontScale="70000" lnSpcReduction="20000"/>
          </a:bodyPr>
          <a:lstStyle/>
          <a:p>
            <a:r>
              <a:rPr lang="hu-HU" sz="3400" dirty="0" smtClean="0"/>
              <a:t>Dunaújváros Megyei Jogú Város Önkormányzata - a város vezetése</a:t>
            </a:r>
          </a:p>
          <a:p>
            <a:pPr lvl="0"/>
            <a:r>
              <a:rPr lang="hu-HU" sz="3400" dirty="0" smtClean="0"/>
              <a:t>Fejér </a:t>
            </a:r>
            <a:r>
              <a:rPr lang="hu-HU" sz="3400" dirty="0"/>
              <a:t>Megyei </a:t>
            </a:r>
            <a:r>
              <a:rPr lang="hu-HU" sz="3400" dirty="0" smtClean="0"/>
              <a:t>Kormányhivatal</a:t>
            </a:r>
            <a:endParaRPr lang="hu-HU" sz="3400" dirty="0"/>
          </a:p>
          <a:p>
            <a:pPr lvl="0"/>
            <a:r>
              <a:rPr lang="hu-HU" sz="3400" dirty="0" smtClean="0"/>
              <a:t>Dunaújvárosi </a:t>
            </a:r>
            <a:r>
              <a:rPr lang="hu-HU" sz="3400" dirty="0"/>
              <a:t>Járási </a:t>
            </a:r>
            <a:r>
              <a:rPr lang="hu-HU" sz="3400" dirty="0" smtClean="0"/>
              <a:t>Hivatal</a:t>
            </a:r>
            <a:endParaRPr lang="hu-HU" sz="3400" dirty="0"/>
          </a:p>
          <a:p>
            <a:pPr lvl="0"/>
            <a:r>
              <a:rPr lang="hu-HU" sz="3400" dirty="0"/>
              <a:t>Dunaújvárosi Járási Hivatal </a:t>
            </a:r>
            <a:r>
              <a:rPr lang="hu-HU" sz="3400" dirty="0" smtClean="0"/>
              <a:t>Foglalkoztatási Osztály</a:t>
            </a:r>
            <a:endParaRPr lang="hu-HU" sz="3400" dirty="0"/>
          </a:p>
          <a:p>
            <a:pPr lvl="0"/>
            <a:r>
              <a:rPr lang="hu-HU" sz="3400" dirty="0"/>
              <a:t>Fejér Megyei Kormányhivatal </a:t>
            </a:r>
            <a:r>
              <a:rPr lang="hu-HU" sz="3400" dirty="0" smtClean="0"/>
              <a:t>Gyámügyi és Igazságügyi Főosztály Igazságügyi Osztály</a:t>
            </a:r>
            <a:endParaRPr lang="hu-HU" sz="3400" dirty="0"/>
          </a:p>
          <a:p>
            <a:pPr lvl="0"/>
            <a:r>
              <a:rPr lang="hu-HU" sz="3400" dirty="0" smtClean="0"/>
              <a:t>Emberi </a:t>
            </a:r>
            <a:r>
              <a:rPr lang="hu-HU" sz="3400" dirty="0"/>
              <a:t>Erőforrás </a:t>
            </a:r>
            <a:r>
              <a:rPr lang="hu-HU" sz="3400" dirty="0" smtClean="0"/>
              <a:t>Minisztériuma </a:t>
            </a:r>
            <a:r>
              <a:rPr lang="hu-HU" sz="3400" dirty="0"/>
              <a:t>Esélyegyenlőségi </a:t>
            </a:r>
            <a:r>
              <a:rPr lang="hu-HU" sz="3400" dirty="0" smtClean="0"/>
              <a:t>Főosztálya</a:t>
            </a:r>
          </a:p>
          <a:p>
            <a:r>
              <a:rPr lang="hu-HU" sz="3400" dirty="0" smtClean="0"/>
              <a:t>Türr István Képző és Kutató Intézet Székesfehérvári Igazgatósága</a:t>
            </a:r>
            <a:endParaRPr lang="hu-HU" sz="3400" dirty="0"/>
          </a:p>
          <a:p>
            <a:pPr lvl="0"/>
            <a:r>
              <a:rPr lang="hu-HU" sz="3400" dirty="0"/>
              <a:t>Fejér Megyei Rendőr-főkapitányság - Dunaújvárosi Rendőrkapitányság</a:t>
            </a:r>
          </a:p>
          <a:p>
            <a:pPr lvl="0"/>
            <a:r>
              <a:rPr lang="hu-HU" sz="3400" dirty="0"/>
              <a:t>Dunaújvárosi Szent Pantaleon Kórház és Rendelőintézet</a:t>
            </a:r>
          </a:p>
          <a:p>
            <a:pPr lvl="0"/>
            <a:r>
              <a:rPr lang="hu-HU" sz="3400" dirty="0"/>
              <a:t>DVG </a:t>
            </a:r>
            <a:r>
              <a:rPr lang="hu-HU" sz="3400" dirty="0" smtClean="0"/>
              <a:t>Dunaújvárosi Vagyongazdálkodási Zrt</a:t>
            </a:r>
            <a:r>
              <a:rPr lang="hu-HU" sz="3400" dirty="0"/>
              <a:t>.</a:t>
            </a:r>
          </a:p>
          <a:p>
            <a:pPr lvl="0"/>
            <a:r>
              <a:rPr lang="hu-HU" sz="3400" dirty="0" smtClean="0"/>
              <a:t>Dunaújvárosi Kegyelet </a:t>
            </a:r>
            <a:r>
              <a:rPr lang="hu-HU" sz="3400" dirty="0"/>
              <a:t>Bt.</a:t>
            </a:r>
          </a:p>
          <a:p>
            <a:pPr lvl="0"/>
            <a:r>
              <a:rPr lang="hu-HU" sz="3400" dirty="0"/>
              <a:t>Dunaújvárosi Városvédő Polgárőrség</a:t>
            </a:r>
          </a:p>
          <a:p>
            <a:pPr lvl="0"/>
            <a:r>
              <a:rPr lang="hu-HU" sz="3400" dirty="0" smtClean="0"/>
              <a:t>Dunamenti </a:t>
            </a:r>
            <a:r>
              <a:rPr lang="hu-HU" sz="3400" dirty="0"/>
              <a:t>Regionális Népfőiskola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3" name="Picture 2" descr="C:\Users\user\Downloads\szervezet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387424"/>
            <a:ext cx="10585176" cy="791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Összességében az alábbiak szerint tudtunk foglalkoztatási </a:t>
            </a:r>
            <a:r>
              <a:rPr lang="hu-HU" sz="2000" b="1" dirty="0"/>
              <a:t>és képzési </a:t>
            </a:r>
            <a:r>
              <a:rPr lang="hu-HU" sz="2000" b="1" dirty="0" smtClean="0"/>
              <a:t>lehetőséget biztosítani partnereink együttműködésével 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476671"/>
          <a:ext cx="9144000" cy="654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50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Foglalkoztatási forma</a:t>
                      </a:r>
                      <a:endParaRPr lang="hu-H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2012.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2013.</a:t>
                      </a:r>
                      <a:endParaRPr lang="hu-H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2014.</a:t>
                      </a:r>
                      <a:endParaRPr lang="hu-H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2015.</a:t>
                      </a:r>
                      <a:endParaRPr lang="hu-H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09.30-ig</a:t>
                      </a:r>
                      <a:endParaRPr lang="hu-H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Összesen</a:t>
                      </a:r>
                      <a:endParaRPr lang="hu-H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>
                          <a:latin typeface="Times New Roman"/>
                          <a:ea typeface="Calibri"/>
                          <a:cs typeface="Times New Roman"/>
                        </a:rPr>
                        <a:t>Főállások</a:t>
                      </a:r>
                      <a:endParaRPr lang="hu-HU" sz="120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DHHF Nonprofit Kft.</a:t>
                      </a:r>
                      <a:endParaRPr lang="hu-H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100" dirty="0" smtClean="0">
                          <a:latin typeface="Times New Roman"/>
                          <a:ea typeface="Calibri"/>
                          <a:cs typeface="Times New Roman"/>
                        </a:rPr>
                        <a:t>12 fő</a:t>
                      </a:r>
                      <a:endParaRPr lang="hu-H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Közfoglalkoztatás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223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313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292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1278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Önkéntes munkavállalók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4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Közérdekű munkavállalók (szabálysértők; elítéltek)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latin typeface="Times New Roman"/>
                          <a:ea typeface="Calibri"/>
                          <a:cs typeface="Times New Roman"/>
                        </a:rPr>
                        <a:t>324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Pályakezdők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Diák munkavállalók 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Times New Roman"/>
                          <a:ea typeface="Calibri"/>
                          <a:cs typeface="Times New Roman"/>
                        </a:rPr>
                        <a:t>Alkalmi munkavállalók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159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latin typeface="Times New Roman"/>
                          <a:ea typeface="Calibri"/>
                          <a:cs typeface="Times New Roman"/>
                        </a:rPr>
                        <a:t>Képzés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latin typeface="Times New Roman"/>
                          <a:ea typeface="Calibri"/>
                          <a:cs typeface="Times New Roman"/>
                        </a:rPr>
                        <a:t>246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latin typeface="Times New Roman"/>
                          <a:ea typeface="Calibri"/>
                          <a:cs typeface="Times New Roman"/>
                        </a:rPr>
                        <a:t>164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>
                          <a:latin typeface="Times New Roman"/>
                          <a:ea typeface="Calibri"/>
                          <a:cs typeface="Times New Roman"/>
                        </a:rPr>
                        <a:t>259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>
                          <a:latin typeface="Times New Roman"/>
                          <a:ea typeface="Calibri"/>
                          <a:cs typeface="Times New Roman"/>
                        </a:rPr>
                        <a:t>669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>
                          <a:latin typeface="Times New Roman"/>
                          <a:ea typeface="Calibri"/>
                          <a:cs typeface="Times New Roman"/>
                        </a:rPr>
                        <a:t>Foglalkoztatási és képzési szerződések összesen: 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>
                          <a:latin typeface="Times New Roman"/>
                          <a:ea typeface="Calibri"/>
                          <a:cs typeface="Times New Roman"/>
                        </a:rPr>
                        <a:t>2015. szeptember 30-ig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>
                          <a:latin typeface="Times New Roman"/>
                          <a:ea typeface="Calibri"/>
                          <a:cs typeface="Times New Roman"/>
                        </a:rPr>
                        <a:t>569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>
                          <a:latin typeface="Times New Roman"/>
                          <a:ea typeface="Calibri"/>
                          <a:cs typeface="Times New Roman"/>
                        </a:rPr>
                        <a:t>812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>
                          <a:latin typeface="Times New Roman"/>
                          <a:ea typeface="Calibri"/>
                          <a:cs typeface="Times New Roman"/>
                        </a:rPr>
                        <a:t>698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2845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fontAlgn="t"/>
            <a:endParaRPr lang="hu-HU" sz="1900" b="1" dirty="0" smtClean="0"/>
          </a:p>
          <a:p>
            <a:pPr algn="just" fontAlgn="t"/>
            <a:r>
              <a:rPr lang="hu-HU" sz="1900" b="1" dirty="0" smtClean="0"/>
              <a:t>Balogh Mónika </a:t>
            </a:r>
            <a:r>
              <a:rPr lang="hu-HU" sz="1900" dirty="0" smtClean="0"/>
              <a:t>családanya. Mindenképpen munkához szeretett volna jutni, ekkor kereste meg Hosszú Jánost. Első szakmája, a </a:t>
            </a:r>
            <a:r>
              <a:rPr lang="hu-HU" sz="1900" b="1" dirty="0" smtClean="0"/>
              <a:t>konyhai kisegítő képzés elvégzése után</a:t>
            </a:r>
            <a:r>
              <a:rPr lang="hu-HU" sz="1900" dirty="0" smtClean="0"/>
              <a:t> a járási hivatal segítségével gyakorlati helyet biztosítottak neki, és </a:t>
            </a:r>
            <a:r>
              <a:rPr lang="hu-HU" sz="1900" b="1" dirty="0" smtClean="0"/>
              <a:t>mára főállású alkalmazottá vált</a:t>
            </a:r>
            <a:r>
              <a:rPr lang="hu-HU" sz="1900" dirty="0" smtClean="0"/>
              <a:t> egy iskolai étkeztetéssel foglalkozó cégnél.</a:t>
            </a:r>
          </a:p>
          <a:p>
            <a:pPr algn="just" fontAlgn="t"/>
            <a:endParaRPr lang="hu-HU" sz="1800" dirty="0" smtClean="0"/>
          </a:p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endParaRPr lang="hu-HU" dirty="0" smtClean="0"/>
          </a:p>
          <a:p>
            <a:pPr algn="just"/>
            <a:endParaRPr lang="hu-HU" dirty="0" smtClean="0"/>
          </a:p>
          <a:p>
            <a:pPr algn="just" fontAlgn="t"/>
            <a:r>
              <a:rPr lang="hu-HU" sz="1900" b="1" dirty="0" smtClean="0"/>
              <a:t>Toldi Éva </a:t>
            </a:r>
            <a:r>
              <a:rPr lang="hu-HU" sz="1900" dirty="0" smtClean="0"/>
              <a:t>a GYES után munkanélküli volt. A nemzetiségi önkormányzatnál keresett munkát. Először </a:t>
            </a:r>
            <a:r>
              <a:rPr lang="hu-HU" sz="1900" b="1" dirty="0" smtClean="0"/>
              <a:t>takarítóként </a:t>
            </a:r>
            <a:r>
              <a:rPr lang="hu-HU" sz="1900" dirty="0" smtClean="0"/>
              <a:t>kezdett dolgozni, alkalmanként a </a:t>
            </a:r>
            <a:r>
              <a:rPr lang="hu-HU" sz="1900" b="1" dirty="0" smtClean="0"/>
              <a:t>nyilvános illemhelyen is vállalt munkát</a:t>
            </a:r>
            <a:r>
              <a:rPr lang="hu-HU" sz="1900" dirty="0" smtClean="0"/>
              <a:t>. Aztán elvégezte a </a:t>
            </a:r>
            <a:r>
              <a:rPr lang="hu-HU" sz="1900" b="1" dirty="0" smtClean="0"/>
              <a:t>parkgondozói tanfolyamot</a:t>
            </a:r>
            <a:r>
              <a:rPr lang="hu-HU" sz="1900" dirty="0" smtClean="0"/>
              <a:t>. Elhivatottsága, szorgalma eredményeképpen mára </a:t>
            </a:r>
            <a:r>
              <a:rPr lang="hu-HU" sz="1900" b="1" dirty="0" smtClean="0"/>
              <a:t>főállású dolgozó</a:t>
            </a:r>
            <a:r>
              <a:rPr lang="hu-HU" sz="1900" dirty="0" smtClean="0"/>
              <a:t> a </a:t>
            </a:r>
            <a:r>
              <a:rPr lang="hu-HU" sz="1900" b="1" dirty="0" smtClean="0"/>
              <a:t>Dunaújvárosi</a:t>
            </a:r>
            <a:r>
              <a:rPr lang="hu-HU" sz="1900" dirty="0" smtClean="0"/>
              <a:t> </a:t>
            </a:r>
            <a:r>
              <a:rPr lang="hu-HU" sz="1900" b="1" dirty="0" smtClean="0"/>
              <a:t>Kegyelet Bt-nél</a:t>
            </a:r>
            <a:r>
              <a:rPr lang="hu-HU" sz="1900" dirty="0" smtClean="0"/>
              <a:t>.</a:t>
            </a:r>
          </a:p>
          <a:p>
            <a:pPr algn="just" fontAlgn="t"/>
            <a:r>
              <a:rPr lang="hu-HU" sz="1900" b="1" dirty="0" smtClean="0"/>
              <a:t>Hajdu Istvánné</a:t>
            </a:r>
            <a:r>
              <a:rPr lang="hu-HU" sz="1900" dirty="0" smtClean="0"/>
              <a:t>, Tündike egyedül neveli gyermekét, korábban elvesztette állását. </a:t>
            </a:r>
            <a:r>
              <a:rPr lang="hu-HU" sz="1900" b="1" dirty="0" smtClean="0"/>
              <a:t>Közmunkára kérte magát</a:t>
            </a:r>
            <a:r>
              <a:rPr lang="hu-HU" sz="1900" dirty="0" smtClean="0"/>
              <a:t>, dolgozni szeretett volna. A nemzetiségi önkormányzatnál volt </a:t>
            </a:r>
            <a:r>
              <a:rPr lang="hu-HU" sz="1900" b="1" dirty="0" smtClean="0"/>
              <a:t>takarító</a:t>
            </a:r>
            <a:r>
              <a:rPr lang="hu-HU" sz="1900" dirty="0" smtClean="0"/>
              <a:t>, dolgozott </a:t>
            </a:r>
            <a:r>
              <a:rPr lang="hu-HU" sz="1900" b="1" dirty="0" smtClean="0"/>
              <a:t>városőrként</a:t>
            </a:r>
            <a:r>
              <a:rPr lang="hu-HU" sz="1900" dirty="0" smtClean="0"/>
              <a:t>, </a:t>
            </a:r>
            <a:r>
              <a:rPr lang="hu-HU" sz="1900" b="1" dirty="0" smtClean="0"/>
              <a:t>ellenőrként</a:t>
            </a:r>
            <a:r>
              <a:rPr lang="hu-HU" sz="1900" dirty="0" smtClean="0"/>
              <a:t>, majd rész vett az </a:t>
            </a:r>
            <a:r>
              <a:rPr lang="hu-HU" sz="1900" b="1" dirty="0" smtClean="0"/>
              <a:t>óvodai dajka képzésen</a:t>
            </a:r>
            <a:r>
              <a:rPr lang="hu-HU" sz="1900" dirty="0" smtClean="0"/>
              <a:t>, s jelenleg ő is </a:t>
            </a:r>
            <a:r>
              <a:rPr lang="hu-HU" sz="1900" b="1" dirty="0" smtClean="0"/>
              <a:t>új hivatásában dolgozik főállásban</a:t>
            </a:r>
            <a:r>
              <a:rPr lang="hu-HU" sz="1900" dirty="0" smtClean="0"/>
              <a:t>.</a:t>
            </a:r>
          </a:p>
          <a:p>
            <a:endParaRPr lang="hu-HU" dirty="0" smtClean="0"/>
          </a:p>
        </p:txBody>
      </p:sp>
      <p:pic>
        <p:nvPicPr>
          <p:cNvPr id="4" name="Kép 3" descr="4674253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768" y="1916832"/>
            <a:ext cx="3240360" cy="2074913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Sikertörténet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2000" b="1" dirty="0" smtClean="0"/>
              <a:t>Dunaújváros Megyei Jogú Város Önkormányzata </a:t>
            </a:r>
            <a:br>
              <a:rPr lang="hu-HU" sz="2000" b="1" dirty="0" smtClean="0"/>
            </a:br>
            <a:r>
              <a:rPr lang="hu-HU" sz="2000" b="1" dirty="0" smtClean="0"/>
              <a:t>és </a:t>
            </a:r>
            <a:br>
              <a:rPr lang="hu-HU" sz="2000" b="1" dirty="0" smtClean="0"/>
            </a:br>
            <a:r>
              <a:rPr lang="hu-HU" sz="2000" b="1" dirty="0" smtClean="0"/>
              <a:t>  DMJV Roma Nemzetiségi Önkormányzatának </a:t>
            </a:r>
            <a:br>
              <a:rPr lang="hu-HU" sz="2000" b="1" dirty="0" smtClean="0"/>
            </a:br>
            <a:r>
              <a:rPr lang="hu-HU" sz="2000" b="1" dirty="0" smtClean="0"/>
              <a:t>együttműködése</a:t>
            </a:r>
            <a:br>
              <a:rPr lang="hu-HU" sz="2000" b="1" dirty="0" smtClean="0"/>
            </a:br>
            <a:r>
              <a:rPr lang="hu-HU" sz="2000" b="1" dirty="0"/>
              <a:t/>
            </a:r>
            <a:br>
              <a:rPr lang="hu-HU" sz="2000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13384"/>
            <a:ext cx="8568952" cy="5544616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hu-HU" sz="3500" b="1" dirty="0" smtClean="0"/>
              <a:t>Nemzetiségek </a:t>
            </a:r>
            <a:r>
              <a:rPr lang="hu-HU" sz="3500" b="1" dirty="0"/>
              <a:t>jogairól szóló 2012. évi CLXXIX. törvényben meghatározottak, </a:t>
            </a:r>
            <a:r>
              <a:rPr lang="hu-HU" sz="3500" b="1" dirty="0" smtClean="0"/>
              <a:t>az együttműködési megállapodásaink </a:t>
            </a:r>
            <a:r>
              <a:rPr lang="hu-HU" sz="3500" b="1" dirty="0"/>
              <a:t>valamint közfeladatok megbízásának átruházásával biztosítja </a:t>
            </a:r>
            <a:r>
              <a:rPr lang="hu-HU" sz="3500" b="1" dirty="0" smtClean="0"/>
              <a:t>számunkra </a:t>
            </a:r>
            <a:r>
              <a:rPr lang="hu-HU" sz="3500" b="1" dirty="0"/>
              <a:t>a működéshez szükséges </a:t>
            </a:r>
            <a:r>
              <a:rPr lang="hu-HU" sz="3500" b="1" dirty="0" smtClean="0"/>
              <a:t>feltételeket:</a:t>
            </a:r>
          </a:p>
          <a:p>
            <a:pPr algn="just"/>
            <a:r>
              <a:rPr lang="hu-HU" sz="3500" dirty="0" smtClean="0"/>
              <a:t>Pénzügyi</a:t>
            </a:r>
          </a:p>
          <a:p>
            <a:pPr algn="just"/>
            <a:r>
              <a:rPr lang="hu-HU" sz="3500" dirty="0" smtClean="0"/>
              <a:t>Gazdasági</a:t>
            </a:r>
          </a:p>
          <a:p>
            <a:pPr algn="just"/>
            <a:r>
              <a:rPr lang="hu-HU" sz="3500" dirty="0" smtClean="0"/>
              <a:t>Jogi</a:t>
            </a:r>
          </a:p>
          <a:p>
            <a:pPr algn="just"/>
            <a:r>
              <a:rPr lang="hu-HU" sz="3500" dirty="0" smtClean="0"/>
              <a:t>Közigazgatási</a:t>
            </a:r>
          </a:p>
          <a:p>
            <a:pPr algn="just"/>
            <a:r>
              <a:rPr lang="hu-HU" sz="3500" dirty="0" smtClean="0"/>
              <a:t>Iroda használat biztosítása</a:t>
            </a:r>
          </a:p>
          <a:p>
            <a:pPr algn="just"/>
            <a:r>
              <a:rPr lang="hu-HU" sz="3500" dirty="0" smtClean="0"/>
              <a:t>Közfeladat ellátással egybekötött tömegfoglalkoztatási program</a:t>
            </a:r>
          </a:p>
          <a:p>
            <a:pPr algn="just">
              <a:buNone/>
            </a:pPr>
            <a:r>
              <a:rPr lang="hu-HU" sz="3500" dirty="0" smtClean="0"/>
              <a:t>         12,3 millió Ft </a:t>
            </a:r>
          </a:p>
          <a:p>
            <a:pPr algn="just">
              <a:buNone/>
            </a:pPr>
            <a:endParaRPr lang="hu-HU" sz="3500" dirty="0" smtClean="0"/>
          </a:p>
          <a:p>
            <a:pPr algn="just">
              <a:buFont typeface="Wingdings" pitchFamily="2" charset="2"/>
              <a:buChar char="Ø"/>
            </a:pPr>
            <a:endParaRPr lang="hu-HU" sz="3500" u="sng" dirty="0" smtClean="0"/>
          </a:p>
          <a:p>
            <a:pPr algn="just">
              <a:buFont typeface="Wingdings" pitchFamily="2" charset="2"/>
              <a:buChar char="Ø"/>
            </a:pPr>
            <a:r>
              <a:rPr lang="hu-HU" sz="3500" b="1" u="sng" dirty="0" smtClean="0"/>
              <a:t>Éves </a:t>
            </a:r>
            <a:r>
              <a:rPr lang="hu-HU" sz="3500" b="1" u="sng" dirty="0"/>
              <a:t>költségvetésünket az alábbi felosztásban használjuk fel: </a:t>
            </a:r>
            <a:endParaRPr lang="hu-HU" sz="3500" b="1" dirty="0"/>
          </a:p>
          <a:p>
            <a:pPr lvl="0"/>
            <a:r>
              <a:rPr lang="hu-HU" sz="3500" dirty="0"/>
              <a:t> irodai telefonok előfizetése (mobil, vezetékes, internet) </a:t>
            </a:r>
          </a:p>
          <a:p>
            <a:pPr lvl="0"/>
            <a:r>
              <a:rPr lang="hu-HU" sz="3500" dirty="0"/>
              <a:t> postaköltség </a:t>
            </a:r>
          </a:p>
          <a:p>
            <a:pPr lvl="0"/>
            <a:r>
              <a:rPr lang="hu-HU" sz="3500" dirty="0" smtClean="0"/>
              <a:t> bankköltség</a:t>
            </a:r>
            <a:endParaRPr lang="hu-HU" sz="3500" dirty="0"/>
          </a:p>
          <a:p>
            <a:pPr lvl="0"/>
            <a:r>
              <a:rPr lang="hu-HU" sz="3500" dirty="0"/>
              <a:t> közfoglalkoztatás kapcsán felmerülő költség </a:t>
            </a:r>
          </a:p>
          <a:p>
            <a:pPr lvl="0"/>
            <a:r>
              <a:rPr lang="hu-HU" sz="3500" dirty="0"/>
              <a:t> irodaszerek </a:t>
            </a:r>
          </a:p>
          <a:p>
            <a:pPr lvl="0"/>
            <a:r>
              <a:rPr lang="hu-HU" sz="3500" dirty="0"/>
              <a:t> tisztítószerek </a:t>
            </a:r>
          </a:p>
          <a:p>
            <a:pPr lvl="0"/>
            <a:r>
              <a:rPr lang="hu-HU" sz="3500" dirty="0"/>
              <a:t> reprezentációs költségek </a:t>
            </a:r>
          </a:p>
          <a:p>
            <a:pPr lvl="0"/>
            <a:r>
              <a:rPr lang="hu-HU" sz="3500" dirty="0"/>
              <a:t> infrastruktúra fejlesztése </a:t>
            </a:r>
          </a:p>
          <a:p>
            <a:pPr lvl="0"/>
            <a:r>
              <a:rPr lang="hu-HU" sz="3500" dirty="0"/>
              <a:t> felelősségbiztosítás </a:t>
            </a:r>
          </a:p>
          <a:p>
            <a:pPr lvl="0"/>
            <a:r>
              <a:rPr lang="hu-HU" sz="3500" dirty="0"/>
              <a:t> munkavédelmi oktatás </a:t>
            </a:r>
            <a:endParaRPr lang="hu-HU" sz="3500" dirty="0" smtClean="0"/>
          </a:p>
          <a:p>
            <a:r>
              <a:rPr lang="hu-HU" sz="4500" b="1" dirty="0" smtClean="0"/>
              <a:t>2012 - 3 millió Ft cégalapítás , törzstőke emelés</a:t>
            </a:r>
          </a:p>
          <a:p>
            <a:pPr lvl="0">
              <a:buNone/>
            </a:pPr>
            <a:endParaRPr lang="hu-HU" sz="3500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Egészségügyi szűrés</a:t>
            </a:r>
            <a:br>
              <a:rPr lang="hu-HU" dirty="0" smtClean="0"/>
            </a:br>
            <a:r>
              <a:rPr lang="hu-HU" sz="2700" dirty="0" smtClean="0"/>
              <a:t>a Dunaújvárosi Szent Pantaleon Kórház és Rendelőintézet valamint az Egészségfejlesztési Iroda együttműködésével</a:t>
            </a:r>
            <a:endParaRPr lang="hu-HU" sz="2700" dirty="0"/>
          </a:p>
        </p:txBody>
      </p:sp>
      <p:pic>
        <p:nvPicPr>
          <p:cNvPr id="7170" name="Picture 2" descr="C:\Users\x\Desktop\CIKKEKTÁJÉKOZTATÓ\válogatott képek\EÜszűrés\DSC01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760640" cy="4320479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11560" y="60212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TÁMOP 6.1.2/11/3 „Egészségre nevelő és szemléletformáló életmód programok a kistérségben” – „Az egészségesebb lakosságért”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476672"/>
            <a:ext cx="4040188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2900" b="1" u="sng" dirty="0"/>
              <a:t>Szűrések:</a:t>
            </a:r>
            <a:endParaRPr lang="hu-HU" sz="2900" b="1" dirty="0"/>
          </a:p>
          <a:p>
            <a:r>
              <a:rPr lang="hu-HU" dirty="0"/>
              <a:t>vérnyomás mérés</a:t>
            </a:r>
          </a:p>
          <a:p>
            <a:r>
              <a:rPr lang="hu-HU" dirty="0"/>
              <a:t>vércukor mérés</a:t>
            </a:r>
          </a:p>
          <a:p>
            <a:r>
              <a:rPr lang="hu-HU" dirty="0"/>
              <a:t>koleszterin mérés</a:t>
            </a:r>
          </a:p>
          <a:p>
            <a:r>
              <a:rPr lang="hu-HU" dirty="0"/>
              <a:t>testtömeg-index mérés</a:t>
            </a:r>
          </a:p>
          <a:p>
            <a:r>
              <a:rPr lang="hu-HU" dirty="0"/>
              <a:t>fül-, orr-, gégészeti szűrés</a:t>
            </a:r>
          </a:p>
          <a:p>
            <a:r>
              <a:rPr lang="hu-HU" dirty="0"/>
              <a:t>urológiai szűrés</a:t>
            </a:r>
          </a:p>
          <a:p>
            <a:r>
              <a:rPr lang="hu-HU" dirty="0"/>
              <a:t>egyéni </a:t>
            </a:r>
            <a:r>
              <a:rPr lang="hu-HU" dirty="0" err="1" smtClean="0"/>
              <a:t>diatetikai</a:t>
            </a:r>
            <a:r>
              <a:rPr lang="hu-HU" dirty="0" smtClean="0"/>
              <a:t> </a:t>
            </a:r>
            <a:r>
              <a:rPr lang="hu-HU" dirty="0"/>
              <a:t>tanácsadás</a:t>
            </a:r>
          </a:p>
          <a:p>
            <a:pPr lvl="0"/>
            <a:r>
              <a:rPr lang="hu-HU" dirty="0"/>
              <a:t>légzőszervi (CODP) szűrés</a:t>
            </a:r>
          </a:p>
          <a:p>
            <a:pPr>
              <a:buNone/>
            </a:pPr>
            <a:r>
              <a:rPr lang="hu-HU" sz="2900" b="1" u="sng" dirty="0"/>
              <a:t>Klubok:</a:t>
            </a:r>
            <a:endParaRPr lang="hu-HU" sz="2900" b="1" dirty="0"/>
          </a:p>
          <a:p>
            <a:r>
              <a:rPr lang="hu-HU" dirty="0"/>
              <a:t>ILCO klub</a:t>
            </a:r>
          </a:p>
          <a:p>
            <a:r>
              <a:rPr lang="hu-HU" dirty="0"/>
              <a:t>alkoholmentes klub</a:t>
            </a:r>
          </a:p>
          <a:p>
            <a:r>
              <a:rPr lang="hu-HU" dirty="0"/>
              <a:t>kardiovaszkuláris klub</a:t>
            </a:r>
          </a:p>
          <a:p>
            <a:pPr lvl="0"/>
            <a:r>
              <a:rPr lang="hu-HU" dirty="0"/>
              <a:t>diabétesz </a:t>
            </a:r>
            <a:r>
              <a:rPr lang="hu-HU" dirty="0" smtClean="0"/>
              <a:t>klub</a:t>
            </a:r>
          </a:p>
          <a:p>
            <a:pPr lvl="0">
              <a:buNone/>
            </a:pPr>
            <a:r>
              <a:rPr lang="hu-HU" sz="2900" b="1" u="sng" dirty="0" smtClean="0"/>
              <a:t>Étrendi </a:t>
            </a:r>
            <a:r>
              <a:rPr lang="hu-HU" sz="2900" b="1" u="sng" dirty="0"/>
              <a:t>tanácsok</a:t>
            </a:r>
            <a:endParaRPr lang="hu-HU" sz="2900" b="1" dirty="0"/>
          </a:p>
          <a:p>
            <a:r>
              <a:rPr lang="hu-HU" dirty="0"/>
              <a:t>csoportos </a:t>
            </a:r>
            <a:r>
              <a:rPr lang="hu-HU" dirty="0" err="1" smtClean="0"/>
              <a:t>diatetikai</a:t>
            </a:r>
            <a:r>
              <a:rPr lang="hu-HU" dirty="0" smtClean="0"/>
              <a:t> </a:t>
            </a:r>
            <a:r>
              <a:rPr lang="hu-HU" dirty="0"/>
              <a:t>tanácsadás</a:t>
            </a:r>
          </a:p>
          <a:p>
            <a:r>
              <a:rPr lang="hu-HU" dirty="0"/>
              <a:t>szemészeti szűrés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 flipH="1">
            <a:off x="8927976" y="0"/>
            <a:ext cx="216024" cy="216024"/>
          </a:xfrm>
        </p:spPr>
        <p:txBody>
          <a:bodyPr>
            <a:normAutofit fontScale="40000" lnSpcReduction="20000"/>
          </a:bodyPr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4008" y="557832"/>
            <a:ext cx="4041775" cy="54634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2900" b="1" u="sng" dirty="0"/>
              <a:t>Mozgásprogramok:</a:t>
            </a:r>
            <a:endParaRPr lang="hu-HU" sz="2900" b="1" dirty="0"/>
          </a:p>
          <a:p>
            <a:pPr lvl="0"/>
            <a:r>
              <a:rPr lang="hu-HU" dirty="0"/>
              <a:t>nordie walking</a:t>
            </a:r>
          </a:p>
          <a:p>
            <a:pPr lvl="0"/>
            <a:r>
              <a:rPr lang="hu-HU" dirty="0"/>
              <a:t>alternatív mozgás</a:t>
            </a:r>
          </a:p>
          <a:p>
            <a:r>
              <a:rPr lang="hu-HU" dirty="0"/>
              <a:t>légzőszervi betegek tornája</a:t>
            </a:r>
          </a:p>
          <a:p>
            <a:pPr lvl="0"/>
            <a:r>
              <a:rPr lang="hu-HU" dirty="0"/>
              <a:t>cardio fitness</a:t>
            </a:r>
          </a:p>
          <a:p>
            <a:r>
              <a:rPr lang="hu-HU" dirty="0"/>
              <a:t>- fogyókúrás mozgásprogram</a:t>
            </a:r>
          </a:p>
          <a:p>
            <a:r>
              <a:rPr lang="hu-HU" dirty="0"/>
              <a:t>- </a:t>
            </a:r>
            <a:r>
              <a:rPr lang="hu-HU" dirty="0" smtClean="0"/>
              <a:t>kondicionáló </a:t>
            </a:r>
            <a:r>
              <a:rPr lang="hu-HU" dirty="0"/>
              <a:t>edzés</a:t>
            </a:r>
          </a:p>
          <a:p>
            <a:r>
              <a:rPr lang="hu-HU" dirty="0"/>
              <a:t>- mozgásszegény–életmód mozgásprogram</a:t>
            </a:r>
          </a:p>
          <a:p>
            <a:pPr>
              <a:buNone/>
            </a:pPr>
            <a:r>
              <a:rPr lang="hu-HU" sz="2900" b="1" u="sng" dirty="0"/>
              <a:t>Mentális egészségfejlesztés:</a:t>
            </a:r>
            <a:endParaRPr lang="hu-HU" sz="2900" b="1" dirty="0"/>
          </a:p>
          <a:p>
            <a:r>
              <a:rPr lang="hu-HU" dirty="0"/>
              <a:t>- stressz előadás, stressz kezelés</a:t>
            </a:r>
          </a:p>
          <a:p>
            <a:r>
              <a:rPr lang="hu-HU" dirty="0"/>
              <a:t>- pszichológus, kineziológus</a:t>
            </a:r>
          </a:p>
          <a:p>
            <a:r>
              <a:rPr lang="hu-HU" dirty="0"/>
              <a:t>- veszteség, krízisintervenció</a:t>
            </a:r>
          </a:p>
          <a:p>
            <a:pPr lvl="0"/>
            <a:r>
              <a:rPr lang="hu-HU" dirty="0"/>
              <a:t>- érzékenyítő tréning</a:t>
            </a:r>
          </a:p>
          <a:p>
            <a:r>
              <a:rPr lang="hu-HU" dirty="0"/>
              <a:t>- fogyókúrás program</a:t>
            </a:r>
          </a:p>
          <a:p>
            <a:r>
              <a:rPr lang="hu-HU" dirty="0"/>
              <a:t>- dohányzásról leszoktató program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67744" y="6021289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2013.</a:t>
            </a:r>
            <a:r>
              <a:rPr lang="hu-HU" sz="2000" dirty="0" smtClean="0"/>
              <a:t> októbertől </a:t>
            </a:r>
            <a:r>
              <a:rPr lang="hu-HU" sz="2000" b="1" dirty="0" smtClean="0"/>
              <a:t>2015.</a:t>
            </a:r>
            <a:r>
              <a:rPr lang="hu-HU" sz="2000" dirty="0" smtClean="0"/>
              <a:t> februárig  tartó időszakban </a:t>
            </a:r>
          </a:p>
          <a:p>
            <a:r>
              <a:rPr lang="hu-HU" sz="2000" dirty="0" smtClean="0"/>
              <a:t>                  </a:t>
            </a:r>
            <a:r>
              <a:rPr lang="hu-HU" sz="2000" b="1" dirty="0" smtClean="0"/>
              <a:t>410 fő</a:t>
            </a:r>
            <a:r>
              <a:rPr lang="hu-HU" sz="2000" dirty="0" smtClean="0"/>
              <a:t> </a:t>
            </a:r>
            <a:r>
              <a:rPr lang="hu-HU" sz="2000" b="1" dirty="0" smtClean="0"/>
              <a:t>kapott lehetőséget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A DHHF Nonprofit Kft. </a:t>
            </a:r>
            <a:r>
              <a:rPr lang="hu-HU" sz="2000" b="1" dirty="0" smtClean="0"/>
              <a:t>jellegéből adódó támogatásaink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904656"/>
          </a:xfrm>
        </p:spPr>
        <p:txBody>
          <a:bodyPr>
            <a:normAutofit lnSpcReduction="10000"/>
          </a:bodyPr>
          <a:lstStyle/>
          <a:p>
            <a:pPr marL="342900" lvl="1" indent="-342900" algn="just">
              <a:buNone/>
            </a:pPr>
            <a:endParaRPr lang="hu-HU" sz="1400" dirty="0" smtClean="0"/>
          </a:p>
          <a:p>
            <a:pPr marL="342900" lvl="1" indent="-342900" algn="just">
              <a:buNone/>
            </a:pPr>
            <a:endParaRPr lang="hu-HU" sz="1400" dirty="0"/>
          </a:p>
          <a:p>
            <a:pPr marL="342900" lvl="1" indent="-342900" algn="just">
              <a:buNone/>
            </a:pPr>
            <a:endParaRPr lang="hu-HU" sz="1400" dirty="0" smtClean="0"/>
          </a:p>
          <a:p>
            <a:pPr marL="342900" lvl="1" indent="-342900" algn="just">
              <a:buFont typeface="Arial" pitchFamily="34" charset="0"/>
              <a:buChar char="•"/>
            </a:pPr>
            <a:endParaRPr lang="hu-HU" sz="1400" b="1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1600" b="1" dirty="0" smtClean="0"/>
              <a:t>Pótvizsgára történő felkészítés  általános iskolásoknak</a:t>
            </a:r>
          </a:p>
          <a:p>
            <a:pPr marL="342900" lvl="1" indent="-342900" algn="just">
              <a:buNone/>
            </a:pPr>
            <a:r>
              <a:rPr lang="hu-HU" sz="1600" b="1" dirty="0" smtClean="0"/>
              <a:t>	/nyári korrepetálás/</a:t>
            </a:r>
          </a:p>
          <a:p>
            <a:pPr marL="342900" lvl="1" indent="-342900" algn="just">
              <a:buNone/>
            </a:pPr>
            <a:endParaRPr lang="hu-HU" sz="1600" b="1" dirty="0" smtClean="0"/>
          </a:p>
          <a:p>
            <a:pPr algn="just"/>
            <a:r>
              <a:rPr lang="hu-HU" sz="1600" b="1" dirty="0"/>
              <a:t>H</a:t>
            </a:r>
            <a:r>
              <a:rPr lang="hu-HU" sz="1600" b="1" dirty="0" smtClean="0"/>
              <a:t>almozottan hátrányos helyzetben lévő középiskolás diákok</a:t>
            </a:r>
          </a:p>
          <a:p>
            <a:pPr algn="just">
              <a:buNone/>
            </a:pPr>
            <a:r>
              <a:rPr lang="hu-HU" sz="1600" b="1" dirty="0" smtClean="0"/>
              <a:t>	támogatása</a:t>
            </a:r>
          </a:p>
          <a:p>
            <a:pPr algn="just">
              <a:buNone/>
            </a:pPr>
            <a:endParaRPr lang="hu-HU" sz="1600" b="1" dirty="0" smtClean="0"/>
          </a:p>
          <a:p>
            <a:pPr algn="just"/>
            <a:r>
              <a:rPr lang="hu-HU" sz="1600" b="1" dirty="0" smtClean="0"/>
              <a:t>Sport és kultúra területén kiemelkedő tehetségek támogatása</a:t>
            </a:r>
          </a:p>
          <a:p>
            <a:pPr algn="just">
              <a:buNone/>
            </a:pPr>
            <a:endParaRPr lang="hu-HU" sz="1400" dirty="0" smtClean="0"/>
          </a:p>
          <a:p>
            <a:pPr algn="just">
              <a:buNone/>
            </a:pPr>
            <a:endParaRPr lang="hu-HU" sz="1400" dirty="0"/>
          </a:p>
          <a:p>
            <a:pPr algn="just">
              <a:buNone/>
            </a:pPr>
            <a:endParaRPr lang="hu-HU" sz="1400" dirty="0" smtClean="0"/>
          </a:p>
          <a:p>
            <a:pPr algn="just"/>
            <a:r>
              <a:rPr lang="hu-HU" sz="1700" b="1" dirty="0" smtClean="0"/>
              <a:t>Időszakonként élelmiszer és tisztálkodási csomagok</a:t>
            </a:r>
          </a:p>
          <a:p>
            <a:pPr algn="just">
              <a:buNone/>
            </a:pPr>
            <a:r>
              <a:rPr lang="hu-HU" sz="1700" dirty="0" smtClean="0"/>
              <a:t>	</a:t>
            </a:r>
            <a:r>
              <a:rPr lang="hu-HU" sz="1700" u="sng" dirty="0" smtClean="0"/>
              <a:t>(előállítási és nagykereskedelmi áron)</a:t>
            </a:r>
          </a:p>
          <a:p>
            <a:pPr algn="just">
              <a:buNone/>
            </a:pPr>
            <a:endParaRPr lang="hu-HU" sz="1400" dirty="0"/>
          </a:p>
          <a:p>
            <a:pPr algn="just">
              <a:buNone/>
            </a:pPr>
            <a:endParaRPr lang="hu-HU" sz="1400" dirty="0" smtClean="0"/>
          </a:p>
          <a:p>
            <a:pPr algn="just">
              <a:buNone/>
            </a:pPr>
            <a:endParaRPr lang="hu-HU" sz="14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1600" dirty="0" smtClean="0"/>
              <a:t>Megalapítottuk a </a:t>
            </a:r>
            <a:r>
              <a:rPr lang="hu-HU" sz="1600" b="1" dirty="0" smtClean="0"/>
              <a:t>Dunai Ökölvívó Sportegyesületet</a:t>
            </a:r>
            <a:r>
              <a:rPr lang="hu-HU" sz="1600" dirty="0" smtClean="0"/>
              <a:t>, </a:t>
            </a:r>
          </a:p>
          <a:p>
            <a:pPr marL="342900" lvl="1" indent="-342900" algn="just">
              <a:buNone/>
            </a:pPr>
            <a:r>
              <a:rPr lang="hu-HU" sz="1600" dirty="0"/>
              <a:t>	</a:t>
            </a:r>
            <a:r>
              <a:rPr lang="hu-HU" sz="1600" dirty="0" smtClean="0"/>
              <a:t>melynek célja a hátrányos helyzetű fiatalok sportolási (ökölvívási) </a:t>
            </a:r>
          </a:p>
          <a:p>
            <a:pPr marL="342900" lvl="1" indent="-342900" algn="just">
              <a:buNone/>
            </a:pPr>
            <a:r>
              <a:rPr lang="hu-HU" sz="1600" dirty="0"/>
              <a:t>	</a:t>
            </a:r>
            <a:r>
              <a:rPr lang="hu-HU" sz="1600" dirty="0" smtClean="0"/>
              <a:t>lehetőségének támogatása, tehetségek felfedezése.</a:t>
            </a:r>
          </a:p>
          <a:p>
            <a:pPr algn="just"/>
            <a:endParaRPr lang="hu-HU" sz="1400" dirty="0" smtClean="0"/>
          </a:p>
        </p:txBody>
      </p:sp>
      <p:pic>
        <p:nvPicPr>
          <p:cNvPr id="4" name="Kép 3" descr="C:\Users\user\Desktop\Képek\DÖS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13176"/>
            <a:ext cx="291581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x\Desktop\munka\összes kép Marianntól\képek netről\Ké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915816" cy="2105589"/>
          </a:xfrm>
          <a:prstGeom prst="rect">
            <a:avLst/>
          </a:prstGeom>
          <a:noFill/>
        </p:spPr>
      </p:pic>
      <p:pic>
        <p:nvPicPr>
          <p:cNvPr id="8" name="Kép 7" descr="https://scontent-a-fra.xx.fbcdn.net/hphotos-xpa1/t31.0-8/10608227_378864008928879_3179208523149912718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2976"/>
            <a:ext cx="29158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MEGVALÓSÍTÁS ALATT</a:t>
            </a:r>
            <a:br>
              <a:rPr lang="hu-HU" sz="3200" b="1" dirty="0" smtClean="0"/>
            </a:br>
            <a:r>
              <a:rPr lang="hu-HU" sz="2000" b="1" dirty="0" smtClean="0"/>
              <a:t>„START - közmunkaprogram” keretében</a:t>
            </a:r>
            <a:br>
              <a:rPr lang="hu-HU" sz="2000" b="1" dirty="0" smtClean="0"/>
            </a:br>
            <a:r>
              <a:rPr lang="hu-HU" sz="2000" b="1" dirty="0" smtClean="0"/>
              <a:t>(kérelem alatt a Belügyminisztériumban) </a:t>
            </a:r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517632" cy="5688632"/>
          </a:xfrm>
        </p:spPr>
        <p:txBody>
          <a:bodyPr>
            <a:normAutofit fontScale="92500" lnSpcReduction="20000"/>
          </a:bodyPr>
          <a:lstStyle/>
          <a:p>
            <a:endParaRPr lang="hu-HU" sz="2000" b="1" dirty="0" smtClean="0"/>
          </a:p>
          <a:p>
            <a:r>
              <a:rPr lang="hu-HU" sz="2000" b="1" dirty="0" smtClean="0"/>
              <a:t>szociális-</a:t>
            </a:r>
            <a:r>
              <a:rPr lang="hu-HU" sz="2000" b="1" dirty="0"/>
              <a:t>, </a:t>
            </a:r>
            <a:r>
              <a:rPr lang="hu-HU" sz="2000" b="1" dirty="0" smtClean="0"/>
              <a:t>népkonyha</a:t>
            </a:r>
            <a:r>
              <a:rPr lang="hu-HU" sz="2000" dirty="0" smtClean="0"/>
              <a:t>, 300-350 fő napi étkeztetése 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endParaRPr lang="hu-HU" sz="2000" b="1" dirty="0" smtClean="0"/>
          </a:p>
          <a:p>
            <a:r>
              <a:rPr lang="hu-HU" sz="2000" b="1" dirty="0" smtClean="0"/>
              <a:t>Műhelymunkák kialakítása </a:t>
            </a:r>
            <a:r>
              <a:rPr lang="hu-HU" sz="2000" dirty="0" smtClean="0"/>
              <a:t>(szappan-, és ajándéktárgy készítő, kosárfonó, stb.)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endParaRPr lang="hu-HU" sz="2000" b="1" dirty="0" smtClean="0"/>
          </a:p>
          <a:p>
            <a:pPr algn="ctr">
              <a:buNone/>
            </a:pPr>
            <a:r>
              <a:rPr lang="hu-HU" sz="2000" b="1" dirty="0" smtClean="0"/>
              <a:t>A felsoroltakkal további lehetőséget tudunk biztosítani nem csak a hátrányos helyzetűek foglalkoztatására, hanem a rehabilitációs munkákra is.</a:t>
            </a:r>
            <a:endParaRPr lang="hu-HU" sz="2000" b="1" dirty="0"/>
          </a:p>
          <a:p>
            <a:endParaRPr lang="hu-HU" dirty="0"/>
          </a:p>
        </p:txBody>
      </p:sp>
      <p:pic>
        <p:nvPicPr>
          <p:cNvPr id="5122" name="Picture 2" descr="C:\Users\x\Desktop\munka\Képzések\konyhai kisegítő\konyhai kis.vizsga 2015.04.24\IMG_6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1872208" cy="1872208"/>
          </a:xfrm>
          <a:prstGeom prst="rect">
            <a:avLst/>
          </a:prstGeom>
          <a:noFill/>
        </p:spPr>
      </p:pic>
      <p:pic>
        <p:nvPicPr>
          <p:cNvPr id="8" name="Picture 2" descr="C:\Users\x\Desktop\PROJEKT HF\happy figures\kosár+ szappanok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2751320" cy="1833067"/>
          </a:xfrm>
          <a:prstGeom prst="rect">
            <a:avLst/>
          </a:prstGeom>
          <a:noFill/>
        </p:spPr>
      </p:pic>
      <p:pic>
        <p:nvPicPr>
          <p:cNvPr id="9" name="Picture 3" descr="C:\Users\x\Desktop\PROJEKT HF\happy figures\csoportké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751320" cy="1833067"/>
          </a:xfrm>
          <a:prstGeom prst="rect">
            <a:avLst/>
          </a:prstGeom>
          <a:noFill/>
        </p:spPr>
      </p:pic>
      <p:pic>
        <p:nvPicPr>
          <p:cNvPr id="10" name="Picture 4" descr="C:\Users\x\Desktop\munka\Képzések\kosárfonó\IMG_6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933056"/>
            <a:ext cx="1440160" cy="1824203"/>
          </a:xfrm>
          <a:prstGeom prst="rect">
            <a:avLst/>
          </a:prstGeom>
          <a:noFill/>
        </p:spPr>
      </p:pic>
      <p:pic>
        <p:nvPicPr>
          <p:cNvPr id="11" name="Tartalom helye 3" descr="C:\Users\Mariann0528\Desktop\Népkonyha képekben\népkonyha 4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28800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1.) A Kormány elképzeléseinek és támogatásainak megfelelően</a:t>
            </a:r>
          </a:p>
          <a:p>
            <a:r>
              <a:rPr lang="hu-HU" sz="1800" b="1" dirty="0" smtClean="0"/>
              <a:t>Szocializálódás	/segítség a társadalomba való beilleszkedéshez foglalkoztatás és képzés segítségével/</a:t>
            </a:r>
          </a:p>
          <a:p>
            <a:pPr>
              <a:buNone/>
            </a:pPr>
            <a:endParaRPr lang="hu-HU" sz="1800" b="1" dirty="0" smtClean="0"/>
          </a:p>
          <a:p>
            <a:r>
              <a:rPr lang="hu-HU" sz="1800" b="1" dirty="0" smtClean="0"/>
              <a:t>Mélyszegénységben élők /halmozottan hátrányos helyzetűek / képzése, foglalkoztatása, mellyel lehetőséghez jutnak a munkaerőpiacon történő elhelyezkedésre</a:t>
            </a:r>
          </a:p>
          <a:p>
            <a:pPr>
              <a:buNone/>
            </a:pPr>
            <a:endParaRPr lang="hu-HU" sz="1800" b="1" dirty="0" smtClean="0"/>
          </a:p>
          <a:p>
            <a:r>
              <a:rPr lang="hu-HU" sz="1800" b="1" dirty="0" smtClean="0"/>
              <a:t>Szakmunkás, középiskolai és felsőfokú végzettséggel rendelkezők átmeneti segítése</a:t>
            </a:r>
          </a:p>
          <a:p>
            <a:pPr>
              <a:buNone/>
            </a:pPr>
            <a:r>
              <a:rPr lang="hu-HU" sz="1800" b="1" dirty="0" smtClean="0"/>
              <a:t>	/átmeneti foglalkoztatással, átképzéssel/</a:t>
            </a:r>
          </a:p>
          <a:p>
            <a:pPr>
              <a:buNone/>
            </a:pPr>
            <a:endParaRPr lang="hu-HU" sz="1800" b="1" dirty="0" smtClean="0"/>
          </a:p>
          <a:p>
            <a:pPr>
              <a:buNone/>
            </a:pPr>
            <a:r>
              <a:rPr lang="hu-HU" sz="2400" b="1" dirty="0" smtClean="0"/>
              <a:t>2.) Társadalmi béke és esélyegyenlőség megteremtése</a:t>
            </a:r>
          </a:p>
          <a:p>
            <a:r>
              <a:rPr lang="hu-HU" sz="1800" b="1" dirty="0" smtClean="0"/>
              <a:t>Feladatellátás</a:t>
            </a:r>
          </a:p>
          <a:p>
            <a:r>
              <a:rPr lang="hu-HU" sz="1800" b="1" dirty="0" smtClean="0"/>
              <a:t>Köztisztaság</a:t>
            </a:r>
          </a:p>
          <a:p>
            <a:r>
              <a:rPr lang="hu-HU" sz="1800" b="1" dirty="0" smtClean="0"/>
              <a:t>Közrend</a:t>
            </a:r>
          </a:p>
          <a:p>
            <a:r>
              <a:rPr lang="hu-HU" sz="1800" b="1" dirty="0" smtClean="0"/>
              <a:t>Közbiztonság</a:t>
            </a:r>
          </a:p>
          <a:p>
            <a:r>
              <a:rPr lang="hu-HU" sz="1800" b="1" dirty="0" smtClean="0"/>
              <a:t>Foglalkoztatás</a:t>
            </a:r>
          </a:p>
          <a:p>
            <a:r>
              <a:rPr lang="hu-HU" sz="1800" b="1" dirty="0" smtClean="0"/>
              <a:t>Képzés</a:t>
            </a:r>
          </a:p>
          <a:p>
            <a:r>
              <a:rPr lang="hu-HU" sz="1800" b="1" dirty="0" smtClean="0"/>
              <a:t>Össztársadalmi problémák kezelése</a:t>
            </a:r>
          </a:p>
          <a:p>
            <a:pPr>
              <a:buNone/>
            </a:pPr>
            <a:endParaRPr lang="hu-H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12248176_494899360684963_367019700284899151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39"/>
            <a:ext cx="3024336" cy="4179057"/>
          </a:xfrm>
        </p:spPr>
      </p:pic>
      <p:pic>
        <p:nvPicPr>
          <p:cNvPr id="5" name="Kép 4" descr="12232801_494899400684959_831164793021219952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59" y="188640"/>
            <a:ext cx="3033691" cy="4104456"/>
          </a:xfrm>
          <a:prstGeom prst="rect">
            <a:avLst/>
          </a:prstGeom>
        </p:spPr>
      </p:pic>
      <p:pic>
        <p:nvPicPr>
          <p:cNvPr id="6" name="Kép 5" descr="12248235_494899424018290_617239048401539110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916832"/>
            <a:ext cx="3096344" cy="440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949280"/>
            <a:ext cx="2016224" cy="90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Cégalapítás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sz="2400" dirty="0" smtClean="0"/>
              <a:t>      Dunaújvárosi Roma Nemzetiségi Önkormányzata </a:t>
            </a:r>
          </a:p>
          <a:p>
            <a:pPr>
              <a:buNone/>
            </a:pPr>
            <a:r>
              <a:rPr lang="hu-HU" sz="1800" dirty="0" smtClean="0"/>
              <a:t>			megalapította 100%-os tulajdonában lévő cégét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400" dirty="0" smtClean="0"/>
              <a:t>   Dunaújvárosi Hátrányos Helyzetűek Foglalkoztatásáért     </a:t>
            </a:r>
          </a:p>
          <a:p>
            <a:pPr>
              <a:buNone/>
            </a:pPr>
            <a:r>
              <a:rPr lang="hu-HU" sz="2400" dirty="0" smtClean="0"/>
              <a:t>				Nonprofit Kft-t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 	</a:t>
            </a:r>
            <a:r>
              <a:rPr lang="hu-HU" sz="2400" dirty="0" smtClean="0"/>
              <a:t>Együttműködési és feladat ellátási szerződések megkötése</a:t>
            </a:r>
          </a:p>
          <a:p>
            <a:r>
              <a:rPr lang="hu-HU" sz="1800" dirty="0" smtClean="0"/>
              <a:t>		Dunaújváros Megyei Jogú Város Önkormányzatával </a:t>
            </a:r>
          </a:p>
          <a:p>
            <a:r>
              <a:rPr lang="hu-HU" sz="1800" dirty="0" smtClean="0"/>
              <a:t>                             Dunaújvárosi Vagyongazdálkodási </a:t>
            </a:r>
            <a:r>
              <a:rPr lang="hu-HU" sz="1800" dirty="0" err="1" smtClean="0"/>
              <a:t>Zrt-vel</a:t>
            </a:r>
            <a:r>
              <a:rPr lang="hu-HU" sz="1800" dirty="0" smtClean="0"/>
              <a:t> (DVG Zrt.)</a:t>
            </a:r>
          </a:p>
          <a:p>
            <a:r>
              <a:rPr lang="hu-HU" sz="1800" dirty="0" smtClean="0"/>
              <a:t>		Dunaújvárosi Járási Hivatal Foglalkoztatási Osztályával</a:t>
            </a:r>
          </a:p>
          <a:p>
            <a:r>
              <a:rPr lang="hu-HU" sz="1800" dirty="0" smtClean="0"/>
              <a:t>			   és </a:t>
            </a:r>
            <a:r>
              <a:rPr lang="hu-HU" sz="1600" dirty="0" smtClean="0"/>
              <a:t>további partnereinkkel</a:t>
            </a:r>
          </a:p>
          <a:p>
            <a:endParaRPr lang="hu-HU" sz="16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139952" y="15567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139952" y="31409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69368"/>
          </a:xfrm>
        </p:spPr>
        <p:txBody>
          <a:bodyPr>
            <a:normAutofit fontScale="90000"/>
          </a:bodyPr>
          <a:lstStyle/>
          <a:p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200" b="1" i="1" dirty="0" smtClean="0"/>
              <a:t> </a:t>
            </a:r>
            <a:br>
              <a:rPr lang="hu-HU" sz="2200" b="1" i="1" dirty="0" smtClean="0"/>
            </a:br>
            <a:r>
              <a:rPr lang="hu-HU" sz="2200" b="1" i="1" dirty="0"/>
              <a:t/>
            </a:r>
            <a:br>
              <a:rPr lang="hu-HU" sz="2200" b="1" i="1" dirty="0"/>
            </a:br>
            <a:r>
              <a:rPr lang="hu-HU" sz="2200" b="1" i="1" dirty="0" smtClean="0"/>
              <a:t/>
            </a:r>
            <a:br>
              <a:rPr lang="hu-HU" sz="2200" b="1" i="1" dirty="0" smtClean="0"/>
            </a:br>
            <a:r>
              <a:rPr lang="hu-HU" sz="3100" b="1" dirty="0" smtClean="0"/>
              <a:t>Dunaújváros Megyei Jogú Város Önkormányzata és </a:t>
            </a:r>
            <a:r>
              <a:rPr lang="hu-HU" sz="2700" b="1" dirty="0" smtClean="0"/>
              <a:t>cége a DVG Zrt. megbízásai</a:t>
            </a: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9324528" cy="57332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u-HU" sz="3400" b="1" i="1" dirty="0" smtClean="0"/>
          </a:p>
          <a:p>
            <a:pPr>
              <a:buNone/>
            </a:pPr>
            <a:r>
              <a:rPr lang="hu-HU" sz="3400" b="1" i="1" dirty="0" smtClean="0"/>
              <a:t>				</a:t>
            </a:r>
          </a:p>
          <a:p>
            <a:pPr>
              <a:buNone/>
            </a:pPr>
            <a:endParaRPr lang="hu-HU" sz="3400" b="1" i="1" dirty="0" smtClean="0"/>
          </a:p>
          <a:p>
            <a:pPr>
              <a:buNone/>
            </a:pPr>
            <a:endParaRPr lang="hu-HU" sz="3400" b="1" i="1" dirty="0" smtClean="0"/>
          </a:p>
          <a:p>
            <a:pPr>
              <a:buNone/>
            </a:pPr>
            <a:r>
              <a:rPr lang="hu-HU" sz="4800" b="1" i="1" dirty="0" smtClean="0"/>
              <a:t>1</a:t>
            </a:r>
            <a:r>
              <a:rPr lang="hu-HU" sz="5600" b="1" i="1" dirty="0" smtClean="0"/>
              <a:t>.) </a:t>
            </a:r>
            <a:r>
              <a:rPr lang="hu-HU" sz="5600" b="1" i="1" u="sng" dirty="0"/>
              <a:t>Takarítási feladatok</a:t>
            </a:r>
            <a:endParaRPr lang="hu-HU" sz="5600" b="1" dirty="0"/>
          </a:p>
          <a:p>
            <a:pPr lvl="2"/>
            <a:r>
              <a:rPr lang="hu-HU" sz="5600" dirty="0"/>
              <a:t>városi parkok  </a:t>
            </a:r>
            <a:r>
              <a:rPr lang="hu-HU" sz="5600" dirty="0" smtClean="0"/>
              <a:t>			161,8 </a:t>
            </a:r>
            <a:r>
              <a:rPr lang="hu-HU" sz="5600" dirty="0"/>
              <a:t>hektáron</a:t>
            </a:r>
          </a:p>
          <a:p>
            <a:pPr lvl="2"/>
            <a:r>
              <a:rPr lang="hu-HU" sz="5600" dirty="0"/>
              <a:t>városi erdőterületek </a:t>
            </a:r>
            <a:r>
              <a:rPr lang="hu-HU" sz="5600" dirty="0" smtClean="0"/>
              <a:t>			 346,3 </a:t>
            </a:r>
            <a:r>
              <a:rPr lang="hu-HU" sz="5600" dirty="0"/>
              <a:t>hektáron</a:t>
            </a:r>
          </a:p>
          <a:p>
            <a:pPr lvl="2"/>
            <a:r>
              <a:rPr lang="hu-HU" sz="5600" dirty="0"/>
              <a:t>városi övárkok  </a:t>
            </a:r>
            <a:r>
              <a:rPr lang="hu-HU" sz="5600" dirty="0" smtClean="0"/>
              <a:t>			 20.288 </a:t>
            </a:r>
            <a:r>
              <a:rPr lang="hu-HU" sz="5600" dirty="0"/>
              <a:t>m</a:t>
            </a:r>
            <a:r>
              <a:rPr lang="hu-HU" sz="5600" baseline="30000" dirty="0"/>
              <a:t>2</a:t>
            </a:r>
            <a:r>
              <a:rPr lang="hu-HU" sz="5600" dirty="0"/>
              <a:t>-en</a:t>
            </a:r>
          </a:p>
          <a:p>
            <a:pPr lvl="2"/>
            <a:r>
              <a:rPr lang="hu-HU" sz="5600" dirty="0"/>
              <a:t>városi </a:t>
            </a:r>
            <a:r>
              <a:rPr lang="hu-HU" sz="5600" dirty="0" smtClean="0"/>
              <a:t>buszmegállók</a:t>
            </a:r>
            <a:r>
              <a:rPr lang="hu-HU" sz="5600" dirty="0"/>
              <a:t> </a:t>
            </a:r>
            <a:r>
              <a:rPr lang="hu-HU" sz="5600" dirty="0" smtClean="0"/>
              <a:t>			 69 </a:t>
            </a:r>
            <a:r>
              <a:rPr lang="hu-HU" sz="5600" dirty="0"/>
              <a:t>db</a:t>
            </a:r>
          </a:p>
          <a:p>
            <a:pPr>
              <a:buNone/>
            </a:pPr>
            <a:endParaRPr lang="hu-HU" sz="5600" dirty="0"/>
          </a:p>
          <a:p>
            <a:pPr>
              <a:buNone/>
            </a:pPr>
            <a:r>
              <a:rPr lang="hu-HU" sz="5600" b="1" i="1" dirty="0"/>
              <a:t>2</a:t>
            </a:r>
            <a:r>
              <a:rPr lang="hu-HU" sz="5600" b="1" i="1" dirty="0" smtClean="0"/>
              <a:t>.) </a:t>
            </a:r>
            <a:r>
              <a:rPr lang="hu-HU" sz="5600" b="1" i="1" u="sng" dirty="0"/>
              <a:t>Vagyonvédelmi feladatok</a:t>
            </a:r>
            <a:endParaRPr lang="hu-HU" sz="5600" b="1" dirty="0"/>
          </a:p>
          <a:p>
            <a:pPr lvl="2"/>
            <a:r>
              <a:rPr lang="hu-HU" sz="5600" dirty="0" smtClean="0"/>
              <a:t>DVG </a:t>
            </a:r>
            <a:r>
              <a:rPr lang="hu-HU" sz="5600" dirty="0"/>
              <a:t>Zrt. központi telephelye</a:t>
            </a:r>
          </a:p>
          <a:p>
            <a:pPr lvl="2"/>
            <a:r>
              <a:rPr lang="hu-HU" sz="5600" dirty="0" smtClean="0"/>
              <a:t>DVG </a:t>
            </a:r>
            <a:r>
              <a:rPr lang="hu-HU" sz="5600" dirty="0"/>
              <a:t>Zrt. erdészeti telephelye</a:t>
            </a:r>
          </a:p>
          <a:p>
            <a:pPr lvl="2"/>
            <a:r>
              <a:rPr lang="hu-HU" sz="5600" dirty="0" smtClean="0"/>
              <a:t>tömegsporttelep</a:t>
            </a:r>
            <a:endParaRPr lang="hu-HU" sz="5600" dirty="0"/>
          </a:p>
          <a:p>
            <a:pPr lvl="2"/>
            <a:r>
              <a:rPr lang="hu-HU" sz="5600" dirty="0" smtClean="0"/>
              <a:t>Szabad strand, Kemping, vizesblokkok</a:t>
            </a:r>
          </a:p>
          <a:p>
            <a:pPr lvl="2"/>
            <a:r>
              <a:rPr lang="hu-HU" sz="5600" dirty="0" smtClean="0"/>
              <a:t>Magyar úti volt Malom épületei és területei – műemlék védelem alatt áll</a:t>
            </a:r>
          </a:p>
          <a:p>
            <a:pPr lvl="2"/>
            <a:r>
              <a:rPr lang="hu-HU" sz="5600" dirty="0" smtClean="0"/>
              <a:t>volt Vidámpark ,műfüves </a:t>
            </a:r>
            <a:r>
              <a:rPr lang="hu-HU" sz="5600" dirty="0"/>
              <a:t>sportpályák, öltöző épület</a:t>
            </a:r>
          </a:p>
          <a:p>
            <a:pPr lvl="2"/>
            <a:r>
              <a:rPr lang="hu-HU" sz="5600" dirty="0" smtClean="0"/>
              <a:t>csónakház</a:t>
            </a:r>
            <a:endParaRPr lang="hu-HU" sz="5600" dirty="0"/>
          </a:p>
          <a:p>
            <a:pPr lvl="2"/>
            <a:r>
              <a:rPr lang="hu-HU" sz="5600" dirty="0" smtClean="0"/>
              <a:t>volt Bánki Donát Gimnázium és Szakközépiskola épülete</a:t>
            </a:r>
          </a:p>
          <a:p>
            <a:pPr lvl="2">
              <a:buNone/>
            </a:pPr>
            <a:endParaRPr lang="hu-HU" sz="5600" dirty="0"/>
          </a:p>
          <a:p>
            <a:pPr>
              <a:buNone/>
            </a:pPr>
            <a:r>
              <a:rPr lang="hu-HU" sz="5600" b="1" i="1" u="sng" dirty="0" smtClean="0"/>
              <a:t>3.) Városőri feladatok </a:t>
            </a:r>
            <a:r>
              <a:rPr lang="hu-HU" sz="5600" i="1" dirty="0" smtClean="0"/>
              <a:t>(közbiztonság,közrend)</a:t>
            </a:r>
          </a:p>
          <a:p>
            <a:pPr>
              <a:buNone/>
            </a:pPr>
            <a:endParaRPr lang="hu-HU" sz="5600" u="sng" dirty="0" smtClean="0"/>
          </a:p>
          <a:p>
            <a:pPr>
              <a:buNone/>
            </a:pPr>
            <a:r>
              <a:rPr lang="hu-HU" sz="5600" b="1" i="1" u="sng" dirty="0" smtClean="0"/>
              <a:t>4.) Lépcsőház takarítási feladatok</a:t>
            </a:r>
          </a:p>
          <a:p>
            <a:pPr>
              <a:buNone/>
            </a:pPr>
            <a:endParaRPr lang="hu-HU" sz="5600" b="1" i="1" dirty="0" smtClean="0"/>
          </a:p>
          <a:p>
            <a:pPr>
              <a:buNone/>
            </a:pPr>
            <a:r>
              <a:rPr lang="hu-HU" sz="5600" b="1" i="1" u="sng" dirty="0" smtClean="0"/>
              <a:t>5.) </a:t>
            </a:r>
            <a:r>
              <a:rPr lang="hu-HU" sz="5600" b="1" u="sng" dirty="0" smtClean="0"/>
              <a:t>Vasmű úti nyilvános illemhely üzemeltetése</a:t>
            </a:r>
          </a:p>
          <a:p>
            <a:pPr>
              <a:buNone/>
            </a:pPr>
            <a:endParaRPr lang="hu-HU" sz="5600" b="1" dirty="0" smtClean="0"/>
          </a:p>
          <a:p>
            <a:pPr>
              <a:buNone/>
            </a:pPr>
            <a:r>
              <a:rPr lang="hu-HU" sz="5600" b="1" i="1" u="sng" dirty="0" smtClean="0"/>
              <a:t>6.) A téli időszakban síkosság mentesítési feladatok</a:t>
            </a:r>
          </a:p>
          <a:p>
            <a:pPr>
              <a:buNone/>
            </a:pPr>
            <a:endParaRPr lang="hu-HU" sz="4800" b="1" i="1" u="sng" dirty="0" smtClean="0"/>
          </a:p>
          <a:p>
            <a:pPr>
              <a:buNone/>
            </a:pPr>
            <a:endParaRPr lang="hu-HU" sz="3500" b="1" u="sng" dirty="0" smtClean="0"/>
          </a:p>
          <a:p>
            <a:pPr>
              <a:buNone/>
            </a:pPr>
            <a:endParaRPr lang="hu-HU" sz="2900" dirty="0"/>
          </a:p>
          <a:p>
            <a:pPr>
              <a:buNone/>
            </a:pPr>
            <a:r>
              <a:rPr lang="hu-HU" sz="2900" dirty="0" smtClean="0"/>
              <a:t>	</a:t>
            </a:r>
            <a:r>
              <a:rPr lang="hu-HU" sz="2900" dirty="0"/>
              <a:t> 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76256" y="1052736"/>
            <a:ext cx="20882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    Átlag bevétel</a:t>
            </a:r>
          </a:p>
          <a:p>
            <a:r>
              <a:rPr lang="hu-HU" dirty="0" smtClean="0"/>
              <a:t> 6,3 millió Ft</a:t>
            </a:r>
          </a:p>
          <a:p>
            <a:endParaRPr lang="hu-HU" dirty="0" smtClean="0"/>
          </a:p>
          <a:p>
            <a:r>
              <a:rPr lang="hu-HU" dirty="0" smtClean="0"/>
              <a:t>     </a:t>
            </a:r>
            <a:r>
              <a:rPr lang="hu-HU" b="1" dirty="0" smtClean="0"/>
              <a:t>Kiadások</a:t>
            </a:r>
            <a:endParaRPr lang="hu-HU" sz="1600" dirty="0" smtClean="0"/>
          </a:p>
          <a:p>
            <a:pPr>
              <a:buFontTx/>
              <a:buChar char="-"/>
            </a:pPr>
            <a:r>
              <a:rPr lang="hu-HU" sz="1600" dirty="0" smtClean="0"/>
              <a:t>Főállású munkabérek</a:t>
            </a:r>
          </a:p>
          <a:p>
            <a:pPr>
              <a:buFontTx/>
              <a:buChar char="-"/>
            </a:pPr>
            <a:r>
              <a:rPr lang="hu-HU" sz="1600" dirty="0" smtClean="0"/>
              <a:t>Alkalmi megbízások</a:t>
            </a:r>
          </a:p>
          <a:p>
            <a:pPr>
              <a:buFontTx/>
              <a:buChar char="-"/>
            </a:pPr>
            <a:r>
              <a:rPr lang="hu-HU" sz="1600" dirty="0" smtClean="0"/>
              <a:t>Közfoglalkoztatott bérek önrésze</a:t>
            </a:r>
          </a:p>
          <a:p>
            <a:pPr>
              <a:buFontTx/>
              <a:buChar char="-"/>
            </a:pPr>
            <a:r>
              <a:rPr lang="hu-HU" sz="1600" dirty="0" smtClean="0"/>
              <a:t>Közüzemi számlák (villany, víz, telefon, stb.)</a:t>
            </a:r>
          </a:p>
          <a:p>
            <a:pPr>
              <a:buFontTx/>
              <a:buChar char="-"/>
            </a:pPr>
            <a:r>
              <a:rPr lang="hu-HU" sz="1600" dirty="0" smtClean="0"/>
              <a:t>Könyvelői díj</a:t>
            </a:r>
          </a:p>
          <a:p>
            <a:pPr>
              <a:buFontTx/>
              <a:buChar char="-"/>
            </a:pPr>
            <a:r>
              <a:rPr lang="hu-HU" sz="1600" dirty="0" smtClean="0"/>
              <a:t>Ügyvédi díj</a:t>
            </a:r>
          </a:p>
          <a:p>
            <a:pPr>
              <a:buFontTx/>
              <a:buChar char="-"/>
            </a:pPr>
            <a:r>
              <a:rPr lang="hu-HU" sz="1600" dirty="0" smtClean="0"/>
              <a:t>Biztosítási díjak</a:t>
            </a:r>
          </a:p>
          <a:p>
            <a:pPr>
              <a:buFontTx/>
              <a:buChar char="-"/>
            </a:pPr>
            <a:r>
              <a:rPr lang="hu-HU" sz="1600" dirty="0" smtClean="0"/>
              <a:t>Karbantartási költségek</a:t>
            </a:r>
          </a:p>
          <a:p>
            <a:pPr>
              <a:buFontTx/>
              <a:buChar char="-"/>
            </a:pPr>
            <a:r>
              <a:rPr lang="hu-HU" sz="1600" dirty="0" smtClean="0"/>
              <a:t>Infrastruktúra fenntartása</a:t>
            </a:r>
          </a:p>
          <a:p>
            <a:pPr>
              <a:buFontTx/>
              <a:buChar char="-"/>
            </a:pPr>
            <a:r>
              <a:rPr lang="hu-HU" sz="1600" dirty="0" smtClean="0"/>
              <a:t>Bérleti díjak</a:t>
            </a:r>
          </a:p>
          <a:p>
            <a:pPr>
              <a:buFontTx/>
              <a:buChar char="-"/>
            </a:pPr>
            <a:r>
              <a:rPr lang="hu-HU" sz="1600" dirty="0" smtClean="0"/>
              <a:t>Támogatások</a:t>
            </a:r>
          </a:p>
          <a:p>
            <a:pPr>
              <a:buFontTx/>
              <a:buChar char="-"/>
            </a:pPr>
            <a:r>
              <a:rPr lang="hu-HU" sz="1600" dirty="0" smtClean="0"/>
              <a:t>stb.</a:t>
            </a:r>
          </a:p>
          <a:p>
            <a:endParaRPr lang="hu-HU" sz="160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6660232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Városi köztisztasági munkák</a:t>
            </a:r>
            <a:endParaRPr lang="hu-HU" dirty="0"/>
          </a:p>
        </p:txBody>
      </p:sp>
      <p:pic>
        <p:nvPicPr>
          <p:cNvPr id="4" name="Tartalom helye 3" descr="Fénykép: Folyamatosan dolgozunk városunk tisztaságáért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C:\Users\Mariann0528\Desktop\takarítás_övárok\övárok 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C:\Users\Mariann0528\Desktop\takarítás_övárok\övárok 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1"/>
            <a:ext cx="2664296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C:\Users\Mariann0528\Desktop\takarítás_övárok\övárok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C:\Users\Mariann0528\Desktop\takarítás_övárok\övárok 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861048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Users\Mariann0528\Desktop\takarítás_övárok\övárok_csoportkép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861048"/>
            <a:ext cx="2304256" cy="23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„Rendezett Dunaújvárosért” program köztisztasági munka:</a:t>
            </a:r>
            <a:br>
              <a:rPr lang="hu-HU" dirty="0"/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2012 </a:t>
            </a:r>
            <a:r>
              <a:rPr lang="hu-HU" dirty="0"/>
              <a:t>évben összegyűjtött hulladékmennyiség:	1482 </a:t>
            </a:r>
            <a:r>
              <a:rPr lang="hu-HU" dirty="0" smtClean="0"/>
              <a:t>m</a:t>
            </a:r>
            <a:r>
              <a:rPr lang="hu-HU" baseline="30000" dirty="0" smtClean="0"/>
              <a:t>3</a:t>
            </a:r>
          </a:p>
          <a:p>
            <a:endParaRPr lang="hu-HU" dirty="0"/>
          </a:p>
          <a:p>
            <a:r>
              <a:rPr lang="hu-HU" dirty="0"/>
              <a:t>2013 évben összegyűjtött hulladékmennyiség:	1525 </a:t>
            </a:r>
            <a:r>
              <a:rPr lang="hu-HU" dirty="0" smtClean="0"/>
              <a:t>m</a:t>
            </a:r>
            <a:r>
              <a:rPr lang="hu-HU" baseline="30000" dirty="0" smtClean="0"/>
              <a:t>3</a:t>
            </a:r>
          </a:p>
          <a:p>
            <a:endParaRPr lang="hu-HU" dirty="0"/>
          </a:p>
          <a:p>
            <a:r>
              <a:rPr lang="hu-HU" dirty="0"/>
              <a:t>2014 évben összegyűjtött hulladékmennyiség:	1388 </a:t>
            </a:r>
            <a:r>
              <a:rPr lang="hu-HU" dirty="0" smtClean="0"/>
              <a:t>m</a:t>
            </a:r>
            <a:r>
              <a:rPr lang="hu-HU" baseline="30000" dirty="0" smtClean="0"/>
              <a:t>3</a:t>
            </a:r>
          </a:p>
          <a:p>
            <a:endParaRPr lang="hu-HU" dirty="0"/>
          </a:p>
          <a:p>
            <a:r>
              <a:rPr lang="hu-HU" dirty="0"/>
              <a:t>2015.09.30-ig összegyűjtött hulladékmennyiség:	2813 m</a:t>
            </a:r>
            <a:r>
              <a:rPr lang="hu-HU" baseline="30000" dirty="0"/>
              <a:t>3</a:t>
            </a:r>
            <a:endParaRPr lang="hu-HU" dirty="0"/>
          </a:p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Diagram 8"/>
          <p:cNvGraphicFramePr/>
          <p:nvPr/>
        </p:nvGraphicFramePr>
        <p:xfrm>
          <a:off x="3635896" y="260648"/>
          <a:ext cx="50405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x\Desktop\CIKKEKTÁJÉKOZTATÓ\biztonsagior_375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10473"/>
            <a:ext cx="4019356" cy="2947527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 smtClean="0"/>
              <a:t>A Dunaújvárosi Hátrányos Helyzetűek Foglalkoztatásáért  Nonprofit Kft. vagyonvédelmi tevékenysége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/>
              <a:t>9 telephelyen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/>
              <a:t>30 fős személy- és vagyonőr állomány (közfoglalkoztatás és alkalmi munka)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/>
              <a:t>Munkahelyi gyakorlati képzés folytatására jogosult  minősített szervezet</a:t>
            </a:r>
            <a:endParaRPr lang="hu-HU" sz="2000" dirty="0"/>
          </a:p>
        </p:txBody>
      </p:sp>
      <p:pic>
        <p:nvPicPr>
          <p:cNvPr id="4" name="Picture 2" descr="C:\Users\x\Desktop\CIKKEKTÁJÉKOZTATÓ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4104456" cy="2922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6669360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 smtClean="0"/>
              <a:t>Hatósági </a:t>
            </a:r>
            <a:r>
              <a:rPr lang="hu-HU" sz="2400" b="1" dirty="0"/>
              <a:t>Működési </a:t>
            </a:r>
            <a:r>
              <a:rPr lang="hu-HU" sz="2400" b="1" dirty="0" smtClean="0"/>
              <a:t>Engedéllyel</a:t>
            </a:r>
            <a:r>
              <a:rPr lang="hu-HU" sz="2400" b="1" dirty="0"/>
              <a:t> </a:t>
            </a:r>
            <a:r>
              <a:rPr lang="hu-HU" sz="2400" b="1" dirty="0" smtClean="0"/>
              <a:t>rendelkezünk</a:t>
            </a:r>
          </a:p>
          <a:p>
            <a:pPr algn="just"/>
            <a:r>
              <a:rPr lang="hu-HU" sz="2400" b="1" dirty="0"/>
              <a:t>K</a:t>
            </a:r>
            <a:r>
              <a:rPr lang="hu-HU" sz="2400" b="1" dirty="0" smtClean="0"/>
              <a:t>izárólag </a:t>
            </a:r>
            <a:r>
              <a:rPr lang="hu-HU" sz="2400" b="1" dirty="0"/>
              <a:t>érvényes </a:t>
            </a:r>
            <a:r>
              <a:rPr lang="hu-HU" sz="2400" b="1" dirty="0" smtClean="0"/>
              <a:t>személy- és vagyonőr igazolvánnyal foglalkoztatjuk munkavállalóinkat</a:t>
            </a:r>
          </a:p>
        </p:txBody>
      </p:sp>
      <p:pic>
        <p:nvPicPr>
          <p:cNvPr id="4" name="Kép 3" descr="C:\Users\user\Downloads\Beolvasott_20151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10445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C:\Users\user\Downloads\Beolvasott_20151008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370790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4000" b="1" dirty="0" smtClean="0"/>
              <a:t>Városőri program</a:t>
            </a: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>Dunaújváros közrendjéért és közbiztonságának elősegítéséért</a:t>
            </a:r>
            <a:endParaRPr lang="hu-HU" sz="2700" dirty="0"/>
          </a:p>
        </p:txBody>
      </p:sp>
      <p:pic>
        <p:nvPicPr>
          <p:cNvPr id="6" name="Picture 2" descr="C:\Users\x\Desktop\CIKKEKTÁJÉKOZTATÓ\válogatott képek\városőrök\huih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621" y="1556792"/>
            <a:ext cx="3369975" cy="1893244"/>
          </a:xfrm>
          <a:prstGeom prst="rect">
            <a:avLst/>
          </a:prstGeom>
          <a:noFill/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r>
              <a:rPr lang="hu-HU" sz="1800" dirty="0" smtClean="0"/>
              <a:t>Munkánkban együttműködésünk van a Dunaújvárosi </a:t>
            </a:r>
            <a:r>
              <a:rPr lang="hu-HU" sz="1800" b="1" dirty="0" smtClean="0"/>
              <a:t>Rendőrkapitányság</a:t>
            </a:r>
            <a:r>
              <a:rPr lang="hu-HU" sz="1800" dirty="0" smtClean="0"/>
              <a:t>gal, </a:t>
            </a:r>
            <a:r>
              <a:rPr lang="hu-HU" sz="1800" b="1" dirty="0" smtClean="0"/>
              <a:t>Közterület felügyelet</a:t>
            </a:r>
            <a:r>
              <a:rPr lang="hu-HU" sz="1800" dirty="0" smtClean="0"/>
              <a:t>tel valamint a </a:t>
            </a:r>
            <a:r>
              <a:rPr lang="hu-HU" sz="1800" b="1" dirty="0" smtClean="0"/>
              <a:t>Polgárőrség</a:t>
            </a:r>
            <a:r>
              <a:rPr lang="hu-HU" sz="1800" dirty="0" smtClean="0"/>
              <a:t>gel is.</a:t>
            </a:r>
          </a:p>
          <a:p>
            <a:r>
              <a:rPr lang="hu-HU" sz="1800" dirty="0" smtClean="0"/>
              <a:t>4 fő diszpécser irányítása mellett</a:t>
            </a:r>
            <a:r>
              <a:rPr lang="hu-HU" sz="1800" b="1" dirty="0" smtClean="0"/>
              <a:t> </a:t>
            </a:r>
          </a:p>
          <a:p>
            <a:r>
              <a:rPr lang="hu-HU" sz="1800" dirty="0" smtClean="0"/>
              <a:t>Két műszak</a:t>
            </a:r>
          </a:p>
          <a:p>
            <a:r>
              <a:rPr lang="hu-HU" sz="1800" dirty="0" smtClean="0"/>
              <a:t>Műszakonként 20-22 fő </a:t>
            </a:r>
          </a:p>
          <a:p>
            <a:r>
              <a:rPr lang="hu-HU" sz="1800" dirty="0" smtClean="0"/>
              <a:t>Körzetek városrészenként</a:t>
            </a:r>
          </a:p>
          <a:p>
            <a:r>
              <a:rPr lang="hu-HU" sz="1800" dirty="0" smtClean="0"/>
              <a:t>Erkölcsi bizonyítvánnyal</a:t>
            </a:r>
          </a:p>
          <a:p>
            <a:pPr lvl="0">
              <a:buNone/>
            </a:pPr>
            <a:endParaRPr lang="hu-HU" sz="1800" dirty="0" smtClean="0"/>
          </a:p>
          <a:p>
            <a:pPr lvl="0"/>
            <a:r>
              <a:rPr lang="hu-HU" sz="2000" b="1" dirty="0" smtClean="0"/>
              <a:t>Közfoglalkoztatási lehetőség elsősorban szakmunkások, közép – és felsőfokú végzettséggel rendelkezők számára, átmeneti időszakra</a:t>
            </a:r>
          </a:p>
          <a:p>
            <a:endParaRPr lang="hu-HU" sz="1800" dirty="0" smtClean="0"/>
          </a:p>
        </p:txBody>
      </p:sp>
      <p:pic>
        <p:nvPicPr>
          <p:cNvPr id="8" name="Picture 2" descr="C:\Users\x\Desktop\CIKKEKTÁJÉKOZTATÓ\válogatott képek\városőrök\DSC_0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581128"/>
            <a:ext cx="3813448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935</Words>
  <Application>Microsoft Office PowerPoint</Application>
  <PresentationFormat>Diavetítés a képernyőre (4:3 oldalarány)</PresentationFormat>
  <Paragraphs>399</Paragraphs>
  <Slides>25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         Dunaújváros Megyei Jogú Város Önkormányzata     és DMJV Roma Nemzetiségi Önkormányzata által megvalósított   </vt:lpstr>
      <vt:lpstr>Dunaújváros Megyei Jogú Város Önkormányzata  és    DMJV Roma Nemzetiségi Önkormányzatának  együttműködése  </vt:lpstr>
      <vt:lpstr>Cégalapítás</vt:lpstr>
      <vt:lpstr>     Dunaújváros Megyei Jogú Város Önkormányzata és cége a DVG Zrt. megbízásai  </vt:lpstr>
      <vt:lpstr>Városi köztisztasági munkák</vt:lpstr>
      <vt:lpstr>„Rendezett Dunaújvárosért” program köztisztasági munka: </vt:lpstr>
      <vt:lpstr>A Dunaújvárosi Hátrányos Helyzetűek Foglalkoztatásáért  Nonprofit Kft. vagyonvédelmi tevékenysége</vt:lpstr>
      <vt:lpstr> </vt:lpstr>
      <vt:lpstr>  Városőri program Dunaújváros közrendjéért és közbiztonságának elősegítéséért</vt:lpstr>
      <vt:lpstr>Városőri program szerkezeti felépítése </vt:lpstr>
      <vt:lpstr>Alternatív konfliktuskezelési program</vt:lpstr>
      <vt:lpstr>További foglalkoztatások</vt:lpstr>
      <vt:lpstr>Képzések  Fejér Megyei Kormányhivatal Dunaújvárosi Járási Hivatal Foglalkoztatási Osztályának</vt:lpstr>
      <vt:lpstr>    Munkaerőhiány felmérése mellett,  az alapkompetencia képzések alapján a jelentkezők képességeinek figyelembe vételével </vt:lpstr>
      <vt:lpstr>Dunamenti Regionális Népfőiskola Közhasznú Egyesület konzorciumi partnereként </vt:lpstr>
      <vt:lpstr>Együttműködő partnereink: </vt:lpstr>
      <vt:lpstr>17. dia</vt:lpstr>
      <vt:lpstr> Összességében az alábbiak szerint tudtunk foglalkoztatási és képzési lehetőséget biztosítani partnereink együttműködésével   </vt:lpstr>
      <vt:lpstr> Sikertörténet</vt:lpstr>
      <vt:lpstr> Egészségügyi szűrés a Dunaújvárosi Szent Pantaleon Kórház és Rendelőintézet valamint az Egészségfejlesztési Iroda együttműködésével</vt:lpstr>
      <vt:lpstr>21. dia</vt:lpstr>
      <vt:lpstr>A DHHF Nonprofit Kft. jellegéből adódó támogatásaink </vt:lpstr>
      <vt:lpstr>MEGVALÓSÍTÁS ALATT „START - közmunkaprogram” keretében (kérelem alatt a Belügyminisztériumban) </vt:lpstr>
      <vt:lpstr>24. dia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Dunaújváros Megyei Jogú Város Önkormányzata  és</dc:title>
  <dc:creator>Kosztelni Evelin</dc:creator>
  <cp:lastModifiedBy>User</cp:lastModifiedBy>
  <cp:revision>129</cp:revision>
  <dcterms:created xsi:type="dcterms:W3CDTF">2015-10-27T12:11:43Z</dcterms:created>
  <dcterms:modified xsi:type="dcterms:W3CDTF">2015-12-01T10:26:52Z</dcterms:modified>
</cp:coreProperties>
</file>