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4" r:id="rId4"/>
    <p:sldId id="265" r:id="rId5"/>
    <p:sldId id="267" r:id="rId6"/>
    <p:sldId id="268" r:id="rId7"/>
    <p:sldId id="276" r:id="rId8"/>
    <p:sldId id="285" r:id="rId9"/>
    <p:sldId id="286" r:id="rId10"/>
    <p:sldId id="291" r:id="rId11"/>
    <p:sldId id="293" r:id="rId12"/>
    <p:sldId id="295" r:id="rId13"/>
    <p:sldId id="292" r:id="rId14"/>
    <p:sldId id="294" r:id="rId15"/>
    <p:sldId id="296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CC99-406F-4DE8-A594-DAC04BAE42E4}" type="datetimeFigureOut">
              <a:rPr lang="hu-HU" smtClean="0"/>
              <a:pPr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0F8C-1ABA-468A-8AFA-D2E718BD4BB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/>
          </a:bodyPr>
          <a:lstStyle/>
          <a:p>
            <a:r>
              <a:rPr lang="hu-HU" sz="3000" dirty="0" smtClean="0"/>
              <a:t>Munka – magánélet </a:t>
            </a:r>
            <a:r>
              <a:rPr lang="hu-HU" sz="3000" dirty="0" smtClean="0"/>
              <a:t>egyensúly</a:t>
            </a:r>
            <a:br>
              <a:rPr lang="hu-HU" sz="3000" dirty="0" smtClean="0"/>
            </a:br>
            <a:r>
              <a:rPr lang="hu-HU" sz="3000" dirty="0" smtClean="0"/>
              <a:t>Mintaprojekt és a jövő</a:t>
            </a:r>
            <a:br>
              <a:rPr lang="hu-HU" sz="3000" dirty="0" smtClean="0"/>
            </a:br>
            <a:r>
              <a:rPr lang="hu-HU" sz="3000" dirty="0" smtClean="0"/>
              <a:t>Hidegkúton és környékén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2400" dirty="0" smtClean="0"/>
              <a:t>Pénzes Erzsébet</a:t>
            </a:r>
            <a:br>
              <a:rPr lang="hu-HU" sz="2400" dirty="0" smtClean="0"/>
            </a:br>
            <a:r>
              <a:rPr lang="hu-HU" sz="2400" dirty="0" smtClean="0"/>
              <a:t>Hidegkút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7992888" cy="769640"/>
          </a:xfrm>
        </p:spPr>
        <p:txBody>
          <a:bodyPr>
            <a:normAutofit/>
          </a:bodyPr>
          <a:lstStyle/>
          <a:p>
            <a:r>
              <a:rPr lang="hu-HU" sz="1800" b="1" i="1" dirty="0" smtClean="0"/>
              <a:t>„Önkormányzati kapacitásépítés norvég‐magyar együttműködéssel” projekt</a:t>
            </a:r>
            <a:endParaRPr lang="hu-HU" sz="1800" dirty="0" smtClean="0"/>
          </a:p>
          <a:p>
            <a:r>
              <a:rPr lang="hu-HU" sz="1800" b="1" i="1" dirty="0" smtClean="0"/>
              <a:t> HU11-0005-HU11-PP1-2013</a:t>
            </a:r>
            <a:endParaRPr lang="hu-HU" sz="1800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ép 4" descr="C:\Documents and Settings\sabjank\Asztal\Régi asztal\kiemelt projekt\predefined-prezi\eea_norway_grants_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240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8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707" y="260648"/>
            <a:ext cx="8475786" cy="6356840"/>
          </a:xfrm>
        </p:spPr>
      </p:pic>
      <p:sp>
        <p:nvSpPr>
          <p:cNvPr id="5" name="Szövegdoboz 4"/>
          <p:cNvSpPr txBox="1"/>
          <p:nvPr/>
        </p:nvSpPr>
        <p:spPr>
          <a:xfrm>
            <a:off x="1259632" y="83671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Garamond" pitchFamily="18" charset="0"/>
              </a:rPr>
              <a:t>Nemcsak a gazda(g)</a:t>
            </a:r>
            <a:r>
              <a:rPr lang="hu-HU" sz="2400" b="1" dirty="0" err="1" smtClean="0">
                <a:latin typeface="Garamond" pitchFamily="18" charset="0"/>
              </a:rPr>
              <a:t>ság</a:t>
            </a:r>
            <a:r>
              <a:rPr lang="hu-HU" sz="2400" b="1" dirty="0" smtClean="0">
                <a:latin typeface="Garamond" pitchFamily="18" charset="0"/>
              </a:rPr>
              <a:t>, a gondolkodás is más</a:t>
            </a:r>
          </a:p>
          <a:p>
            <a:r>
              <a:rPr lang="hu-HU" sz="2400" b="1" dirty="0" smtClean="0">
                <a:latin typeface="Garamond" pitchFamily="18" charset="0"/>
              </a:rPr>
              <a:t>Mások a prioritások, a szokások, a társadalom mechanizmusai</a:t>
            </a:r>
          </a:p>
          <a:p>
            <a:r>
              <a:rPr lang="hu-HU" sz="2400" b="1" dirty="0" err="1" smtClean="0">
                <a:solidFill>
                  <a:srgbClr val="FF0000"/>
                </a:solidFill>
                <a:latin typeface="Garamond" pitchFamily="18" charset="0"/>
              </a:rPr>
              <a:t>MOT-szerű</a:t>
            </a:r>
            <a:r>
              <a:rPr lang="hu-HU" sz="2400" b="1" dirty="0" smtClean="0">
                <a:solidFill>
                  <a:srgbClr val="FF0000"/>
                </a:solidFill>
                <a:latin typeface="Garamond" pitchFamily="18" charset="0"/>
              </a:rPr>
              <a:t> program bevezetése Hidegkút környékén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Tótvázsonyi Ifjúsági Egyesület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2002</a:t>
            </a:r>
          </a:p>
          <a:p>
            <a:r>
              <a:rPr lang="hu-HU" dirty="0" smtClean="0"/>
              <a:t>előadások, teaestek, klubfoglalkozások, képzések, </a:t>
            </a:r>
            <a:r>
              <a:rPr lang="hu-HU" dirty="0" smtClean="0"/>
              <a:t>önkéntes </a:t>
            </a:r>
            <a:r>
              <a:rPr lang="hu-HU" dirty="0" smtClean="0"/>
              <a:t>munkák,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közösségépítő programok</a:t>
            </a:r>
          </a:p>
          <a:p>
            <a:r>
              <a:rPr lang="hu-HU" dirty="0" smtClean="0"/>
              <a:t>Ifjúság aktivizálása, foglalkoztatása </a:t>
            </a:r>
            <a:r>
              <a:rPr lang="hu-HU" dirty="0" smtClean="0">
                <a:sym typeface="Wingdings" pitchFamily="2" charset="2"/>
              </a:rPr>
              <a:t> sikerélmény, valahová tartozás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548" y="548680"/>
            <a:ext cx="9351547" cy="563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 történt eddig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TIE felvette a kapcsolatot a norvég MOT szervezettel</a:t>
            </a:r>
          </a:p>
          <a:p>
            <a:r>
              <a:rPr lang="hu-HU" dirty="0" smtClean="0"/>
              <a:t>Pályázat a norvég alaphoz egy hasonló program bevezetésére (nem nyert)</a:t>
            </a:r>
          </a:p>
          <a:p>
            <a:r>
              <a:rPr lang="hu-HU" dirty="0" smtClean="0"/>
              <a:t>Ifjúsági önkéntes munka megszervezése</a:t>
            </a:r>
          </a:p>
          <a:p>
            <a:r>
              <a:rPr lang="hu-HU" dirty="0" smtClean="0"/>
              <a:t>Értékőrzés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Jövő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Újabb pályázatok írása, a program szervezése</a:t>
            </a:r>
          </a:p>
          <a:p>
            <a:r>
              <a:rPr lang="hu-HU" dirty="0" smtClean="0"/>
              <a:t>KÖSZI programok (Közép-Dunántúli Szövetség az Ifjúságért)</a:t>
            </a:r>
          </a:p>
          <a:p>
            <a:r>
              <a:rPr lang="hu-HU" dirty="0" smtClean="0"/>
              <a:t>- nemzetiségek</a:t>
            </a:r>
          </a:p>
          <a:p>
            <a:r>
              <a:rPr lang="hu-HU" dirty="0" smtClean="0"/>
              <a:t>- etnikai kisebbség bevonása</a:t>
            </a:r>
          </a:p>
          <a:p>
            <a:r>
              <a:rPr lang="hu-HU" dirty="0" smtClean="0"/>
              <a:t>- közös programok</a:t>
            </a:r>
          </a:p>
          <a:p>
            <a:r>
              <a:rPr lang="hu-HU" dirty="0" smtClean="0"/>
              <a:t>- jó gyakorlatok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algn="ctr">
              <a:buNone/>
            </a:pPr>
            <a:r>
              <a:rPr lang="hu-HU" dirty="0" err="1" smtClean="0"/>
              <a:t>epenzes</a:t>
            </a:r>
            <a:r>
              <a:rPr lang="hu-HU" dirty="0" smtClean="0"/>
              <a:t>@</a:t>
            </a:r>
            <a:r>
              <a:rPr lang="hu-HU" dirty="0" err="1" smtClean="0"/>
              <a:t>hidegkut.hu</a:t>
            </a:r>
            <a:endParaRPr lang="hu-HU" dirty="0"/>
          </a:p>
        </p:txBody>
      </p:sp>
      <p:pic>
        <p:nvPicPr>
          <p:cNvPr id="2050" name="Picture 2" descr="http://static2.szekelyhon.ro/pictures/haromszek/aktualis/2014/fozocsiporkazo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533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epenzes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320480" cy="64605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220072" y="404664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Garamond" pitchFamily="18" charset="0"/>
              </a:rPr>
              <a:t>2010-2014 Polgármester</a:t>
            </a:r>
          </a:p>
          <a:p>
            <a:r>
              <a:rPr lang="hu-HU" sz="2400" b="1" dirty="0" smtClean="0">
                <a:latin typeface="Garamond" pitchFamily="18" charset="0"/>
              </a:rPr>
              <a:t>Édesanya (3 lány: 12, 10, 3) </a:t>
            </a:r>
            <a:endParaRPr lang="hu-HU" sz="2400" b="1" dirty="0" smtClean="0">
              <a:latin typeface="Garamond" pitchFamily="18" charset="0"/>
            </a:endParaRPr>
          </a:p>
          <a:p>
            <a:r>
              <a:rPr lang="hu-HU" sz="2400" b="1" dirty="0" smtClean="0">
                <a:latin typeface="Garamond" pitchFamily="18" charset="0"/>
              </a:rPr>
              <a:t>Egyetemi adjunktus </a:t>
            </a:r>
            <a:r>
              <a:rPr lang="hu-HU" sz="2400" b="1" dirty="0" smtClean="0">
                <a:latin typeface="Garamond" pitchFamily="18" charset="0"/>
                <a:sym typeface="Wingdings" pitchFamily="2" charset="2"/>
              </a:rPr>
              <a:t></a:t>
            </a:r>
            <a:endParaRPr lang="hu-HU" sz="2400" b="1" dirty="0" smtClean="0">
              <a:latin typeface="Garamond" pitchFamily="18" charset="0"/>
            </a:endParaRPr>
          </a:p>
          <a:p>
            <a:r>
              <a:rPr lang="hu-HU" sz="2400" b="1" dirty="0" smtClean="0">
                <a:latin typeface="Garamond" pitchFamily="18" charset="0"/>
              </a:rPr>
              <a:t>Polgármester </a:t>
            </a:r>
            <a:r>
              <a:rPr lang="hu-HU" sz="2400" b="1" dirty="0" smtClean="0">
                <a:latin typeface="Garamond" pitchFamily="18" charset="0"/>
                <a:sym typeface="Wingdings" pitchFamily="2" charset="2"/>
              </a:rPr>
              <a:t></a:t>
            </a:r>
            <a:r>
              <a:rPr lang="hu-HU" sz="2400" b="1" dirty="0" smtClean="0">
                <a:latin typeface="Garamond" pitchFamily="18" charset="0"/>
              </a:rPr>
              <a:t>főállású anya</a:t>
            </a:r>
            <a:endParaRPr lang="hu-HU" sz="2400" b="1" dirty="0" smtClean="0">
              <a:latin typeface="Garamond" pitchFamily="18" charset="0"/>
            </a:endParaRPr>
          </a:p>
          <a:p>
            <a:endParaRPr lang="hu-HU" dirty="0"/>
          </a:p>
        </p:txBody>
      </p:sp>
      <p:pic>
        <p:nvPicPr>
          <p:cNvPr id="23554" name="Picture 2" descr="http://thumbs.dreamstime.com/z/juggler-311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31125"/>
            <a:ext cx="3240360" cy="314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0" y="1340768"/>
            <a:ext cx="478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Veszprém megye</a:t>
            </a:r>
          </a:p>
          <a:p>
            <a:r>
              <a:rPr lang="hu-HU" sz="3000" b="1" dirty="0" smtClean="0"/>
              <a:t>450 lakos</a:t>
            </a:r>
          </a:p>
          <a:p>
            <a:r>
              <a:rPr lang="hu-HU" sz="3000" b="1" dirty="0" smtClean="0"/>
              <a:t>Német kisebbség (</a:t>
            </a:r>
            <a:r>
              <a:rPr lang="hu-HU" sz="3000" b="1" dirty="0" err="1" smtClean="0"/>
              <a:t>ca</a:t>
            </a:r>
            <a:r>
              <a:rPr lang="hu-HU" sz="3000" b="1" dirty="0" smtClean="0"/>
              <a:t>. 60%)</a:t>
            </a:r>
          </a:p>
          <a:p>
            <a:endParaRPr lang="hu-H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0" y="2060848"/>
            <a:ext cx="52200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Garamond" pitchFamily="18" charset="0"/>
              </a:rPr>
              <a:t>Közös Hivatal Veszprém Megyei Jogú Várossal</a:t>
            </a:r>
          </a:p>
          <a:p>
            <a:r>
              <a:rPr lang="hu-HU" sz="2000" b="1" dirty="0" smtClean="0">
                <a:latin typeface="Garamond" pitchFamily="18" charset="0"/>
              </a:rPr>
              <a:t>Tótvázsonyi kirendeltség</a:t>
            </a:r>
          </a:p>
          <a:p>
            <a:r>
              <a:rPr lang="hu-HU" sz="2000" b="1" dirty="0" smtClean="0">
                <a:latin typeface="Garamond" pitchFamily="18" charset="0"/>
              </a:rPr>
              <a:t>Óvoda, iskola Tótvázsonyban</a:t>
            </a:r>
          </a:p>
          <a:p>
            <a:r>
              <a:rPr lang="hu-HU" sz="2000" b="1" dirty="0" smtClean="0">
                <a:latin typeface="Garamond" pitchFamily="18" charset="0"/>
              </a:rPr>
              <a:t>Helyi munkalehetőségek: élelmiszerbolt és kocsma: 5</a:t>
            </a:r>
          </a:p>
          <a:p>
            <a:r>
              <a:rPr lang="hu-HU" sz="2000" b="1" dirty="0" smtClean="0">
                <a:latin typeface="Garamond" pitchFamily="18" charset="0"/>
              </a:rPr>
              <a:t>Kőfeldolgozó üzem: 5</a:t>
            </a:r>
          </a:p>
          <a:p>
            <a:r>
              <a:rPr lang="hu-HU" sz="2000" b="1" dirty="0" smtClean="0">
                <a:latin typeface="Garamond" pitchFamily="18" charset="0"/>
              </a:rPr>
              <a:t>Közcélú munkaerő: 2-4</a:t>
            </a:r>
          </a:p>
          <a:p>
            <a:r>
              <a:rPr lang="hu-HU" sz="2000" b="1" dirty="0" smtClean="0">
                <a:latin typeface="Garamond" pitchFamily="18" charset="0"/>
              </a:rPr>
              <a:t>Egyéb munkahelyek: Veszprém (15 km), Balatonfüred (15 km), Nemesvámos (10 km)</a:t>
            </a:r>
          </a:p>
          <a:p>
            <a:r>
              <a:rPr lang="hu-HU" sz="2000" b="1" dirty="0" smtClean="0">
                <a:latin typeface="Garamond" pitchFamily="18" charset="0"/>
              </a:rPr>
              <a:t>Szezonális munkák a </a:t>
            </a:r>
            <a:r>
              <a:rPr lang="hu-HU" sz="2000" b="1" dirty="0" err="1" smtClean="0">
                <a:latin typeface="Garamond" pitchFamily="18" charset="0"/>
              </a:rPr>
              <a:t>balatonnál</a:t>
            </a:r>
            <a:endParaRPr lang="hu-HU" sz="2000" b="1" dirty="0" smtClean="0">
              <a:latin typeface="Garamond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Nehézségek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Izolált német kisebbség</a:t>
            </a:r>
          </a:p>
          <a:p>
            <a:pPr>
              <a:buNone/>
            </a:pPr>
            <a:r>
              <a:rPr lang="hu-HU" dirty="0" smtClean="0"/>
              <a:t>A régi szokásokhoz erősen ragaszkodó népesség</a:t>
            </a:r>
          </a:p>
          <a:p>
            <a:pPr>
              <a:buNone/>
            </a:pPr>
            <a:r>
              <a:rPr lang="hu-HU" dirty="0" smtClean="0"/>
              <a:t>Az innováció és újítás szinte minden formájának visszautasítása („ez nem így szokott lenni”)</a:t>
            </a:r>
          </a:p>
          <a:p>
            <a:pPr>
              <a:buNone/>
            </a:pPr>
            <a:r>
              <a:rPr lang="hu-HU" dirty="0" smtClean="0"/>
              <a:t>Évszázadokra, évtizedekre, történelmi és helyi történeti eredetre visszavezethető családi viszályok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Esélyegyenlőség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nők helyzetének hagyományos megközelítése (konyha, háztartás, gyerekek stb.)</a:t>
            </a:r>
          </a:p>
          <a:p>
            <a:r>
              <a:rPr lang="hu-HU" dirty="0" smtClean="0"/>
              <a:t>A nők gyengék, ne csináljanak férfimunkát (bormustrára se menjenek)</a:t>
            </a:r>
          </a:p>
          <a:p>
            <a:r>
              <a:rPr lang="hu-HU" dirty="0" smtClean="0"/>
              <a:t>Női vezető????</a:t>
            </a:r>
          </a:p>
          <a:p>
            <a:r>
              <a:rPr lang="hu-HU" dirty="0" smtClean="0"/>
              <a:t>A nők véleménye kevesebbet ér</a:t>
            </a:r>
          </a:p>
          <a:p>
            <a:r>
              <a:rPr lang="hu-HU" dirty="0" smtClean="0"/>
              <a:t>A nők nem értenek a technikai dolgokhoz</a:t>
            </a:r>
          </a:p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Folyamatos „küzdelem” az elfogadásért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8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750" y="741432"/>
            <a:ext cx="7179641" cy="5384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</a:t>
            </a:r>
            <a:endParaRPr lang="hu-HU" dirty="0"/>
          </a:p>
        </p:txBody>
      </p:sp>
      <p:pic>
        <p:nvPicPr>
          <p:cNvPr id="4" name="Tartalom helye 3" descr="IMG_8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Mintaprojekt a Tótvázsonyi Ifjúsági Egyesület közreműködésével</a:t>
            </a:r>
            <a:endParaRPr lang="hu-HU" dirty="0"/>
          </a:p>
        </p:txBody>
      </p:sp>
      <p:pic>
        <p:nvPicPr>
          <p:cNvPr id="1026" name="Picture 2" descr="Logo M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71400"/>
            <a:ext cx="3211990" cy="172819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1700809"/>
            <a:ext cx="3672408" cy="30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282</Words>
  <Application>Microsoft Office PowerPoint</Application>
  <PresentationFormat>Diavetítés a képernyőre (4:3 oldalarány)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Munka – magánélet egyensúly Mintaprojekt és a jövő Hidegkúton és környékén Pénzes Erzsébet Hidegkút</vt:lpstr>
      <vt:lpstr>2. dia</vt:lpstr>
      <vt:lpstr>3. dia</vt:lpstr>
      <vt:lpstr>4. dia</vt:lpstr>
      <vt:lpstr>Nehézségek</vt:lpstr>
      <vt:lpstr>Esélyegyenlőség</vt:lpstr>
      <vt:lpstr>7. dia</vt:lpstr>
      <vt:lpstr>MOT</vt:lpstr>
      <vt:lpstr>9. dia</vt:lpstr>
      <vt:lpstr>10. dia</vt:lpstr>
      <vt:lpstr>Tótvázsonyi Ifjúsági Egyesület</vt:lpstr>
      <vt:lpstr>12. dia</vt:lpstr>
      <vt:lpstr>Ez történt eddig</vt:lpstr>
      <vt:lpstr>Jövő</vt:lpstr>
      <vt:lpstr>15. dia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pe</dc:creator>
  <cp:lastModifiedBy>Pénzes Erzsébet</cp:lastModifiedBy>
  <cp:revision>20</cp:revision>
  <dcterms:created xsi:type="dcterms:W3CDTF">2014-04-29T08:46:33Z</dcterms:created>
  <dcterms:modified xsi:type="dcterms:W3CDTF">2015-12-03T09:48:13Z</dcterms:modified>
</cp:coreProperties>
</file>