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2"/>
  </p:notesMasterIdLst>
  <p:sldIdLst>
    <p:sldId id="289" r:id="rId2"/>
    <p:sldId id="291" r:id="rId3"/>
    <p:sldId id="259" r:id="rId4"/>
    <p:sldId id="292" r:id="rId5"/>
    <p:sldId id="293" r:id="rId6"/>
    <p:sldId id="294" r:id="rId7"/>
    <p:sldId id="295" r:id="rId8"/>
    <p:sldId id="296" r:id="rId9"/>
    <p:sldId id="297" r:id="rId10"/>
    <p:sldId id="298" r:id="rId11"/>
    <p:sldId id="299" r:id="rId12"/>
    <p:sldId id="302" r:id="rId13"/>
    <p:sldId id="304" r:id="rId14"/>
    <p:sldId id="290" r:id="rId15"/>
    <p:sldId id="307" r:id="rId16"/>
    <p:sldId id="287" r:id="rId17"/>
    <p:sldId id="310" r:id="rId18"/>
    <p:sldId id="311" r:id="rId19"/>
    <p:sldId id="308" r:id="rId20"/>
    <p:sldId id="288" r:id="rId21"/>
  </p:sldIdLst>
  <p:sldSz cx="9144000" cy="6858000" type="screen4x3"/>
  <p:notesSz cx="6858000" cy="9144000"/>
  <p:defaultTextStyle>
    <a:defPPr>
      <a:defRPr lang="nb-NO"/>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D5076"/>
    <a:srgbClr val="5FAFAB"/>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1055" autoAdjust="0"/>
  </p:normalViewPr>
  <p:slideViewPr>
    <p:cSldViewPr snapToGrid="0" snapToObjects="1">
      <p:cViewPr varScale="1">
        <p:scale>
          <a:sx n="84" d="100"/>
          <a:sy n="84" d="100"/>
        </p:scale>
        <p:origin x="-1554"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84DD37D-C432-43EA-9ADE-2B498836AAEB}" type="datetimeFigureOut">
              <a:rPr lang="nb-NO" smtClean="0"/>
              <a:t>03.12.2015</a:t>
            </a:fld>
            <a:endParaRPr lang="nb-NO"/>
          </a:p>
        </p:txBody>
      </p:sp>
      <p:sp>
        <p:nvSpPr>
          <p:cNvPr id="4" name="Plassholder for lysbil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6" name="Plassholder for bunn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A48AC0E-45B4-49D5-853D-0D18CF1B787F}" type="slidenum">
              <a:rPr lang="nb-NO" smtClean="0"/>
              <a:t>‹#›</a:t>
            </a:fld>
            <a:endParaRPr lang="nb-NO"/>
          </a:p>
        </p:txBody>
      </p:sp>
    </p:spTree>
    <p:extLst>
      <p:ext uri="{BB962C8B-B14F-4D97-AF65-F5344CB8AC3E}">
        <p14:creationId xmlns:p14="http://schemas.microsoft.com/office/powerpoint/2010/main" val="7703823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3A48AC0E-45B4-49D5-853D-0D18CF1B787F}" type="slidenum">
              <a:rPr lang="nb-NO" smtClean="0"/>
              <a:t>1</a:t>
            </a:fld>
            <a:endParaRPr lang="nb-NO"/>
          </a:p>
        </p:txBody>
      </p:sp>
    </p:spTree>
    <p:extLst>
      <p:ext uri="{BB962C8B-B14F-4D97-AF65-F5344CB8AC3E}">
        <p14:creationId xmlns:p14="http://schemas.microsoft.com/office/powerpoint/2010/main" val="39202657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3A48AC0E-45B4-49D5-853D-0D18CF1B787F}" type="slidenum">
              <a:rPr lang="nb-NO" smtClean="0"/>
              <a:t>10</a:t>
            </a:fld>
            <a:endParaRPr lang="nb-NO"/>
          </a:p>
        </p:txBody>
      </p:sp>
    </p:spTree>
    <p:extLst>
      <p:ext uri="{BB962C8B-B14F-4D97-AF65-F5344CB8AC3E}">
        <p14:creationId xmlns:p14="http://schemas.microsoft.com/office/powerpoint/2010/main" val="20001767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3A48AC0E-45B4-49D5-853D-0D18CF1B787F}" type="slidenum">
              <a:rPr lang="nb-NO" smtClean="0"/>
              <a:t>11</a:t>
            </a:fld>
            <a:endParaRPr lang="nb-NO"/>
          </a:p>
        </p:txBody>
      </p:sp>
    </p:spTree>
    <p:extLst>
      <p:ext uri="{BB962C8B-B14F-4D97-AF65-F5344CB8AC3E}">
        <p14:creationId xmlns:p14="http://schemas.microsoft.com/office/powerpoint/2010/main" val="20001767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3A48AC0E-45B4-49D5-853D-0D18CF1B787F}" type="slidenum">
              <a:rPr lang="nb-NO" smtClean="0"/>
              <a:t>12</a:t>
            </a:fld>
            <a:endParaRPr lang="nb-NO"/>
          </a:p>
        </p:txBody>
      </p:sp>
    </p:spTree>
    <p:extLst>
      <p:ext uri="{BB962C8B-B14F-4D97-AF65-F5344CB8AC3E}">
        <p14:creationId xmlns:p14="http://schemas.microsoft.com/office/powerpoint/2010/main" val="20001767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3A48AC0E-45B4-49D5-853D-0D18CF1B787F}" type="slidenum">
              <a:rPr lang="nb-NO" smtClean="0"/>
              <a:t>13</a:t>
            </a:fld>
            <a:endParaRPr lang="nb-NO"/>
          </a:p>
        </p:txBody>
      </p:sp>
    </p:spTree>
    <p:extLst>
      <p:ext uri="{BB962C8B-B14F-4D97-AF65-F5344CB8AC3E}">
        <p14:creationId xmlns:p14="http://schemas.microsoft.com/office/powerpoint/2010/main" val="20001767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aseline="0" dirty="0" smtClean="0"/>
              <a:t>Planen er utarbeidet i løpet av 2014.  200 forskjellige mennesker har deltatt. Vi starta med en ungdomskonferanse 8.februar. Så har vi hatt fem åpne temakonferanser, brukerpanel og høringskonferanse. Det meste har vært lagt utenom vanlig arbeidstid for å slippe alle interesserte til. I brukerutvalget satt blant annet repr. for Skeiv ungdom og  krisesenteret sammen med forstanderen i muslimsk union og biskopen i Agder. Vi har hatt innlegg av forskere, ungdommer, politikere, rådmenn og representanter for berørte organisasjoner. Og vi har brukt kreative metoder som har likestilt høyre og venstre hjernehalvdel i tråd med Albert Einsteins kloke ord: «Lek er den høyeste formen for vitenskap.</a:t>
            </a:r>
            <a:endParaRPr lang="nb-NO" dirty="0"/>
          </a:p>
        </p:txBody>
      </p:sp>
      <p:sp>
        <p:nvSpPr>
          <p:cNvPr id="4" name="Plassholder for lysbildenummer 3"/>
          <p:cNvSpPr>
            <a:spLocks noGrp="1"/>
          </p:cNvSpPr>
          <p:nvPr>
            <p:ph type="sldNum" sz="quarter" idx="10"/>
          </p:nvPr>
        </p:nvSpPr>
        <p:spPr/>
        <p:txBody>
          <a:bodyPr/>
          <a:lstStyle/>
          <a:p>
            <a:fld id="{3A48AC0E-45B4-49D5-853D-0D18CF1B787F}" type="slidenum">
              <a:rPr lang="nb-NO" smtClean="0"/>
              <a:t>14</a:t>
            </a:fld>
            <a:endParaRPr lang="nb-NO"/>
          </a:p>
        </p:txBody>
      </p:sp>
    </p:spTree>
    <p:extLst>
      <p:ext uri="{BB962C8B-B14F-4D97-AF65-F5344CB8AC3E}">
        <p14:creationId xmlns:p14="http://schemas.microsoft.com/office/powerpoint/2010/main" val="20001767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3A48AC0E-45B4-49D5-853D-0D18CF1B787F}" type="slidenum">
              <a:rPr lang="nb-NO" smtClean="0"/>
              <a:t>15</a:t>
            </a:fld>
            <a:endParaRPr lang="nb-NO"/>
          </a:p>
        </p:txBody>
      </p:sp>
    </p:spTree>
    <p:extLst>
      <p:ext uri="{BB962C8B-B14F-4D97-AF65-F5344CB8AC3E}">
        <p14:creationId xmlns:p14="http://schemas.microsoft.com/office/powerpoint/2010/main" val="20001767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Som sagt var rundt 200 med i selv planprosessen. Høringen skapte også engasjement. Fire meningsforskjeller mellom fylkesutvalgene</a:t>
            </a:r>
            <a:r>
              <a:rPr lang="nb-NO" baseline="0" dirty="0" smtClean="0"/>
              <a:t> i Aust-Agder og Vest-Agder bidro til presse, oppmerksomhet og debatt.</a:t>
            </a:r>
            <a:endParaRPr lang="nb-NO" dirty="0"/>
          </a:p>
        </p:txBody>
      </p:sp>
      <p:sp>
        <p:nvSpPr>
          <p:cNvPr id="4" name="Plassholder for lysbildenummer 3"/>
          <p:cNvSpPr>
            <a:spLocks noGrp="1"/>
          </p:cNvSpPr>
          <p:nvPr>
            <p:ph type="sldNum" sz="quarter" idx="10"/>
          </p:nvPr>
        </p:nvSpPr>
        <p:spPr/>
        <p:txBody>
          <a:bodyPr/>
          <a:lstStyle/>
          <a:p>
            <a:fld id="{3A48AC0E-45B4-49D5-853D-0D18CF1B787F}" type="slidenum">
              <a:rPr lang="nb-NO" smtClean="0"/>
              <a:t>16</a:t>
            </a:fld>
            <a:endParaRPr lang="nb-NO"/>
          </a:p>
        </p:txBody>
      </p:sp>
    </p:spTree>
    <p:extLst>
      <p:ext uri="{BB962C8B-B14F-4D97-AF65-F5344CB8AC3E}">
        <p14:creationId xmlns:p14="http://schemas.microsoft.com/office/powerpoint/2010/main" val="20001767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3A48AC0E-45B4-49D5-853D-0D18CF1B787F}" type="slidenum">
              <a:rPr lang="nb-NO" smtClean="0"/>
              <a:t>17</a:t>
            </a:fld>
            <a:endParaRPr lang="nb-NO"/>
          </a:p>
        </p:txBody>
      </p:sp>
    </p:spTree>
    <p:extLst>
      <p:ext uri="{BB962C8B-B14F-4D97-AF65-F5344CB8AC3E}">
        <p14:creationId xmlns:p14="http://schemas.microsoft.com/office/powerpoint/2010/main" val="20001767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3A48AC0E-45B4-49D5-853D-0D18CF1B787F}" type="slidenum">
              <a:rPr lang="nb-NO" smtClean="0"/>
              <a:t>18</a:t>
            </a:fld>
            <a:endParaRPr lang="nb-NO"/>
          </a:p>
        </p:txBody>
      </p:sp>
    </p:spTree>
    <p:extLst>
      <p:ext uri="{BB962C8B-B14F-4D97-AF65-F5344CB8AC3E}">
        <p14:creationId xmlns:p14="http://schemas.microsoft.com/office/powerpoint/2010/main" val="20001767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3A48AC0E-45B4-49D5-853D-0D18CF1B787F}" type="slidenum">
              <a:rPr lang="nb-NO" smtClean="0"/>
              <a:t>19</a:t>
            </a:fld>
            <a:endParaRPr lang="nb-NO"/>
          </a:p>
        </p:txBody>
      </p:sp>
    </p:spTree>
    <p:extLst>
      <p:ext uri="{BB962C8B-B14F-4D97-AF65-F5344CB8AC3E}">
        <p14:creationId xmlns:p14="http://schemas.microsoft.com/office/powerpoint/2010/main" val="20001767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en-US" dirty="0" smtClean="0"/>
          </a:p>
          <a:p>
            <a:endParaRPr lang="nb-NO" dirty="0"/>
          </a:p>
        </p:txBody>
      </p:sp>
      <p:sp>
        <p:nvSpPr>
          <p:cNvPr id="4" name="Plassholder for lysbildenummer 3"/>
          <p:cNvSpPr>
            <a:spLocks noGrp="1"/>
          </p:cNvSpPr>
          <p:nvPr>
            <p:ph type="sldNum" sz="quarter" idx="10"/>
          </p:nvPr>
        </p:nvSpPr>
        <p:spPr/>
        <p:txBody>
          <a:bodyPr/>
          <a:lstStyle/>
          <a:p>
            <a:fld id="{3A48AC0E-45B4-49D5-853D-0D18CF1B787F}" type="slidenum">
              <a:rPr lang="nb-NO" smtClean="0"/>
              <a:t>2</a:t>
            </a:fld>
            <a:endParaRPr lang="nb-NO"/>
          </a:p>
        </p:txBody>
      </p:sp>
    </p:spTree>
    <p:extLst>
      <p:ext uri="{BB962C8B-B14F-4D97-AF65-F5344CB8AC3E}">
        <p14:creationId xmlns:p14="http://schemas.microsoft.com/office/powerpoint/2010/main" val="20001767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3A48AC0E-45B4-49D5-853D-0D18CF1B787F}" type="slidenum">
              <a:rPr lang="nb-NO" smtClean="0"/>
              <a:t>20</a:t>
            </a:fld>
            <a:endParaRPr lang="nb-NO"/>
          </a:p>
        </p:txBody>
      </p:sp>
    </p:spTree>
    <p:extLst>
      <p:ext uri="{BB962C8B-B14F-4D97-AF65-F5344CB8AC3E}">
        <p14:creationId xmlns:p14="http://schemas.microsoft.com/office/powerpoint/2010/main" val="12976344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US" dirty="0" smtClean="0"/>
              <a:t>EQUALITY: that all persons shall have equal rights and opportunities in society, regardless of gender, functional ability, sexual orientation, age, ethnicity and religion etc. The Norwegian word ‘</a:t>
            </a:r>
            <a:r>
              <a:rPr lang="en-US" dirty="0" err="1" smtClean="0"/>
              <a:t>likestilling</a:t>
            </a:r>
            <a:r>
              <a:rPr lang="en-US" dirty="0" smtClean="0"/>
              <a:t>’ has traditionally been used to refer to equality between women and men. This is still the most common use of the word, but, in recent years, its meaning has been expanded and now also includes other grounds for discrimination. Equality between the genders is often described as ‘</a:t>
            </a:r>
            <a:r>
              <a:rPr lang="en-US" dirty="0" err="1" smtClean="0"/>
              <a:t>kjønnslikestilling</a:t>
            </a:r>
            <a:r>
              <a:rPr lang="en-US" dirty="0" smtClean="0"/>
              <a:t>’ (gender equality)</a:t>
            </a:r>
          </a:p>
          <a:p>
            <a:endParaRPr lang="en-US" dirty="0" smtClean="0"/>
          </a:p>
          <a:p>
            <a:r>
              <a:rPr lang="en-US" dirty="0" smtClean="0"/>
              <a:t>EQUALITY: that all persons shall have equal rights and opportunities in society, regardless of gender, functional ability, sexual orientation, age, ethnicity and religion etc. The Norwegian word ‘</a:t>
            </a:r>
            <a:r>
              <a:rPr lang="en-US" dirty="0" err="1" smtClean="0"/>
              <a:t>likestilling</a:t>
            </a:r>
            <a:r>
              <a:rPr lang="en-US" dirty="0" smtClean="0"/>
              <a:t>’ has traditionally been used to refer to equality between women and men. This is still the most common use of the word, but, in recent years, its meaning has been expanded and now also includes other grounds for discrimination. Equality between the genders is often described as ‘</a:t>
            </a:r>
            <a:r>
              <a:rPr lang="en-US" dirty="0" err="1" smtClean="0"/>
              <a:t>kjønnslikestilling</a:t>
            </a:r>
            <a:r>
              <a:rPr lang="en-US" dirty="0" smtClean="0"/>
              <a:t>’ (gender equality)</a:t>
            </a:r>
          </a:p>
          <a:p>
            <a:endParaRPr lang="en-US" dirty="0" smtClean="0"/>
          </a:p>
          <a:p>
            <a:r>
              <a:rPr lang="en-US" dirty="0" smtClean="0"/>
              <a:t>EQUALITY: that all persons shall have equal rights and opportunities in society, regardless of gender, functional ability, sexual orientation, age, ethnicity and religion etc. The Norwegian word ‘</a:t>
            </a:r>
            <a:r>
              <a:rPr lang="en-US" dirty="0" err="1" smtClean="0"/>
              <a:t>likestilling</a:t>
            </a:r>
            <a:r>
              <a:rPr lang="en-US" dirty="0" smtClean="0"/>
              <a:t>’ has traditionally been used to refer to equality between women and men. This is still the most common use of the word, but, in recent years, its meaning has been expanded and now also includes other grounds for discrimination. Equality between the genders is often described as ‘</a:t>
            </a:r>
            <a:r>
              <a:rPr lang="en-US" dirty="0" err="1" smtClean="0"/>
              <a:t>kjønnslikestilling</a:t>
            </a:r>
            <a:r>
              <a:rPr lang="en-US" dirty="0" smtClean="0"/>
              <a:t>’ (gender equality)</a:t>
            </a:r>
          </a:p>
          <a:p>
            <a:endParaRPr lang="en-US" dirty="0" smtClean="0"/>
          </a:p>
          <a:p>
            <a:endParaRPr lang="nb-NO" dirty="0"/>
          </a:p>
        </p:txBody>
      </p:sp>
      <p:sp>
        <p:nvSpPr>
          <p:cNvPr id="4" name="Plassholder for lysbildenummer 3"/>
          <p:cNvSpPr>
            <a:spLocks noGrp="1"/>
          </p:cNvSpPr>
          <p:nvPr>
            <p:ph type="sldNum" sz="quarter" idx="10"/>
          </p:nvPr>
        </p:nvSpPr>
        <p:spPr/>
        <p:txBody>
          <a:bodyPr/>
          <a:lstStyle/>
          <a:p>
            <a:fld id="{3A48AC0E-45B4-49D5-853D-0D18CF1B787F}" type="slidenum">
              <a:rPr lang="nb-NO" smtClean="0"/>
              <a:t>3</a:t>
            </a:fld>
            <a:endParaRPr lang="nb-NO"/>
          </a:p>
        </p:txBody>
      </p:sp>
    </p:spTree>
    <p:extLst>
      <p:ext uri="{BB962C8B-B14F-4D97-AF65-F5344CB8AC3E}">
        <p14:creationId xmlns:p14="http://schemas.microsoft.com/office/powerpoint/2010/main" val="20001767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US" dirty="0" smtClean="0"/>
              <a:t>Both in politics and cultural/religious areas. The last four years both County Majors have been elected from </a:t>
            </a:r>
            <a:r>
              <a:rPr lang="en-US" dirty="0" err="1" smtClean="0"/>
              <a:t>Høyre</a:t>
            </a:r>
            <a:r>
              <a:rPr lang="en-US" dirty="0" smtClean="0"/>
              <a:t>, the conservative party. And the Progress party that is neo-liberal right wing party also has much support and political positions. In several municipalities schools for the youngest children are closed on Wednesdays, and there is rather strong support for the view that mothers should stay at home with young children. The church is reluctant to gay marriage. Topic concerning LGBT-people were the most debated when making the regional plan for equality, inclusion and diversity last year. But the times are changing, just a little more slowly than elsewhere I Norway. </a:t>
            </a:r>
            <a:endParaRPr lang="nb-NO" dirty="0"/>
          </a:p>
        </p:txBody>
      </p:sp>
      <p:sp>
        <p:nvSpPr>
          <p:cNvPr id="4" name="Plassholder for lysbildenummer 3"/>
          <p:cNvSpPr>
            <a:spLocks noGrp="1"/>
          </p:cNvSpPr>
          <p:nvPr>
            <p:ph type="sldNum" sz="quarter" idx="10"/>
          </p:nvPr>
        </p:nvSpPr>
        <p:spPr/>
        <p:txBody>
          <a:bodyPr/>
          <a:lstStyle/>
          <a:p>
            <a:fld id="{3A48AC0E-45B4-49D5-853D-0D18CF1B787F}" type="slidenum">
              <a:rPr lang="nb-NO" smtClean="0"/>
              <a:t>4</a:t>
            </a:fld>
            <a:endParaRPr lang="nb-NO"/>
          </a:p>
        </p:txBody>
      </p:sp>
    </p:spTree>
    <p:extLst>
      <p:ext uri="{BB962C8B-B14F-4D97-AF65-F5344CB8AC3E}">
        <p14:creationId xmlns:p14="http://schemas.microsoft.com/office/powerpoint/2010/main" val="20001767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US" dirty="0" err="1" smtClean="0"/>
              <a:t>Agder</a:t>
            </a:r>
            <a:r>
              <a:rPr lang="en-US" dirty="0" smtClean="0"/>
              <a:t> has scored poorly in Statistic Norway’s gender equality index since surveys began in 1999. The </a:t>
            </a:r>
            <a:r>
              <a:rPr lang="en-US" dirty="0" err="1" smtClean="0"/>
              <a:t>Agder</a:t>
            </a:r>
            <a:r>
              <a:rPr lang="en-US" dirty="0" smtClean="0"/>
              <a:t> counties also fare poorly in Statistic Norway’s survey of living conditions. The region stands out because of negative results on many of the indicators measured, and research indicates a connection between low levels of equality and poor living conditions in </a:t>
            </a:r>
            <a:r>
              <a:rPr lang="en-US" dirty="0" err="1" smtClean="0"/>
              <a:t>Agder</a:t>
            </a:r>
            <a:r>
              <a:rPr lang="en-US" dirty="0" smtClean="0"/>
              <a:t>. </a:t>
            </a:r>
          </a:p>
          <a:p>
            <a:endParaRPr lang="en-US" dirty="0" smtClean="0"/>
          </a:p>
          <a:p>
            <a:r>
              <a:rPr lang="en-US" dirty="0" smtClean="0"/>
              <a:t>There is also a strong positive connection between equality and what is good for the economy. For example, women’s increased participation in the </a:t>
            </a:r>
            <a:r>
              <a:rPr lang="en-US" dirty="0" err="1" smtClean="0"/>
              <a:t>labour</a:t>
            </a:r>
            <a:r>
              <a:rPr lang="en-US" dirty="0" smtClean="0"/>
              <a:t> market from the 1970s onwards has had a significant impact on value creation and prosperity. People are differently equipped to participate in society and the </a:t>
            </a:r>
            <a:r>
              <a:rPr lang="en-US" dirty="0" err="1" smtClean="0"/>
              <a:t>labour</a:t>
            </a:r>
            <a:r>
              <a:rPr lang="en-US" dirty="0" smtClean="0"/>
              <a:t> market. Implementing measures to ensure participation by everyone – investing in people – is expensive, but it costs even more not to. When groups are excluded, society loses out on their contributions to the community, and vicious circles, such as increase differences in health, often arise. Unless systematic efforts are made to prevent and reduce these differences, the cost to society will be high, both in terms of welfare benefits, health expenditures and loss of income.</a:t>
            </a:r>
          </a:p>
          <a:p>
            <a:endParaRPr lang="nb-NO" dirty="0"/>
          </a:p>
        </p:txBody>
      </p:sp>
      <p:sp>
        <p:nvSpPr>
          <p:cNvPr id="4" name="Plassholder for lysbildenummer 3"/>
          <p:cNvSpPr>
            <a:spLocks noGrp="1"/>
          </p:cNvSpPr>
          <p:nvPr>
            <p:ph type="sldNum" sz="quarter" idx="10"/>
          </p:nvPr>
        </p:nvSpPr>
        <p:spPr/>
        <p:txBody>
          <a:bodyPr/>
          <a:lstStyle/>
          <a:p>
            <a:fld id="{3A48AC0E-45B4-49D5-853D-0D18CF1B787F}" type="slidenum">
              <a:rPr lang="nb-NO" smtClean="0"/>
              <a:t>5</a:t>
            </a:fld>
            <a:endParaRPr lang="nb-NO"/>
          </a:p>
        </p:txBody>
      </p:sp>
    </p:spTree>
    <p:extLst>
      <p:ext uri="{BB962C8B-B14F-4D97-AF65-F5344CB8AC3E}">
        <p14:creationId xmlns:p14="http://schemas.microsoft.com/office/powerpoint/2010/main" val="20001767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3A48AC0E-45B4-49D5-853D-0D18CF1B787F}" type="slidenum">
              <a:rPr lang="nb-NO" smtClean="0"/>
              <a:t>6</a:t>
            </a:fld>
            <a:endParaRPr lang="nb-NO"/>
          </a:p>
        </p:txBody>
      </p:sp>
    </p:spTree>
    <p:extLst>
      <p:ext uri="{BB962C8B-B14F-4D97-AF65-F5344CB8AC3E}">
        <p14:creationId xmlns:p14="http://schemas.microsoft.com/office/powerpoint/2010/main" val="20001767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en-US" dirty="0" smtClean="0"/>
          </a:p>
          <a:p>
            <a:endParaRPr lang="nb-NO" dirty="0"/>
          </a:p>
        </p:txBody>
      </p:sp>
      <p:sp>
        <p:nvSpPr>
          <p:cNvPr id="4" name="Plassholder for lysbildenummer 3"/>
          <p:cNvSpPr>
            <a:spLocks noGrp="1"/>
          </p:cNvSpPr>
          <p:nvPr>
            <p:ph type="sldNum" sz="quarter" idx="10"/>
          </p:nvPr>
        </p:nvSpPr>
        <p:spPr/>
        <p:txBody>
          <a:bodyPr/>
          <a:lstStyle/>
          <a:p>
            <a:fld id="{3A48AC0E-45B4-49D5-853D-0D18CF1B787F}" type="slidenum">
              <a:rPr lang="nb-NO" smtClean="0"/>
              <a:t>7</a:t>
            </a:fld>
            <a:endParaRPr lang="nb-NO"/>
          </a:p>
        </p:txBody>
      </p:sp>
    </p:spTree>
    <p:extLst>
      <p:ext uri="{BB962C8B-B14F-4D97-AF65-F5344CB8AC3E}">
        <p14:creationId xmlns:p14="http://schemas.microsoft.com/office/powerpoint/2010/main" val="20001767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3A48AC0E-45B4-49D5-853D-0D18CF1B787F}" type="slidenum">
              <a:rPr lang="nb-NO" smtClean="0"/>
              <a:t>8</a:t>
            </a:fld>
            <a:endParaRPr lang="nb-NO"/>
          </a:p>
        </p:txBody>
      </p:sp>
    </p:spTree>
    <p:extLst>
      <p:ext uri="{BB962C8B-B14F-4D97-AF65-F5344CB8AC3E}">
        <p14:creationId xmlns:p14="http://schemas.microsoft.com/office/powerpoint/2010/main" val="20001767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3A48AC0E-45B4-49D5-853D-0D18CF1B787F}" type="slidenum">
              <a:rPr lang="nb-NO" smtClean="0"/>
              <a:t>9</a:t>
            </a:fld>
            <a:endParaRPr lang="nb-NO"/>
          </a:p>
        </p:txBody>
      </p:sp>
    </p:spTree>
    <p:extLst>
      <p:ext uri="{BB962C8B-B14F-4D97-AF65-F5344CB8AC3E}">
        <p14:creationId xmlns:p14="http://schemas.microsoft.com/office/powerpoint/2010/main" val="20001767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685800" y="2130425"/>
            <a:ext cx="7772400" cy="1470025"/>
          </a:xfrm>
        </p:spPr>
        <p:txBody>
          <a:bodyPr/>
          <a:lstStyle/>
          <a:p>
            <a:r>
              <a:rPr lang="nb-NO" smtClean="0"/>
              <a:t>Klikk for å redigere tittelstil</a:t>
            </a:r>
            <a:endParaRPr lang="nb-NO"/>
          </a:p>
        </p:txBody>
      </p:sp>
      <p:sp>
        <p:nvSpPr>
          <p:cNvPr id="3" name="Undertit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smtClean="0"/>
              <a:t>Klikk for å redigere undertittelstil i malen</a:t>
            </a:r>
            <a:endParaRPr lang="nb-NO"/>
          </a:p>
        </p:txBody>
      </p:sp>
      <p:sp>
        <p:nvSpPr>
          <p:cNvPr id="4" name="Plassholder for dato 3"/>
          <p:cNvSpPr>
            <a:spLocks noGrp="1"/>
          </p:cNvSpPr>
          <p:nvPr>
            <p:ph type="dt" sz="half" idx="10"/>
          </p:nvPr>
        </p:nvSpPr>
        <p:spPr/>
        <p:txBody>
          <a:bodyPr/>
          <a:lstStyle/>
          <a:p>
            <a:fld id="{F74B814B-6C18-444D-B725-7571B59AADAE}" type="datetimeFigureOut">
              <a:rPr lang="nb-NO" smtClean="0"/>
              <a:t>03.12.2015</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FCD49D00-05BE-6343-851E-76EA8D340466}" type="slidenum">
              <a:rPr lang="nb-NO" smtClean="0"/>
              <a:t>‹#›</a:t>
            </a:fld>
            <a:endParaRPr lang="nb-NO"/>
          </a:p>
        </p:txBody>
      </p:sp>
    </p:spTree>
    <p:extLst>
      <p:ext uri="{BB962C8B-B14F-4D97-AF65-F5344CB8AC3E}">
        <p14:creationId xmlns:p14="http://schemas.microsoft.com/office/powerpoint/2010/main" val="22681429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loddrett tekst 2"/>
          <p:cNvSpPr>
            <a:spLocks noGrp="1"/>
          </p:cNvSpPr>
          <p:nvPr>
            <p:ph type="body" orient="vert" idx="1"/>
          </p:nvPr>
        </p:nvSpPr>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p:txBody>
          <a:bodyPr/>
          <a:lstStyle/>
          <a:p>
            <a:fld id="{F74B814B-6C18-444D-B725-7571B59AADAE}" type="datetimeFigureOut">
              <a:rPr lang="nb-NO" smtClean="0"/>
              <a:t>03.12.2015</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FCD49D00-05BE-6343-851E-76EA8D340466}" type="slidenum">
              <a:rPr lang="nb-NO" smtClean="0"/>
              <a:t>‹#›</a:t>
            </a:fld>
            <a:endParaRPr lang="nb-NO"/>
          </a:p>
        </p:txBody>
      </p:sp>
    </p:spTree>
    <p:extLst>
      <p:ext uri="{BB962C8B-B14F-4D97-AF65-F5344CB8AC3E}">
        <p14:creationId xmlns:p14="http://schemas.microsoft.com/office/powerpoint/2010/main" val="12793634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6629400" y="274638"/>
            <a:ext cx="2057400" cy="5851525"/>
          </a:xfrm>
        </p:spPr>
        <p:txBody>
          <a:bodyPr vert="eaVert"/>
          <a:lstStyle/>
          <a:p>
            <a:r>
              <a:rPr lang="nb-NO" smtClean="0"/>
              <a:t>Klikk for å redigere tittelstil</a:t>
            </a:r>
            <a:endParaRPr lang="nb-NO"/>
          </a:p>
        </p:txBody>
      </p:sp>
      <p:sp>
        <p:nvSpPr>
          <p:cNvPr id="3" name="Plassholder for loddrett tekst 2"/>
          <p:cNvSpPr>
            <a:spLocks noGrp="1"/>
          </p:cNvSpPr>
          <p:nvPr>
            <p:ph type="body" orient="vert" idx="1"/>
          </p:nvPr>
        </p:nvSpPr>
        <p:spPr>
          <a:xfrm>
            <a:off x="457200" y="274638"/>
            <a:ext cx="6019800" cy="5851525"/>
          </a:xfrm>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p:txBody>
          <a:bodyPr/>
          <a:lstStyle/>
          <a:p>
            <a:fld id="{F74B814B-6C18-444D-B725-7571B59AADAE}" type="datetimeFigureOut">
              <a:rPr lang="nb-NO" smtClean="0"/>
              <a:t>03.12.2015</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FCD49D00-05BE-6343-851E-76EA8D340466}" type="slidenum">
              <a:rPr lang="nb-NO" smtClean="0"/>
              <a:t>‹#›</a:t>
            </a:fld>
            <a:endParaRPr lang="nb-NO"/>
          </a:p>
        </p:txBody>
      </p:sp>
    </p:spTree>
    <p:extLst>
      <p:ext uri="{BB962C8B-B14F-4D97-AF65-F5344CB8AC3E}">
        <p14:creationId xmlns:p14="http://schemas.microsoft.com/office/powerpoint/2010/main" val="6107969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idx="1"/>
          </p:nvPr>
        </p:nvSpPr>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p:txBody>
          <a:bodyPr/>
          <a:lstStyle/>
          <a:p>
            <a:fld id="{F74B814B-6C18-444D-B725-7571B59AADAE}" type="datetimeFigureOut">
              <a:rPr lang="nb-NO" smtClean="0"/>
              <a:t>03.12.2015</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FCD49D00-05BE-6343-851E-76EA8D340466}" type="slidenum">
              <a:rPr lang="nb-NO" smtClean="0"/>
              <a:t>‹#›</a:t>
            </a:fld>
            <a:endParaRPr lang="nb-NO"/>
          </a:p>
        </p:txBody>
      </p:sp>
    </p:spTree>
    <p:extLst>
      <p:ext uri="{BB962C8B-B14F-4D97-AF65-F5344CB8AC3E}">
        <p14:creationId xmlns:p14="http://schemas.microsoft.com/office/powerpoint/2010/main" val="8600082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ndelingsoverskrift">
    <p:spTree>
      <p:nvGrpSpPr>
        <p:cNvPr id="1" name=""/>
        <p:cNvGrpSpPr/>
        <p:nvPr/>
      </p:nvGrpSpPr>
      <p:grpSpPr>
        <a:xfrm>
          <a:off x="0" y="0"/>
          <a:ext cx="0" cy="0"/>
          <a:chOff x="0" y="0"/>
          <a:chExt cx="0" cy="0"/>
        </a:xfrm>
      </p:grpSpPr>
      <p:sp>
        <p:nvSpPr>
          <p:cNvPr id="2" name="Tittel 1"/>
          <p:cNvSpPr>
            <a:spLocks noGrp="1"/>
          </p:cNvSpPr>
          <p:nvPr>
            <p:ph type="title"/>
          </p:nvPr>
        </p:nvSpPr>
        <p:spPr>
          <a:xfrm>
            <a:off x="722313" y="4406900"/>
            <a:ext cx="7772400" cy="1362075"/>
          </a:xfrm>
        </p:spPr>
        <p:txBody>
          <a:bodyPr anchor="t"/>
          <a:lstStyle>
            <a:lvl1pPr algn="l">
              <a:defRPr sz="4000" b="1" cap="all"/>
            </a:lvl1pPr>
          </a:lstStyle>
          <a:p>
            <a:r>
              <a:rPr lang="nb-NO" smtClean="0"/>
              <a:t>Klikk for å redigere tittelstil</a:t>
            </a:r>
            <a:endParaRPr lang="nb-NO"/>
          </a:p>
        </p:txBody>
      </p:sp>
      <p:sp>
        <p:nvSpPr>
          <p:cNvPr id="3" name="Plassholder f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smtClean="0"/>
              <a:t>Klikk for å redigere tekststiler i malen</a:t>
            </a:r>
          </a:p>
        </p:txBody>
      </p:sp>
      <p:sp>
        <p:nvSpPr>
          <p:cNvPr id="4" name="Plassholder for dato 3"/>
          <p:cNvSpPr>
            <a:spLocks noGrp="1"/>
          </p:cNvSpPr>
          <p:nvPr>
            <p:ph type="dt" sz="half" idx="10"/>
          </p:nvPr>
        </p:nvSpPr>
        <p:spPr/>
        <p:txBody>
          <a:bodyPr/>
          <a:lstStyle/>
          <a:p>
            <a:fld id="{F74B814B-6C18-444D-B725-7571B59AADAE}" type="datetimeFigureOut">
              <a:rPr lang="nb-NO" smtClean="0"/>
              <a:t>03.12.2015</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FCD49D00-05BE-6343-851E-76EA8D340466}" type="slidenum">
              <a:rPr lang="nb-NO" smtClean="0"/>
              <a:t>‹#›</a:t>
            </a:fld>
            <a:endParaRPr lang="nb-NO"/>
          </a:p>
        </p:txBody>
      </p:sp>
    </p:spTree>
    <p:extLst>
      <p:ext uri="{BB962C8B-B14F-4D97-AF65-F5344CB8AC3E}">
        <p14:creationId xmlns:p14="http://schemas.microsoft.com/office/powerpoint/2010/main" val="34918375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innhol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dato 4"/>
          <p:cNvSpPr>
            <a:spLocks noGrp="1"/>
          </p:cNvSpPr>
          <p:nvPr>
            <p:ph type="dt" sz="half" idx="10"/>
          </p:nvPr>
        </p:nvSpPr>
        <p:spPr/>
        <p:txBody>
          <a:bodyPr/>
          <a:lstStyle/>
          <a:p>
            <a:fld id="{F74B814B-6C18-444D-B725-7571B59AADAE}" type="datetimeFigureOut">
              <a:rPr lang="nb-NO" smtClean="0"/>
              <a:t>03.12.2015</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FCD49D00-05BE-6343-851E-76EA8D340466}" type="slidenum">
              <a:rPr lang="nb-NO" smtClean="0"/>
              <a:t>‹#›</a:t>
            </a:fld>
            <a:endParaRPr lang="nb-NO"/>
          </a:p>
        </p:txBody>
      </p:sp>
    </p:spTree>
    <p:extLst>
      <p:ext uri="{BB962C8B-B14F-4D97-AF65-F5344CB8AC3E}">
        <p14:creationId xmlns:p14="http://schemas.microsoft.com/office/powerpoint/2010/main" val="41307301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lvl1pPr>
              <a:defRPr/>
            </a:lvl1pPr>
          </a:lstStyle>
          <a:p>
            <a:r>
              <a:rPr lang="nb-NO" smtClean="0"/>
              <a:t>Klikk for å redigere tittelstil</a:t>
            </a:r>
            <a:endParaRPr lang="nb-NO"/>
          </a:p>
        </p:txBody>
      </p:sp>
      <p:sp>
        <p:nvSpPr>
          <p:cNvPr id="3" name="Plassholder f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4" name="Plassholder for inn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6" name="Plassholder for innhol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7" name="Plassholder for dato 6"/>
          <p:cNvSpPr>
            <a:spLocks noGrp="1"/>
          </p:cNvSpPr>
          <p:nvPr>
            <p:ph type="dt" sz="half" idx="10"/>
          </p:nvPr>
        </p:nvSpPr>
        <p:spPr/>
        <p:txBody>
          <a:bodyPr/>
          <a:lstStyle/>
          <a:p>
            <a:fld id="{F74B814B-6C18-444D-B725-7571B59AADAE}" type="datetimeFigureOut">
              <a:rPr lang="nb-NO" smtClean="0"/>
              <a:t>03.12.2015</a:t>
            </a:fld>
            <a:endParaRPr lang="nb-NO"/>
          </a:p>
        </p:txBody>
      </p:sp>
      <p:sp>
        <p:nvSpPr>
          <p:cNvPr id="8" name="Plassholder for bunntekst 7"/>
          <p:cNvSpPr>
            <a:spLocks noGrp="1"/>
          </p:cNvSpPr>
          <p:nvPr>
            <p:ph type="ftr" sz="quarter" idx="11"/>
          </p:nvPr>
        </p:nvSpPr>
        <p:spPr/>
        <p:txBody>
          <a:bodyPr/>
          <a:lstStyle/>
          <a:p>
            <a:endParaRPr lang="nb-NO"/>
          </a:p>
        </p:txBody>
      </p:sp>
      <p:sp>
        <p:nvSpPr>
          <p:cNvPr id="9" name="Plassholder for lysbildenummer 8"/>
          <p:cNvSpPr>
            <a:spLocks noGrp="1"/>
          </p:cNvSpPr>
          <p:nvPr>
            <p:ph type="sldNum" sz="quarter" idx="12"/>
          </p:nvPr>
        </p:nvSpPr>
        <p:spPr/>
        <p:txBody>
          <a:bodyPr/>
          <a:lstStyle/>
          <a:p>
            <a:fld id="{FCD49D00-05BE-6343-851E-76EA8D340466}" type="slidenum">
              <a:rPr lang="nb-NO" smtClean="0"/>
              <a:t>‹#›</a:t>
            </a:fld>
            <a:endParaRPr lang="nb-NO"/>
          </a:p>
        </p:txBody>
      </p:sp>
    </p:spTree>
    <p:extLst>
      <p:ext uri="{BB962C8B-B14F-4D97-AF65-F5344CB8AC3E}">
        <p14:creationId xmlns:p14="http://schemas.microsoft.com/office/powerpoint/2010/main" val="1255799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dato 2"/>
          <p:cNvSpPr>
            <a:spLocks noGrp="1"/>
          </p:cNvSpPr>
          <p:nvPr>
            <p:ph type="dt" sz="half" idx="10"/>
          </p:nvPr>
        </p:nvSpPr>
        <p:spPr/>
        <p:txBody>
          <a:bodyPr/>
          <a:lstStyle/>
          <a:p>
            <a:fld id="{F74B814B-6C18-444D-B725-7571B59AADAE}" type="datetimeFigureOut">
              <a:rPr lang="nb-NO" smtClean="0"/>
              <a:t>03.12.2015</a:t>
            </a:fld>
            <a:endParaRPr lang="nb-NO"/>
          </a:p>
        </p:txBody>
      </p:sp>
      <p:sp>
        <p:nvSpPr>
          <p:cNvPr id="4" name="Plassholder for bunntekst 3"/>
          <p:cNvSpPr>
            <a:spLocks noGrp="1"/>
          </p:cNvSpPr>
          <p:nvPr>
            <p:ph type="ftr" sz="quarter" idx="11"/>
          </p:nvPr>
        </p:nvSpPr>
        <p:spPr/>
        <p:txBody>
          <a:bodyPr/>
          <a:lstStyle/>
          <a:p>
            <a:endParaRPr lang="nb-NO"/>
          </a:p>
        </p:txBody>
      </p:sp>
      <p:sp>
        <p:nvSpPr>
          <p:cNvPr id="5" name="Plassholder for lysbildenummer 4"/>
          <p:cNvSpPr>
            <a:spLocks noGrp="1"/>
          </p:cNvSpPr>
          <p:nvPr>
            <p:ph type="sldNum" sz="quarter" idx="12"/>
          </p:nvPr>
        </p:nvSpPr>
        <p:spPr/>
        <p:txBody>
          <a:bodyPr/>
          <a:lstStyle/>
          <a:p>
            <a:fld id="{FCD49D00-05BE-6343-851E-76EA8D340466}" type="slidenum">
              <a:rPr lang="nb-NO" smtClean="0"/>
              <a:t>‹#›</a:t>
            </a:fld>
            <a:endParaRPr lang="nb-NO"/>
          </a:p>
        </p:txBody>
      </p:sp>
    </p:spTree>
    <p:extLst>
      <p:ext uri="{BB962C8B-B14F-4D97-AF65-F5344CB8AC3E}">
        <p14:creationId xmlns:p14="http://schemas.microsoft.com/office/powerpoint/2010/main" val="39678486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fld id="{F74B814B-6C18-444D-B725-7571B59AADAE}" type="datetimeFigureOut">
              <a:rPr lang="nb-NO" smtClean="0"/>
              <a:t>03.12.2015</a:t>
            </a:fld>
            <a:endParaRPr lang="nb-NO"/>
          </a:p>
        </p:txBody>
      </p:sp>
      <p:sp>
        <p:nvSpPr>
          <p:cNvPr id="3" name="Plassholder for bunntekst 2"/>
          <p:cNvSpPr>
            <a:spLocks noGrp="1"/>
          </p:cNvSpPr>
          <p:nvPr>
            <p:ph type="ftr" sz="quarter" idx="11"/>
          </p:nvPr>
        </p:nvSpPr>
        <p:spPr/>
        <p:txBody>
          <a:bodyPr/>
          <a:lstStyle/>
          <a:p>
            <a:endParaRPr lang="nb-NO"/>
          </a:p>
        </p:txBody>
      </p:sp>
      <p:sp>
        <p:nvSpPr>
          <p:cNvPr id="4" name="Plassholder for lysbildenummer 3"/>
          <p:cNvSpPr>
            <a:spLocks noGrp="1"/>
          </p:cNvSpPr>
          <p:nvPr>
            <p:ph type="sldNum" sz="quarter" idx="12"/>
          </p:nvPr>
        </p:nvSpPr>
        <p:spPr/>
        <p:txBody>
          <a:bodyPr/>
          <a:lstStyle/>
          <a:p>
            <a:fld id="{FCD49D00-05BE-6343-851E-76EA8D340466}" type="slidenum">
              <a:rPr lang="nb-NO" smtClean="0"/>
              <a:t>‹#›</a:t>
            </a:fld>
            <a:endParaRPr lang="nb-NO"/>
          </a:p>
        </p:txBody>
      </p:sp>
    </p:spTree>
    <p:extLst>
      <p:ext uri="{BB962C8B-B14F-4D97-AF65-F5344CB8AC3E}">
        <p14:creationId xmlns:p14="http://schemas.microsoft.com/office/powerpoint/2010/main" val="1173889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457200" y="273050"/>
            <a:ext cx="3008313" cy="1162050"/>
          </a:xfrm>
        </p:spPr>
        <p:txBody>
          <a:bodyPr anchor="b"/>
          <a:lstStyle>
            <a:lvl1pPr algn="l">
              <a:defRPr sz="2000" b="1"/>
            </a:lvl1pPr>
          </a:lstStyle>
          <a:p>
            <a:r>
              <a:rPr lang="nb-NO" smtClean="0"/>
              <a:t>Klikk for å redigere tittelstil</a:t>
            </a:r>
            <a:endParaRPr lang="nb-NO"/>
          </a:p>
        </p:txBody>
      </p:sp>
      <p:sp>
        <p:nvSpPr>
          <p:cNvPr id="3" name="Plassholder for innhol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5" name="Plassholder for dato 4"/>
          <p:cNvSpPr>
            <a:spLocks noGrp="1"/>
          </p:cNvSpPr>
          <p:nvPr>
            <p:ph type="dt" sz="half" idx="10"/>
          </p:nvPr>
        </p:nvSpPr>
        <p:spPr/>
        <p:txBody>
          <a:bodyPr/>
          <a:lstStyle/>
          <a:p>
            <a:fld id="{F74B814B-6C18-444D-B725-7571B59AADAE}" type="datetimeFigureOut">
              <a:rPr lang="nb-NO" smtClean="0"/>
              <a:t>03.12.2015</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FCD49D00-05BE-6343-851E-76EA8D340466}" type="slidenum">
              <a:rPr lang="nb-NO" smtClean="0"/>
              <a:t>‹#›</a:t>
            </a:fld>
            <a:endParaRPr lang="nb-NO"/>
          </a:p>
        </p:txBody>
      </p:sp>
    </p:spTree>
    <p:extLst>
      <p:ext uri="{BB962C8B-B14F-4D97-AF65-F5344CB8AC3E}">
        <p14:creationId xmlns:p14="http://schemas.microsoft.com/office/powerpoint/2010/main" val="14958846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1792288" y="4800600"/>
            <a:ext cx="5486400" cy="566738"/>
          </a:xfrm>
        </p:spPr>
        <p:txBody>
          <a:bodyPr anchor="b"/>
          <a:lstStyle>
            <a:lvl1pPr algn="l">
              <a:defRPr sz="2000" b="1"/>
            </a:lvl1pPr>
          </a:lstStyle>
          <a:p>
            <a:r>
              <a:rPr lang="nb-NO" smtClean="0"/>
              <a:t>Klikk for å redigere tittelstil</a:t>
            </a:r>
            <a:endParaRPr lang="nb-NO"/>
          </a:p>
        </p:txBody>
      </p:sp>
      <p:sp>
        <p:nvSpPr>
          <p:cNvPr id="3" name="Plassholder for bil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smtClean="0"/>
              <a:t>Klikk ikonet for å legge til et bilde</a:t>
            </a:r>
            <a:endParaRPr lang="nb-NO"/>
          </a:p>
        </p:txBody>
      </p:sp>
      <p:sp>
        <p:nvSpPr>
          <p:cNvPr id="4" name="Plassholder f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5" name="Plassholder for dato 4"/>
          <p:cNvSpPr>
            <a:spLocks noGrp="1"/>
          </p:cNvSpPr>
          <p:nvPr>
            <p:ph type="dt" sz="half" idx="10"/>
          </p:nvPr>
        </p:nvSpPr>
        <p:spPr/>
        <p:txBody>
          <a:bodyPr/>
          <a:lstStyle/>
          <a:p>
            <a:fld id="{F74B814B-6C18-444D-B725-7571B59AADAE}" type="datetimeFigureOut">
              <a:rPr lang="nb-NO" smtClean="0"/>
              <a:t>03.12.2015</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FCD49D00-05BE-6343-851E-76EA8D340466}" type="slidenum">
              <a:rPr lang="nb-NO" smtClean="0"/>
              <a:t>‹#›</a:t>
            </a:fld>
            <a:endParaRPr lang="nb-NO"/>
          </a:p>
        </p:txBody>
      </p:sp>
    </p:spTree>
    <p:extLst>
      <p:ext uri="{BB962C8B-B14F-4D97-AF65-F5344CB8AC3E}">
        <p14:creationId xmlns:p14="http://schemas.microsoft.com/office/powerpoint/2010/main" val="31176367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b-NO" dirty="0" smtClean="0"/>
              <a:t>Klikk for å redigere tittelstil</a:t>
            </a:r>
            <a:endParaRPr lang="nb-NO" dirty="0"/>
          </a:p>
        </p:txBody>
      </p:sp>
      <p:sp>
        <p:nvSpPr>
          <p:cNvPr id="3" name="Plassholder f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b-NO" dirty="0" smtClean="0"/>
              <a:t>Klikk for å redigere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sp>
        <p:nvSpPr>
          <p:cNvPr id="4" name="Plassholder for dato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Minion Pro"/>
              </a:defRPr>
            </a:lvl1pPr>
          </a:lstStyle>
          <a:p>
            <a:fld id="{F74B814B-6C18-444D-B725-7571B59AADAE}" type="datetimeFigureOut">
              <a:rPr lang="nb-NO" smtClean="0"/>
              <a:pPr/>
              <a:t>03.12.2015</a:t>
            </a:fld>
            <a:endParaRPr lang="nb-NO" dirty="0"/>
          </a:p>
        </p:txBody>
      </p:sp>
      <p:sp>
        <p:nvSpPr>
          <p:cNvPr id="5" name="Plassholder for bunn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Minion Pro"/>
              </a:defRPr>
            </a:lvl1pPr>
          </a:lstStyle>
          <a:p>
            <a:endParaRPr lang="nb-NO" dirty="0"/>
          </a:p>
        </p:txBody>
      </p:sp>
      <p:sp>
        <p:nvSpPr>
          <p:cNvPr id="6" name="Plassholder for lysbilde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Minion Pro"/>
              </a:defRPr>
            </a:lvl1pPr>
          </a:lstStyle>
          <a:p>
            <a:fld id="{FCD49D00-05BE-6343-851E-76EA8D340466}" type="slidenum">
              <a:rPr lang="nb-NO" smtClean="0"/>
              <a:pPr/>
              <a:t>‹#›</a:t>
            </a:fld>
            <a:endParaRPr lang="nb-NO" dirty="0"/>
          </a:p>
        </p:txBody>
      </p:sp>
    </p:spTree>
    <p:extLst>
      <p:ext uri="{BB962C8B-B14F-4D97-AF65-F5344CB8AC3E}">
        <p14:creationId xmlns:p14="http://schemas.microsoft.com/office/powerpoint/2010/main" val="25409815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inion Pro"/>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inion Pro"/>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inion Pro"/>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inion Pro"/>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inion Pro"/>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inion Pro"/>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b-NO"/>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10.jpg"/></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2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r>
              <a:rPr lang="en-US" dirty="0">
                <a:solidFill>
                  <a:schemeClr val="tx2"/>
                </a:solidFill>
              </a:rPr>
              <a:t>Planning for </a:t>
            </a:r>
            <a:r>
              <a:rPr lang="en-US" dirty="0" smtClean="0">
                <a:solidFill>
                  <a:schemeClr val="tx2"/>
                </a:solidFill>
              </a:rPr>
              <a:t>Equality</a:t>
            </a:r>
            <a:r>
              <a:rPr lang="en-US" dirty="0">
                <a:solidFill>
                  <a:schemeClr val="tx2"/>
                </a:solidFill>
              </a:rPr>
              <a:t> </a:t>
            </a:r>
            <a:r>
              <a:rPr lang="en-US" dirty="0" smtClean="0">
                <a:solidFill>
                  <a:schemeClr val="tx2"/>
                </a:solidFill>
              </a:rPr>
              <a:t>in a Conservative Region</a:t>
            </a:r>
            <a:endParaRPr lang="nb-NO" dirty="0">
              <a:solidFill>
                <a:schemeClr val="tx2"/>
              </a:solidFill>
            </a:endParaRPr>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892204" y="1600200"/>
            <a:ext cx="3359592"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kstSylinder 3"/>
          <p:cNvSpPr txBox="1"/>
          <p:nvPr/>
        </p:nvSpPr>
        <p:spPr>
          <a:xfrm>
            <a:off x="1820468" y="6126163"/>
            <a:ext cx="5905335" cy="369332"/>
          </a:xfrm>
          <a:prstGeom prst="rect">
            <a:avLst/>
          </a:prstGeom>
          <a:noFill/>
        </p:spPr>
        <p:txBody>
          <a:bodyPr wrap="none" rtlCol="0">
            <a:spAutoFit/>
          </a:bodyPr>
          <a:lstStyle/>
          <a:p>
            <a:r>
              <a:rPr lang="nb-NO" dirty="0" smtClean="0"/>
              <a:t>Lisbeth Reed, Vest-Agder </a:t>
            </a:r>
            <a:r>
              <a:rPr lang="nb-NO" dirty="0" err="1" smtClean="0"/>
              <a:t>County</a:t>
            </a:r>
            <a:r>
              <a:rPr lang="nb-NO" dirty="0" smtClean="0"/>
              <a:t> Council,  Budapest 03.12.15</a:t>
            </a:r>
            <a:endParaRPr lang="nb-NO" dirty="0"/>
          </a:p>
        </p:txBody>
      </p:sp>
    </p:spTree>
    <p:extLst>
      <p:ext uri="{BB962C8B-B14F-4D97-AF65-F5344CB8AC3E}">
        <p14:creationId xmlns:p14="http://schemas.microsoft.com/office/powerpoint/2010/main" val="21939960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tel 1"/>
          <p:cNvSpPr>
            <a:spLocks noGrp="1"/>
          </p:cNvSpPr>
          <p:nvPr>
            <p:ph type="ctrTitle"/>
          </p:nvPr>
        </p:nvSpPr>
        <p:spPr>
          <a:xfrm>
            <a:off x="420651" y="559351"/>
            <a:ext cx="7962455" cy="1470025"/>
          </a:xfrm>
        </p:spPr>
        <p:txBody>
          <a:bodyPr>
            <a:normAutofit/>
          </a:bodyPr>
          <a:lstStyle/>
          <a:p>
            <a:r>
              <a:rPr lang="nb-NO" sz="4000" dirty="0" err="1" smtClean="0">
                <a:solidFill>
                  <a:schemeClr val="tx2"/>
                </a:solidFill>
                <a:cs typeface="Times New Roman" panose="02020603050405020304" pitchFamily="18" charset="0"/>
              </a:rPr>
              <a:t>Discovering</a:t>
            </a:r>
            <a:r>
              <a:rPr lang="nb-NO" sz="4000" dirty="0" smtClean="0">
                <a:solidFill>
                  <a:schemeClr val="tx2"/>
                </a:solidFill>
                <a:cs typeface="Times New Roman" panose="02020603050405020304" pitchFamily="18" charset="0"/>
              </a:rPr>
              <a:t> </a:t>
            </a:r>
            <a:r>
              <a:rPr lang="nb-NO" sz="4000" dirty="0" err="1">
                <a:solidFill>
                  <a:schemeClr val="tx2"/>
                </a:solidFill>
                <a:cs typeface="Times New Roman" panose="02020603050405020304" pitchFamily="18" charset="0"/>
              </a:rPr>
              <a:t>equality</a:t>
            </a:r>
            <a:endParaRPr lang="nb-NO" sz="4000" dirty="0">
              <a:solidFill>
                <a:schemeClr val="tx2"/>
              </a:solidFill>
              <a:cs typeface="Times New Roman" panose="02020603050405020304" pitchFamily="18" charset="0"/>
            </a:endParaRPr>
          </a:p>
        </p:txBody>
      </p:sp>
      <p:sp>
        <p:nvSpPr>
          <p:cNvPr id="3" name="Undertittel 2"/>
          <p:cNvSpPr>
            <a:spLocks noGrp="1"/>
          </p:cNvSpPr>
          <p:nvPr>
            <p:ph type="subTitle" idx="1"/>
          </p:nvPr>
        </p:nvSpPr>
        <p:spPr>
          <a:xfrm>
            <a:off x="1169581" y="1294364"/>
            <a:ext cx="6889898" cy="4125432"/>
          </a:xfrm>
        </p:spPr>
        <p:txBody>
          <a:bodyPr>
            <a:noAutofit/>
          </a:bodyPr>
          <a:lstStyle/>
          <a:p>
            <a:pPr algn="l"/>
            <a:endParaRPr lang="en-US" sz="2000" dirty="0" smtClean="0">
              <a:solidFill>
                <a:schemeClr val="tx1"/>
              </a:solidFill>
            </a:endParaRPr>
          </a:p>
          <a:p>
            <a:pPr marL="342900" indent="-342900" algn="l">
              <a:buFont typeface="Arial" panose="020B0604020202020204" pitchFamily="34" charset="0"/>
              <a:buChar char="•"/>
            </a:pPr>
            <a:r>
              <a:rPr lang="en-US" sz="3000" dirty="0" smtClean="0">
                <a:solidFill>
                  <a:schemeClr val="tx1"/>
                </a:solidFill>
              </a:rPr>
              <a:t>Kindergarten teachers were sure they treated boys and girls equally   </a:t>
            </a:r>
          </a:p>
          <a:p>
            <a:pPr marL="342900" indent="-342900" algn="l">
              <a:buFont typeface="Arial" panose="020B0604020202020204" pitchFamily="34" charset="0"/>
              <a:buChar char="•"/>
            </a:pPr>
            <a:r>
              <a:rPr lang="en-US" sz="3000" dirty="0" smtClean="0">
                <a:solidFill>
                  <a:schemeClr val="tx1"/>
                </a:solidFill>
              </a:rPr>
              <a:t>Their own performance videotaped showed otherwise</a:t>
            </a:r>
            <a:endParaRPr lang="en-US" sz="3000" dirty="0">
              <a:solidFill>
                <a:schemeClr val="tx1"/>
              </a:solidFill>
            </a:endParaRPr>
          </a:p>
          <a:p>
            <a:pPr marL="342900" indent="-342900" algn="l">
              <a:buFont typeface="Arial" panose="020B0604020202020204" pitchFamily="34" charset="0"/>
              <a:buChar char="•"/>
            </a:pPr>
            <a:r>
              <a:rPr lang="en-US" sz="3000" dirty="0" smtClean="0">
                <a:solidFill>
                  <a:schemeClr val="tx1"/>
                </a:solidFill>
              </a:rPr>
              <a:t>This led to a strong motivation to change practice</a:t>
            </a:r>
          </a:p>
          <a:p>
            <a:pPr marL="342900" indent="-342900" algn="l">
              <a:buFont typeface="Arial" panose="020B0604020202020204" pitchFamily="34" charset="0"/>
              <a:buChar char="•"/>
            </a:pPr>
            <a:r>
              <a:rPr lang="en-US" sz="3000" dirty="0" smtClean="0">
                <a:solidFill>
                  <a:schemeClr val="tx1"/>
                </a:solidFill>
              </a:rPr>
              <a:t>Tools </a:t>
            </a:r>
            <a:r>
              <a:rPr lang="en-US" sz="3000" dirty="0">
                <a:solidFill>
                  <a:schemeClr val="tx1"/>
                </a:solidFill>
              </a:rPr>
              <a:t>and manuals for </a:t>
            </a:r>
            <a:r>
              <a:rPr lang="en-US" sz="3000" dirty="0" smtClean="0">
                <a:solidFill>
                  <a:schemeClr val="tx1"/>
                </a:solidFill>
              </a:rPr>
              <a:t>equality </a:t>
            </a:r>
            <a:r>
              <a:rPr lang="en-US" sz="3000" dirty="0">
                <a:solidFill>
                  <a:schemeClr val="tx1"/>
                </a:solidFill>
              </a:rPr>
              <a:t>in kindergartens and </a:t>
            </a:r>
            <a:r>
              <a:rPr lang="en-US" sz="3000" dirty="0" smtClean="0">
                <a:solidFill>
                  <a:schemeClr val="tx1"/>
                </a:solidFill>
              </a:rPr>
              <a:t>schools were developed</a:t>
            </a:r>
            <a:endParaRPr lang="en-US" sz="3000" dirty="0">
              <a:solidFill>
                <a:schemeClr val="tx1"/>
              </a:solidFill>
            </a:endParaRPr>
          </a:p>
          <a:p>
            <a:pPr marL="342900" indent="-342900" algn="l">
              <a:buFont typeface="Arial" panose="020B0604020202020204" pitchFamily="34" charset="0"/>
              <a:buChar char="•"/>
            </a:pPr>
            <a:endParaRPr lang="en-US" sz="2400" dirty="0" smtClean="0">
              <a:solidFill>
                <a:schemeClr val="tx1"/>
              </a:solidFill>
            </a:endParaRPr>
          </a:p>
        </p:txBody>
      </p:sp>
    </p:spTree>
    <p:extLst>
      <p:ext uri="{BB962C8B-B14F-4D97-AF65-F5344CB8AC3E}">
        <p14:creationId xmlns:p14="http://schemas.microsoft.com/office/powerpoint/2010/main" val="421227400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tel 1"/>
          <p:cNvSpPr>
            <a:spLocks noGrp="1"/>
          </p:cNvSpPr>
          <p:nvPr>
            <p:ph type="ctrTitle"/>
          </p:nvPr>
        </p:nvSpPr>
        <p:spPr>
          <a:xfrm>
            <a:off x="420651" y="675974"/>
            <a:ext cx="7962455" cy="1470025"/>
          </a:xfrm>
        </p:spPr>
        <p:txBody>
          <a:bodyPr>
            <a:normAutofit/>
          </a:bodyPr>
          <a:lstStyle/>
          <a:p>
            <a:r>
              <a:rPr lang="nb-NO" sz="4000" dirty="0" smtClean="0">
                <a:solidFill>
                  <a:schemeClr val="tx2"/>
                </a:solidFill>
                <a:cs typeface="Times New Roman" panose="02020603050405020304" pitchFamily="18" charset="0"/>
              </a:rPr>
              <a:t>Men in </a:t>
            </a:r>
            <a:r>
              <a:rPr lang="nb-NO" sz="4000" dirty="0" err="1" smtClean="0">
                <a:solidFill>
                  <a:schemeClr val="tx2"/>
                </a:solidFill>
                <a:cs typeface="Times New Roman" panose="02020603050405020304" pitchFamily="18" charset="0"/>
              </a:rPr>
              <a:t>kindergartens</a:t>
            </a:r>
            <a:endParaRPr lang="nb-NO" sz="4000" dirty="0">
              <a:solidFill>
                <a:schemeClr val="tx2"/>
              </a:solidFill>
              <a:cs typeface="Times New Roman" panose="02020603050405020304" pitchFamily="18" charset="0"/>
            </a:endParaRPr>
          </a:p>
        </p:txBody>
      </p:sp>
      <p:sp>
        <p:nvSpPr>
          <p:cNvPr id="3" name="Undertittel 2"/>
          <p:cNvSpPr>
            <a:spLocks noGrp="1"/>
          </p:cNvSpPr>
          <p:nvPr>
            <p:ph type="subTitle" idx="1"/>
          </p:nvPr>
        </p:nvSpPr>
        <p:spPr>
          <a:xfrm>
            <a:off x="1169581" y="1773860"/>
            <a:ext cx="6889898" cy="4125432"/>
          </a:xfrm>
        </p:spPr>
        <p:txBody>
          <a:bodyPr>
            <a:noAutofit/>
          </a:bodyPr>
          <a:lstStyle/>
          <a:p>
            <a:pPr algn="l"/>
            <a:r>
              <a:rPr lang="en-US" sz="3000" dirty="0" smtClean="0">
                <a:solidFill>
                  <a:schemeClr val="tx1"/>
                </a:solidFill>
              </a:rPr>
              <a:t>Kindergarten practice for school-boys</a:t>
            </a:r>
          </a:p>
          <a:p>
            <a:pPr algn="l"/>
            <a:endParaRPr lang="en-US" sz="2000" dirty="0">
              <a:solidFill>
                <a:schemeClr val="tx1"/>
              </a:solidFill>
            </a:endParaRPr>
          </a:p>
          <a:p>
            <a:pPr algn="l"/>
            <a:endParaRPr lang="en-US" sz="2000" dirty="0" smtClean="0">
              <a:solidFill>
                <a:schemeClr val="tx1"/>
              </a:solidFill>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88827" y="2659669"/>
            <a:ext cx="5415754" cy="3041377"/>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0268839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tel 1"/>
          <p:cNvSpPr>
            <a:spLocks noGrp="1"/>
          </p:cNvSpPr>
          <p:nvPr>
            <p:ph type="ctrTitle"/>
          </p:nvPr>
        </p:nvSpPr>
        <p:spPr>
          <a:xfrm>
            <a:off x="420651" y="1099499"/>
            <a:ext cx="8340577" cy="1470025"/>
          </a:xfrm>
        </p:spPr>
        <p:txBody>
          <a:bodyPr>
            <a:normAutofit fontScale="90000"/>
          </a:bodyPr>
          <a:lstStyle/>
          <a:p>
            <a:r>
              <a:rPr lang="en-US" sz="4000" dirty="0" smtClean="0">
                <a:solidFill>
                  <a:srgbClr val="002060"/>
                </a:solidFill>
                <a:cs typeface="Times New Roman" panose="02020603050405020304" pitchFamily="18" charset="0"/>
              </a:rPr>
              <a:t/>
            </a:r>
            <a:br>
              <a:rPr lang="en-US" sz="4000" dirty="0" smtClean="0">
                <a:solidFill>
                  <a:srgbClr val="002060"/>
                </a:solidFill>
                <a:cs typeface="Times New Roman" panose="02020603050405020304" pitchFamily="18" charset="0"/>
              </a:rPr>
            </a:br>
            <a:r>
              <a:rPr lang="en-US" dirty="0" smtClean="0">
                <a:solidFill>
                  <a:schemeClr val="tx2"/>
                </a:solidFill>
                <a:cs typeface="Times New Roman" panose="02020603050405020304" pitchFamily="18" charset="0"/>
              </a:rPr>
              <a:t>The </a:t>
            </a:r>
            <a:r>
              <a:rPr lang="en-US" dirty="0">
                <a:solidFill>
                  <a:schemeClr val="tx2"/>
                </a:solidFill>
                <a:cs typeface="Times New Roman" panose="02020603050405020304" pitchFamily="18" charset="0"/>
              </a:rPr>
              <a:t>next joint project: </a:t>
            </a:r>
            <a:r>
              <a:rPr lang="en-US" dirty="0" smtClean="0">
                <a:solidFill>
                  <a:schemeClr val="tx2"/>
                </a:solidFill>
                <a:cs typeface="Times New Roman" panose="02020603050405020304" pitchFamily="18" charset="0"/>
              </a:rPr>
              <a:t/>
            </a:r>
            <a:br>
              <a:rPr lang="en-US" dirty="0" smtClean="0">
                <a:solidFill>
                  <a:schemeClr val="tx2"/>
                </a:solidFill>
                <a:cs typeface="Times New Roman" panose="02020603050405020304" pitchFamily="18" charset="0"/>
              </a:rPr>
            </a:br>
            <a:r>
              <a:rPr lang="en-US" dirty="0" smtClean="0">
                <a:solidFill>
                  <a:schemeClr val="tx2"/>
                </a:solidFill>
                <a:cs typeface="Times New Roman" panose="02020603050405020304" pitchFamily="18" charset="0"/>
              </a:rPr>
              <a:t>Equality </a:t>
            </a:r>
            <a:r>
              <a:rPr lang="en-US" dirty="0">
                <a:solidFill>
                  <a:schemeClr val="tx2"/>
                </a:solidFill>
                <a:cs typeface="Times New Roman" panose="02020603050405020304" pitchFamily="18" charset="0"/>
              </a:rPr>
              <a:t>as a Regional </a:t>
            </a:r>
            <a:r>
              <a:rPr lang="en-US" dirty="0" smtClean="0">
                <a:solidFill>
                  <a:schemeClr val="tx2"/>
                </a:solidFill>
                <a:cs typeface="Times New Roman" panose="02020603050405020304" pitchFamily="18" charset="0"/>
              </a:rPr>
              <a:t>Force </a:t>
            </a:r>
            <a:br>
              <a:rPr lang="en-US" dirty="0" smtClean="0">
                <a:solidFill>
                  <a:schemeClr val="tx2"/>
                </a:solidFill>
                <a:cs typeface="Times New Roman" panose="02020603050405020304" pitchFamily="18" charset="0"/>
              </a:rPr>
            </a:br>
            <a:r>
              <a:rPr lang="en-US" dirty="0" smtClean="0">
                <a:solidFill>
                  <a:schemeClr val="tx2"/>
                </a:solidFill>
                <a:cs typeface="Times New Roman" panose="02020603050405020304" pitchFamily="18" charset="0"/>
              </a:rPr>
              <a:t>(2012-2015)</a:t>
            </a:r>
            <a:r>
              <a:rPr lang="en-US" dirty="0">
                <a:solidFill>
                  <a:schemeClr val="tx2"/>
                </a:solidFill>
                <a:cs typeface="Times New Roman" panose="02020603050405020304" pitchFamily="18" charset="0"/>
              </a:rPr>
              <a:t/>
            </a:r>
            <a:br>
              <a:rPr lang="en-US" dirty="0">
                <a:solidFill>
                  <a:schemeClr val="tx2"/>
                </a:solidFill>
                <a:cs typeface="Times New Roman" panose="02020603050405020304" pitchFamily="18" charset="0"/>
              </a:rPr>
            </a:br>
            <a:endParaRPr lang="nb-NO" dirty="0">
              <a:solidFill>
                <a:schemeClr val="tx2"/>
              </a:solidFill>
              <a:cs typeface="Times New Roman" panose="02020603050405020304" pitchFamily="18" charset="0"/>
            </a:endParaRPr>
          </a:p>
        </p:txBody>
      </p:sp>
      <p:sp>
        <p:nvSpPr>
          <p:cNvPr id="3" name="Undertittel 2"/>
          <p:cNvSpPr>
            <a:spLocks noGrp="1"/>
          </p:cNvSpPr>
          <p:nvPr>
            <p:ph type="subTitle" idx="1"/>
          </p:nvPr>
        </p:nvSpPr>
        <p:spPr>
          <a:xfrm>
            <a:off x="1169581" y="2198788"/>
            <a:ext cx="6889898" cy="4125432"/>
          </a:xfrm>
        </p:spPr>
        <p:txBody>
          <a:bodyPr>
            <a:noAutofit/>
          </a:bodyPr>
          <a:lstStyle/>
          <a:p>
            <a:pPr algn="l"/>
            <a:endParaRPr lang="en-US" sz="2000" dirty="0" smtClean="0">
              <a:solidFill>
                <a:schemeClr val="tx1"/>
              </a:solidFill>
            </a:endParaRPr>
          </a:p>
          <a:p>
            <a:pPr algn="l"/>
            <a:r>
              <a:rPr lang="en-US" sz="3000" dirty="0" smtClean="0">
                <a:solidFill>
                  <a:schemeClr val="tx1"/>
                </a:solidFill>
              </a:rPr>
              <a:t>The ground had been prepared for a wider scope</a:t>
            </a:r>
            <a:r>
              <a:rPr lang="en-US" sz="3000" dirty="0">
                <a:solidFill>
                  <a:schemeClr val="tx1"/>
                </a:solidFill>
              </a:rPr>
              <a:t>:</a:t>
            </a:r>
          </a:p>
          <a:p>
            <a:pPr marL="342900" indent="-342900" algn="l">
              <a:buFont typeface="Arial" panose="020B0604020202020204" pitchFamily="34" charset="0"/>
              <a:buChar char="•"/>
            </a:pPr>
            <a:r>
              <a:rPr lang="en-US" sz="3000" dirty="0" smtClean="0">
                <a:solidFill>
                  <a:schemeClr val="tx1"/>
                </a:solidFill>
              </a:rPr>
              <a:t>A wide equality concept </a:t>
            </a:r>
          </a:p>
          <a:p>
            <a:pPr marL="342900" indent="-342900" algn="l">
              <a:buFont typeface="Arial" panose="020B0604020202020204" pitchFamily="34" charset="0"/>
              <a:buChar char="•"/>
            </a:pPr>
            <a:r>
              <a:rPr lang="en-US" sz="3000" dirty="0" smtClean="0">
                <a:solidFill>
                  <a:schemeClr val="tx1"/>
                </a:solidFill>
              </a:rPr>
              <a:t>Not only education, also business/industries and the public sector.  </a:t>
            </a:r>
          </a:p>
          <a:p>
            <a:pPr marL="342900" indent="-342900" algn="l">
              <a:buFont typeface="Arial" panose="020B0604020202020204" pitchFamily="34" charset="0"/>
              <a:buChar char="•"/>
            </a:pPr>
            <a:r>
              <a:rPr lang="en-US" sz="3000" dirty="0" smtClean="0">
                <a:solidFill>
                  <a:schemeClr val="tx1"/>
                </a:solidFill>
              </a:rPr>
              <a:t>Municipalities are crucial.</a:t>
            </a:r>
          </a:p>
          <a:p>
            <a:pPr marL="457200" indent="-457200" algn="l">
              <a:buAutoNum type="arabicPeriod"/>
            </a:pPr>
            <a:endParaRPr lang="en-US" sz="2000" dirty="0" smtClean="0">
              <a:solidFill>
                <a:schemeClr val="tx1"/>
              </a:solidFill>
            </a:endParaRPr>
          </a:p>
          <a:p>
            <a:pPr algn="l"/>
            <a:endParaRPr lang="en-US" sz="2000" dirty="0" smtClean="0">
              <a:solidFill>
                <a:schemeClr val="tx1"/>
              </a:solidFill>
            </a:endParaRPr>
          </a:p>
        </p:txBody>
      </p:sp>
    </p:spTree>
    <p:extLst>
      <p:ext uri="{BB962C8B-B14F-4D97-AF65-F5344CB8AC3E}">
        <p14:creationId xmlns:p14="http://schemas.microsoft.com/office/powerpoint/2010/main" val="394882189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tel 1"/>
          <p:cNvSpPr>
            <a:spLocks noGrp="1"/>
          </p:cNvSpPr>
          <p:nvPr>
            <p:ph type="ctrTitle"/>
          </p:nvPr>
        </p:nvSpPr>
        <p:spPr>
          <a:xfrm>
            <a:off x="420651" y="1038847"/>
            <a:ext cx="7962455" cy="1470025"/>
          </a:xfrm>
        </p:spPr>
        <p:txBody>
          <a:bodyPr>
            <a:normAutofit/>
          </a:bodyPr>
          <a:lstStyle/>
          <a:p>
            <a:r>
              <a:rPr lang="en-US" sz="4000" dirty="0" smtClean="0">
                <a:solidFill>
                  <a:schemeClr val="tx2"/>
                </a:solidFill>
                <a:cs typeface="Times New Roman" panose="02020603050405020304" pitchFamily="18" charset="0"/>
              </a:rPr>
              <a:t>Equality </a:t>
            </a:r>
            <a:r>
              <a:rPr lang="en-US" sz="4000" dirty="0">
                <a:solidFill>
                  <a:schemeClr val="tx2"/>
                </a:solidFill>
                <a:cs typeface="Times New Roman" panose="02020603050405020304" pitchFamily="18" charset="0"/>
              </a:rPr>
              <a:t>in the strategic regional planning</a:t>
            </a:r>
            <a:endParaRPr lang="nb-NO" sz="4000" dirty="0">
              <a:solidFill>
                <a:schemeClr val="tx2"/>
              </a:solidFill>
              <a:cs typeface="Times New Roman" panose="02020603050405020304" pitchFamily="18" charset="0"/>
            </a:endParaRPr>
          </a:p>
        </p:txBody>
      </p:sp>
      <p:sp>
        <p:nvSpPr>
          <p:cNvPr id="3" name="Undertittel 2"/>
          <p:cNvSpPr>
            <a:spLocks noGrp="1"/>
          </p:cNvSpPr>
          <p:nvPr>
            <p:ph type="subTitle" idx="1"/>
          </p:nvPr>
        </p:nvSpPr>
        <p:spPr>
          <a:xfrm>
            <a:off x="1169581" y="2241692"/>
            <a:ext cx="6889898" cy="4125432"/>
          </a:xfrm>
        </p:spPr>
        <p:txBody>
          <a:bodyPr>
            <a:noAutofit/>
          </a:bodyPr>
          <a:lstStyle/>
          <a:p>
            <a:pPr algn="l"/>
            <a:endParaRPr lang="en-US" sz="2000" dirty="0" smtClean="0">
              <a:solidFill>
                <a:schemeClr val="tx1"/>
              </a:solidFill>
            </a:endParaRPr>
          </a:p>
          <a:p>
            <a:pPr marL="342900" indent="-342900" algn="l">
              <a:buFont typeface="Arial" panose="020B0604020202020204" pitchFamily="34" charset="0"/>
              <a:buChar char="•"/>
            </a:pPr>
            <a:r>
              <a:rPr lang="en-US" sz="2000" dirty="0">
                <a:solidFill>
                  <a:schemeClr val="tx1"/>
                </a:solidFill>
              </a:rPr>
              <a:t>Moving from projects to equality </a:t>
            </a:r>
            <a:r>
              <a:rPr lang="en-US" sz="2000" dirty="0" smtClean="0">
                <a:solidFill>
                  <a:schemeClr val="tx1"/>
                </a:solidFill>
              </a:rPr>
              <a:t>mainstreaming</a:t>
            </a:r>
          </a:p>
          <a:p>
            <a:pPr marL="342900" indent="-342900" algn="l">
              <a:buFont typeface="Arial" panose="020B0604020202020204" pitchFamily="34" charset="0"/>
              <a:buChar char="•"/>
            </a:pPr>
            <a:r>
              <a:rPr lang="en-US" sz="2000" dirty="0" smtClean="0">
                <a:solidFill>
                  <a:schemeClr val="tx1"/>
                </a:solidFill>
              </a:rPr>
              <a:t>Equality: A red thread in in the regional </a:t>
            </a:r>
            <a:r>
              <a:rPr lang="en-US" sz="2000" dirty="0" err="1" smtClean="0">
                <a:solidFill>
                  <a:schemeClr val="tx1"/>
                </a:solidFill>
              </a:rPr>
              <a:t>developmentplan</a:t>
            </a:r>
            <a:r>
              <a:rPr lang="en-US" sz="2000" dirty="0" smtClean="0">
                <a:solidFill>
                  <a:schemeClr val="tx1"/>
                </a:solidFill>
              </a:rPr>
              <a:t> from 2010 and the regional plan strategies in both counties</a:t>
            </a:r>
            <a:endParaRPr lang="en-US" sz="2000" dirty="0">
              <a:solidFill>
                <a:schemeClr val="tx1"/>
              </a:solidFill>
            </a:endParaRPr>
          </a:p>
          <a:p>
            <a:pPr marL="342900" indent="-342900" algn="l">
              <a:buFont typeface="Arial" panose="020B0604020202020204" pitchFamily="34" charset="0"/>
              <a:buChar char="•"/>
            </a:pPr>
            <a:r>
              <a:rPr lang="en-US" sz="2000" dirty="0" smtClean="0">
                <a:solidFill>
                  <a:schemeClr val="tx1"/>
                </a:solidFill>
              </a:rPr>
              <a:t>The </a:t>
            </a:r>
            <a:r>
              <a:rPr lang="en-US" sz="2000" dirty="0">
                <a:solidFill>
                  <a:schemeClr val="tx1"/>
                </a:solidFill>
              </a:rPr>
              <a:t>LIM-plan – in accordance with the Plan and Building </a:t>
            </a:r>
            <a:r>
              <a:rPr lang="en-US" sz="2000" dirty="0" smtClean="0">
                <a:solidFill>
                  <a:schemeClr val="tx1"/>
                </a:solidFill>
              </a:rPr>
              <a:t>Act</a:t>
            </a:r>
          </a:p>
          <a:p>
            <a:pPr marL="342900" indent="-342900" algn="l">
              <a:buFont typeface="Arial" panose="020B0604020202020204" pitchFamily="34" charset="0"/>
              <a:buChar char="•"/>
            </a:pPr>
            <a:r>
              <a:rPr lang="en-US" sz="2000" dirty="0" smtClean="0">
                <a:solidFill>
                  <a:schemeClr val="tx1"/>
                </a:solidFill>
              </a:rPr>
              <a:t>Wide participation in developing the plan</a:t>
            </a:r>
          </a:p>
          <a:p>
            <a:pPr marL="342900" indent="-342900" algn="l">
              <a:buFont typeface="Arial" panose="020B0604020202020204" pitchFamily="34" charset="0"/>
              <a:buChar char="•"/>
            </a:pPr>
            <a:r>
              <a:rPr lang="en-US" sz="2000" dirty="0" smtClean="0">
                <a:solidFill>
                  <a:schemeClr val="tx1"/>
                </a:solidFill>
              </a:rPr>
              <a:t>Municipalities and regional state authorities have obligations to use the plan as base for their work.</a:t>
            </a:r>
          </a:p>
        </p:txBody>
      </p:sp>
    </p:spTree>
    <p:extLst>
      <p:ext uri="{BB962C8B-B14F-4D97-AF65-F5344CB8AC3E}">
        <p14:creationId xmlns:p14="http://schemas.microsoft.com/office/powerpoint/2010/main" val="5632060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tel 1"/>
          <p:cNvSpPr>
            <a:spLocks noGrp="1"/>
          </p:cNvSpPr>
          <p:nvPr>
            <p:ph type="ctrTitle"/>
          </p:nvPr>
        </p:nvSpPr>
        <p:spPr>
          <a:xfrm>
            <a:off x="685800" y="535134"/>
            <a:ext cx="7772400" cy="1470025"/>
          </a:xfrm>
        </p:spPr>
        <p:txBody>
          <a:bodyPr>
            <a:normAutofit/>
          </a:bodyPr>
          <a:lstStyle/>
          <a:p>
            <a:r>
              <a:rPr lang="nb-NO" sz="4000" dirty="0" smtClean="0">
                <a:solidFill>
                  <a:schemeClr val="tx2"/>
                </a:solidFill>
                <a:cs typeface="Times New Roman" panose="02020603050405020304" pitchFamily="18" charset="0"/>
              </a:rPr>
              <a:t>LIM start up: </a:t>
            </a:r>
            <a:r>
              <a:rPr lang="nb-NO" sz="4000" dirty="0" err="1" smtClean="0">
                <a:solidFill>
                  <a:schemeClr val="tx2"/>
                </a:solidFill>
                <a:cs typeface="Times New Roman" panose="02020603050405020304" pitchFamily="18" charset="0"/>
              </a:rPr>
              <a:t>Youth</a:t>
            </a:r>
            <a:r>
              <a:rPr lang="nb-NO" sz="4000" dirty="0" smtClean="0">
                <a:solidFill>
                  <a:schemeClr val="tx2"/>
                </a:solidFill>
                <a:cs typeface="Times New Roman" panose="02020603050405020304" pitchFamily="18" charset="0"/>
              </a:rPr>
              <a:t> </a:t>
            </a:r>
            <a:r>
              <a:rPr lang="nb-NO" sz="4000" dirty="0">
                <a:solidFill>
                  <a:schemeClr val="tx2"/>
                </a:solidFill>
                <a:cs typeface="Times New Roman" panose="02020603050405020304" pitchFamily="18" charset="0"/>
              </a:rPr>
              <a:t>C</a:t>
            </a:r>
            <a:r>
              <a:rPr lang="nb-NO" sz="4000" dirty="0" smtClean="0">
                <a:solidFill>
                  <a:schemeClr val="tx2"/>
                </a:solidFill>
                <a:cs typeface="Times New Roman" panose="02020603050405020304" pitchFamily="18" charset="0"/>
              </a:rPr>
              <a:t>onference</a:t>
            </a:r>
            <a:endParaRPr lang="nb-NO" sz="4000" dirty="0">
              <a:solidFill>
                <a:schemeClr val="tx2"/>
              </a:solidFill>
              <a:cs typeface="Times New Roman" panose="02020603050405020304" pitchFamily="18" charset="0"/>
            </a:endParaRPr>
          </a:p>
        </p:txBody>
      </p:sp>
      <p:sp>
        <p:nvSpPr>
          <p:cNvPr id="3" name="Undertittel 2"/>
          <p:cNvSpPr>
            <a:spLocks noGrp="1"/>
          </p:cNvSpPr>
          <p:nvPr>
            <p:ph type="subTitle" idx="1"/>
          </p:nvPr>
        </p:nvSpPr>
        <p:spPr/>
        <p:txBody>
          <a:bodyPr/>
          <a:lstStyle/>
          <a:p>
            <a:endParaRPr lang="nb-NO"/>
          </a:p>
        </p:txBody>
      </p:sp>
      <p:pic>
        <p:nvPicPr>
          <p:cNvPr id="4" name="Bild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33601" y="1947210"/>
            <a:ext cx="4838366" cy="369159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56440637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tel 1"/>
          <p:cNvSpPr>
            <a:spLocks noGrp="1"/>
          </p:cNvSpPr>
          <p:nvPr>
            <p:ph type="ctrTitle"/>
          </p:nvPr>
        </p:nvSpPr>
        <p:spPr>
          <a:xfrm>
            <a:off x="420651" y="1038847"/>
            <a:ext cx="7962455" cy="1470025"/>
          </a:xfrm>
        </p:spPr>
        <p:txBody>
          <a:bodyPr>
            <a:normAutofit/>
          </a:bodyPr>
          <a:lstStyle/>
          <a:p>
            <a:r>
              <a:rPr lang="en-US" sz="4000" dirty="0" smtClean="0">
                <a:solidFill>
                  <a:schemeClr val="tx2"/>
                </a:solidFill>
                <a:cs typeface="Times New Roman" panose="02020603050405020304" pitchFamily="18" charset="0"/>
              </a:rPr>
              <a:t>Wide </a:t>
            </a:r>
            <a:r>
              <a:rPr lang="en-US" sz="4000" dirty="0">
                <a:solidFill>
                  <a:schemeClr val="tx2"/>
                </a:solidFill>
                <a:cs typeface="Times New Roman" panose="02020603050405020304" pitchFamily="18" charset="0"/>
              </a:rPr>
              <a:t>participation in developing the </a:t>
            </a:r>
            <a:r>
              <a:rPr lang="en-US" sz="4000" dirty="0" smtClean="0">
                <a:solidFill>
                  <a:schemeClr val="tx2"/>
                </a:solidFill>
                <a:cs typeface="Times New Roman" panose="02020603050405020304" pitchFamily="18" charset="0"/>
              </a:rPr>
              <a:t>plans</a:t>
            </a:r>
            <a:endParaRPr lang="nb-NO" sz="4000" dirty="0">
              <a:solidFill>
                <a:schemeClr val="tx2"/>
              </a:solidFill>
              <a:cs typeface="Times New Roman" panose="02020603050405020304" pitchFamily="18" charset="0"/>
            </a:endParaRPr>
          </a:p>
        </p:txBody>
      </p:sp>
      <p:sp>
        <p:nvSpPr>
          <p:cNvPr id="3" name="Undertittel 2"/>
          <p:cNvSpPr>
            <a:spLocks noGrp="1"/>
          </p:cNvSpPr>
          <p:nvPr>
            <p:ph type="subTitle" idx="1"/>
          </p:nvPr>
        </p:nvSpPr>
        <p:spPr>
          <a:xfrm>
            <a:off x="1169581" y="2391481"/>
            <a:ext cx="6889898" cy="4125432"/>
          </a:xfrm>
        </p:spPr>
        <p:txBody>
          <a:bodyPr>
            <a:noAutofit/>
          </a:bodyPr>
          <a:lstStyle/>
          <a:p>
            <a:pPr algn="l"/>
            <a:endParaRPr lang="en-US" sz="2000" dirty="0" smtClean="0">
              <a:solidFill>
                <a:schemeClr val="tx1"/>
              </a:solidFill>
            </a:endParaRP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73617" y="2649368"/>
            <a:ext cx="6236734" cy="27485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2290296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tel 1"/>
          <p:cNvSpPr>
            <a:spLocks noGrp="1"/>
          </p:cNvSpPr>
          <p:nvPr>
            <p:ph type="ctrTitle"/>
          </p:nvPr>
        </p:nvSpPr>
        <p:spPr>
          <a:xfrm>
            <a:off x="685800" y="560159"/>
            <a:ext cx="7772400" cy="1470025"/>
          </a:xfrm>
        </p:spPr>
        <p:txBody>
          <a:bodyPr>
            <a:normAutofit/>
          </a:bodyPr>
          <a:lstStyle/>
          <a:p>
            <a:r>
              <a:rPr lang="nb-NO" sz="4000" dirty="0" err="1" smtClean="0">
                <a:solidFill>
                  <a:schemeClr val="tx2"/>
                </a:solidFill>
                <a:cs typeface="Times New Roman" panose="02020603050405020304" pitchFamily="18" charset="0"/>
              </a:rPr>
              <a:t>Heated</a:t>
            </a:r>
            <a:r>
              <a:rPr lang="nb-NO" sz="4000" dirty="0" smtClean="0">
                <a:solidFill>
                  <a:schemeClr val="tx2"/>
                </a:solidFill>
                <a:cs typeface="Times New Roman" panose="02020603050405020304" pitchFamily="18" charset="0"/>
              </a:rPr>
              <a:t> Media </a:t>
            </a:r>
            <a:r>
              <a:rPr lang="nb-NO" sz="4000" dirty="0" err="1">
                <a:solidFill>
                  <a:schemeClr val="tx2"/>
                </a:solidFill>
                <a:cs typeface="Times New Roman" panose="02020603050405020304" pitchFamily="18" charset="0"/>
              </a:rPr>
              <a:t>D</a:t>
            </a:r>
            <a:r>
              <a:rPr lang="nb-NO" sz="4000" dirty="0" err="1" smtClean="0">
                <a:solidFill>
                  <a:schemeClr val="tx2"/>
                </a:solidFill>
                <a:cs typeface="Times New Roman" panose="02020603050405020304" pitchFamily="18" charset="0"/>
              </a:rPr>
              <a:t>ebate</a:t>
            </a:r>
            <a:endParaRPr lang="nb-NO" sz="4000" dirty="0">
              <a:solidFill>
                <a:schemeClr val="tx2"/>
              </a:solidFill>
              <a:cs typeface="Times New Roman" panose="02020603050405020304" pitchFamily="18" charset="0"/>
            </a:endParaRPr>
          </a:p>
        </p:txBody>
      </p:sp>
      <p:sp>
        <p:nvSpPr>
          <p:cNvPr id="3" name="Undertittel 2"/>
          <p:cNvSpPr>
            <a:spLocks noGrp="1"/>
          </p:cNvSpPr>
          <p:nvPr>
            <p:ph type="subTitle" idx="1"/>
          </p:nvPr>
        </p:nvSpPr>
        <p:spPr/>
        <p:txBody>
          <a:bodyPr>
            <a:normAutofit/>
          </a:bodyPr>
          <a:lstStyle/>
          <a:p>
            <a:r>
              <a:rPr lang="nb-NO" dirty="0" smtClean="0"/>
              <a:t> </a:t>
            </a:r>
            <a:r>
              <a:rPr lang="nb-NO" dirty="0"/>
              <a:t/>
            </a:r>
            <a:br>
              <a:rPr lang="nb-NO" dirty="0"/>
            </a:br>
            <a:endParaRPr lang="nb-NO" dirty="0"/>
          </a:p>
        </p:txBody>
      </p:sp>
      <p:pic>
        <p:nvPicPr>
          <p:cNvPr id="1026" name="Picture 2"/>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r="6895" b="2220"/>
          <a:stretch/>
        </p:blipFill>
        <p:spPr bwMode="auto">
          <a:xfrm>
            <a:off x="2684421" y="2503911"/>
            <a:ext cx="2238719" cy="313488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t="6082" r="8571"/>
          <a:stretch/>
        </p:blipFill>
        <p:spPr bwMode="auto">
          <a:xfrm>
            <a:off x="4497471" y="1737878"/>
            <a:ext cx="2288888" cy="313488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t="5920" r="805" b="9563"/>
          <a:stretch/>
        </p:blipFill>
        <p:spPr bwMode="auto">
          <a:xfrm>
            <a:off x="5909929" y="3305322"/>
            <a:ext cx="2697297" cy="306424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475049" y="1737878"/>
            <a:ext cx="2414324" cy="332741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3125690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tel 1"/>
          <p:cNvSpPr>
            <a:spLocks noGrp="1"/>
          </p:cNvSpPr>
          <p:nvPr>
            <p:ph type="ctrTitle"/>
          </p:nvPr>
        </p:nvSpPr>
        <p:spPr>
          <a:xfrm>
            <a:off x="420651" y="729137"/>
            <a:ext cx="7962455" cy="1470025"/>
          </a:xfrm>
        </p:spPr>
        <p:txBody>
          <a:bodyPr>
            <a:normAutofit/>
          </a:bodyPr>
          <a:lstStyle/>
          <a:p>
            <a:r>
              <a:rPr lang="en-US" sz="4000" dirty="0" smtClean="0">
                <a:solidFill>
                  <a:schemeClr val="tx2"/>
                </a:solidFill>
                <a:cs typeface="Times New Roman" panose="02020603050405020304" pitchFamily="18" charset="0"/>
              </a:rPr>
              <a:t>Five Topics</a:t>
            </a:r>
            <a:endParaRPr lang="nb-NO" sz="4000" dirty="0">
              <a:solidFill>
                <a:schemeClr val="tx2"/>
              </a:solidFill>
              <a:cs typeface="Times New Roman" panose="02020603050405020304" pitchFamily="18" charset="0"/>
            </a:endParaRPr>
          </a:p>
        </p:txBody>
      </p:sp>
      <p:sp>
        <p:nvSpPr>
          <p:cNvPr id="3" name="Undertittel 2"/>
          <p:cNvSpPr>
            <a:spLocks noGrp="1"/>
          </p:cNvSpPr>
          <p:nvPr>
            <p:ph type="subTitle" idx="1"/>
          </p:nvPr>
        </p:nvSpPr>
        <p:spPr>
          <a:xfrm>
            <a:off x="1169581" y="2199162"/>
            <a:ext cx="6889898" cy="4125432"/>
          </a:xfrm>
        </p:spPr>
        <p:txBody>
          <a:bodyPr>
            <a:noAutofit/>
          </a:bodyPr>
          <a:lstStyle/>
          <a:p>
            <a:pPr algn="l"/>
            <a:r>
              <a:rPr lang="en-US" sz="2800" dirty="0" smtClean="0">
                <a:solidFill>
                  <a:schemeClr val="tx1"/>
                </a:solidFill>
              </a:rPr>
              <a:t>1.Democratic participation</a:t>
            </a:r>
          </a:p>
          <a:p>
            <a:pPr algn="l"/>
            <a:r>
              <a:rPr lang="en-US" sz="2800" dirty="0" smtClean="0">
                <a:solidFill>
                  <a:schemeClr val="tx1"/>
                </a:solidFill>
              </a:rPr>
              <a:t>2. Equality in education</a:t>
            </a:r>
          </a:p>
          <a:p>
            <a:pPr algn="l"/>
            <a:r>
              <a:rPr lang="en-US" sz="2800" dirty="0" smtClean="0">
                <a:solidFill>
                  <a:schemeClr val="tx1"/>
                </a:solidFill>
              </a:rPr>
              <a:t>3. </a:t>
            </a:r>
            <a:r>
              <a:rPr lang="en-US" sz="2800" dirty="0">
                <a:solidFill>
                  <a:schemeClr val="tx1"/>
                </a:solidFill>
              </a:rPr>
              <a:t>E</a:t>
            </a:r>
            <a:r>
              <a:rPr lang="en-US" sz="2800" dirty="0" smtClean="0">
                <a:solidFill>
                  <a:schemeClr val="tx1"/>
                </a:solidFill>
              </a:rPr>
              <a:t>quality </a:t>
            </a:r>
            <a:r>
              <a:rPr lang="en-US" sz="2800" dirty="0">
                <a:solidFill>
                  <a:schemeClr val="tx1"/>
                </a:solidFill>
              </a:rPr>
              <a:t>in </a:t>
            </a:r>
            <a:r>
              <a:rPr lang="en-US" sz="2800" dirty="0" err="1">
                <a:solidFill>
                  <a:schemeClr val="tx1"/>
                </a:solidFill>
              </a:rPr>
              <a:t>labour</a:t>
            </a:r>
            <a:r>
              <a:rPr lang="en-US" sz="2800" dirty="0">
                <a:solidFill>
                  <a:schemeClr val="tx1"/>
                </a:solidFill>
              </a:rPr>
              <a:t> market and </a:t>
            </a:r>
            <a:r>
              <a:rPr lang="en-US" sz="2800" dirty="0" smtClean="0">
                <a:solidFill>
                  <a:schemeClr val="tx1"/>
                </a:solidFill>
              </a:rPr>
              <a:t>workplaces</a:t>
            </a:r>
          </a:p>
          <a:p>
            <a:pPr algn="l"/>
            <a:r>
              <a:rPr lang="en-US" sz="2800" dirty="0" smtClean="0">
                <a:solidFill>
                  <a:schemeClr val="tx1"/>
                </a:solidFill>
              </a:rPr>
              <a:t>4. </a:t>
            </a:r>
            <a:r>
              <a:rPr lang="en-US" sz="2800" dirty="0">
                <a:solidFill>
                  <a:schemeClr val="tx1"/>
                </a:solidFill>
              </a:rPr>
              <a:t>E</a:t>
            </a:r>
            <a:r>
              <a:rPr lang="en-US" sz="2800" dirty="0" smtClean="0">
                <a:solidFill>
                  <a:schemeClr val="tx1"/>
                </a:solidFill>
              </a:rPr>
              <a:t>quality </a:t>
            </a:r>
            <a:r>
              <a:rPr lang="en-US" sz="2800" dirty="0">
                <a:solidFill>
                  <a:schemeClr val="tx1"/>
                </a:solidFill>
              </a:rPr>
              <a:t>of public service </a:t>
            </a:r>
          </a:p>
          <a:p>
            <a:pPr algn="l"/>
            <a:r>
              <a:rPr lang="en-US" sz="2800" dirty="0" smtClean="0">
                <a:solidFill>
                  <a:schemeClr val="tx1"/>
                </a:solidFill>
              </a:rPr>
              <a:t>5. </a:t>
            </a:r>
            <a:r>
              <a:rPr lang="en-US" sz="2800" dirty="0">
                <a:solidFill>
                  <a:schemeClr val="tx1"/>
                </a:solidFill>
              </a:rPr>
              <a:t>P</a:t>
            </a:r>
            <a:r>
              <a:rPr lang="en-US" sz="2800" dirty="0" smtClean="0">
                <a:solidFill>
                  <a:schemeClr val="tx1"/>
                </a:solidFill>
              </a:rPr>
              <a:t>rotection </a:t>
            </a:r>
            <a:r>
              <a:rPr lang="en-US" sz="2800" dirty="0">
                <a:solidFill>
                  <a:schemeClr val="tx1"/>
                </a:solidFill>
              </a:rPr>
              <a:t>against harassment and violence.</a:t>
            </a:r>
            <a:endParaRPr lang="en-US" sz="2800" dirty="0" smtClean="0">
              <a:solidFill>
                <a:schemeClr val="tx1"/>
              </a:solidFill>
            </a:endParaRPr>
          </a:p>
        </p:txBody>
      </p:sp>
    </p:spTree>
    <p:extLst>
      <p:ext uri="{BB962C8B-B14F-4D97-AF65-F5344CB8AC3E}">
        <p14:creationId xmlns:p14="http://schemas.microsoft.com/office/powerpoint/2010/main" val="44566819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tel 1"/>
          <p:cNvSpPr>
            <a:spLocks noGrp="1"/>
          </p:cNvSpPr>
          <p:nvPr>
            <p:ph type="ctrTitle"/>
          </p:nvPr>
        </p:nvSpPr>
        <p:spPr>
          <a:xfrm>
            <a:off x="420651" y="729137"/>
            <a:ext cx="7962455" cy="1470025"/>
          </a:xfrm>
        </p:spPr>
        <p:txBody>
          <a:bodyPr>
            <a:normAutofit/>
          </a:bodyPr>
          <a:lstStyle/>
          <a:p>
            <a:r>
              <a:rPr lang="nb-NO" sz="4000" dirty="0" smtClean="0">
                <a:solidFill>
                  <a:schemeClr val="tx2"/>
                </a:solidFill>
                <a:cs typeface="Times New Roman" panose="02020603050405020304" pitchFamily="18" charset="0"/>
              </a:rPr>
              <a:t>Action </a:t>
            </a:r>
            <a:r>
              <a:rPr lang="nb-NO" sz="4000" dirty="0" err="1" smtClean="0">
                <a:solidFill>
                  <a:schemeClr val="tx2"/>
                </a:solidFill>
                <a:cs typeface="Times New Roman" panose="02020603050405020304" pitchFamily="18" charset="0"/>
              </a:rPr>
              <a:t>programme</a:t>
            </a:r>
            <a:endParaRPr lang="nb-NO" sz="4000" dirty="0">
              <a:solidFill>
                <a:schemeClr val="tx2"/>
              </a:solidFill>
              <a:cs typeface="Times New Roman" panose="02020603050405020304" pitchFamily="18" charset="0"/>
            </a:endParaRPr>
          </a:p>
        </p:txBody>
      </p:sp>
      <p:sp>
        <p:nvSpPr>
          <p:cNvPr id="3" name="Undertittel 2"/>
          <p:cNvSpPr>
            <a:spLocks noGrp="1"/>
          </p:cNvSpPr>
          <p:nvPr>
            <p:ph type="subTitle" idx="1"/>
          </p:nvPr>
        </p:nvSpPr>
        <p:spPr>
          <a:xfrm>
            <a:off x="1169581" y="1776537"/>
            <a:ext cx="6889898" cy="4125432"/>
          </a:xfrm>
        </p:spPr>
        <p:txBody>
          <a:bodyPr>
            <a:noAutofit/>
          </a:bodyPr>
          <a:lstStyle/>
          <a:p>
            <a:pPr algn="l"/>
            <a:r>
              <a:rPr lang="en-US" sz="2800" dirty="0" smtClean="0">
                <a:solidFill>
                  <a:schemeClr val="tx1"/>
                </a:solidFill>
              </a:rPr>
              <a:t>SOME IMPORTANT MEASURES  </a:t>
            </a:r>
          </a:p>
          <a:p>
            <a:pPr marL="342900" indent="-342900" algn="l">
              <a:buFont typeface="Arial" panose="020B0604020202020204" pitchFamily="34" charset="0"/>
              <a:buChar char="•"/>
            </a:pPr>
            <a:r>
              <a:rPr lang="en-US" sz="2800" dirty="0" smtClean="0">
                <a:solidFill>
                  <a:schemeClr val="tx1"/>
                </a:solidFill>
              </a:rPr>
              <a:t>Equality </a:t>
            </a:r>
            <a:r>
              <a:rPr lang="en-US" sz="2800" dirty="0">
                <a:solidFill>
                  <a:schemeClr val="tx1"/>
                </a:solidFill>
              </a:rPr>
              <a:t>mainstreaming in counties and </a:t>
            </a:r>
            <a:r>
              <a:rPr lang="en-US" sz="2800" dirty="0" smtClean="0">
                <a:solidFill>
                  <a:schemeClr val="tx1"/>
                </a:solidFill>
              </a:rPr>
              <a:t>municipalities’ </a:t>
            </a:r>
            <a:r>
              <a:rPr lang="en-US" sz="2800" dirty="0">
                <a:solidFill>
                  <a:schemeClr val="tx1"/>
                </a:solidFill>
              </a:rPr>
              <a:t>organizations. </a:t>
            </a:r>
            <a:endParaRPr lang="en-US" sz="2800" dirty="0" smtClean="0">
              <a:solidFill>
                <a:schemeClr val="tx1"/>
              </a:solidFill>
            </a:endParaRPr>
          </a:p>
          <a:p>
            <a:pPr marL="342900" indent="-342900" algn="l">
              <a:buFont typeface="Arial" panose="020B0604020202020204" pitchFamily="34" charset="0"/>
              <a:buChar char="•"/>
            </a:pPr>
            <a:r>
              <a:rPr lang="en-US" sz="2800" dirty="0" smtClean="0">
                <a:solidFill>
                  <a:schemeClr val="tx1"/>
                </a:solidFill>
              </a:rPr>
              <a:t>A </a:t>
            </a:r>
            <a:r>
              <a:rPr lang="en-US" sz="2800" dirty="0">
                <a:solidFill>
                  <a:schemeClr val="tx1"/>
                </a:solidFill>
              </a:rPr>
              <a:t>network for full time employment</a:t>
            </a:r>
            <a:r>
              <a:rPr lang="en-US" sz="2800" dirty="0" smtClean="0">
                <a:solidFill>
                  <a:schemeClr val="tx1"/>
                </a:solidFill>
              </a:rPr>
              <a:t>.</a:t>
            </a:r>
          </a:p>
          <a:p>
            <a:pPr marL="342900" indent="-342900" algn="l">
              <a:buFont typeface="Arial" panose="020B0604020202020204" pitchFamily="34" charset="0"/>
              <a:buChar char="•"/>
            </a:pPr>
            <a:r>
              <a:rPr lang="en-US" sz="2800" dirty="0" smtClean="0">
                <a:solidFill>
                  <a:schemeClr val="tx1"/>
                </a:solidFill>
              </a:rPr>
              <a:t> </a:t>
            </a:r>
            <a:r>
              <a:rPr lang="en-US" sz="2800" dirty="0">
                <a:solidFill>
                  <a:schemeClr val="tx1"/>
                </a:solidFill>
              </a:rPr>
              <a:t>A network focusing on immigrants/refugees access to paid employment. </a:t>
            </a:r>
            <a:endParaRPr lang="en-US" sz="2800" dirty="0" smtClean="0">
              <a:solidFill>
                <a:schemeClr val="tx1"/>
              </a:solidFill>
            </a:endParaRPr>
          </a:p>
          <a:p>
            <a:pPr marL="342900" indent="-342900" algn="l">
              <a:buFont typeface="Arial" panose="020B0604020202020204" pitchFamily="34" charset="0"/>
              <a:buChar char="•"/>
            </a:pPr>
            <a:r>
              <a:rPr lang="en-US" sz="2800" dirty="0" smtClean="0">
                <a:solidFill>
                  <a:schemeClr val="tx1"/>
                </a:solidFill>
              </a:rPr>
              <a:t>Developing </a:t>
            </a:r>
            <a:r>
              <a:rPr lang="en-US" sz="2800" dirty="0">
                <a:solidFill>
                  <a:schemeClr val="tx1"/>
                </a:solidFill>
              </a:rPr>
              <a:t>a national equality and diversity standard for workplaces.</a:t>
            </a:r>
            <a:endParaRPr lang="en-US" sz="2800" dirty="0" smtClean="0">
              <a:solidFill>
                <a:schemeClr val="tx1"/>
              </a:solidFill>
            </a:endParaRPr>
          </a:p>
        </p:txBody>
      </p:sp>
    </p:spTree>
    <p:extLst>
      <p:ext uri="{BB962C8B-B14F-4D97-AF65-F5344CB8AC3E}">
        <p14:creationId xmlns:p14="http://schemas.microsoft.com/office/powerpoint/2010/main" val="229856695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tel 1"/>
          <p:cNvSpPr>
            <a:spLocks noGrp="1"/>
          </p:cNvSpPr>
          <p:nvPr>
            <p:ph type="ctrTitle"/>
          </p:nvPr>
        </p:nvSpPr>
        <p:spPr>
          <a:xfrm>
            <a:off x="420651" y="1038847"/>
            <a:ext cx="7962455" cy="1470025"/>
          </a:xfrm>
        </p:spPr>
        <p:txBody>
          <a:bodyPr>
            <a:normAutofit/>
          </a:bodyPr>
          <a:lstStyle/>
          <a:p>
            <a:r>
              <a:rPr lang="en-US" sz="4000" dirty="0" smtClean="0">
                <a:solidFill>
                  <a:schemeClr val="tx2"/>
                </a:solidFill>
                <a:cs typeface="Times New Roman" panose="02020603050405020304" pitchFamily="18" charset="0"/>
              </a:rPr>
              <a:t>Anchored </a:t>
            </a:r>
            <a:r>
              <a:rPr lang="en-US" sz="4000" dirty="0">
                <a:solidFill>
                  <a:schemeClr val="tx2"/>
                </a:solidFill>
                <a:cs typeface="Times New Roman" panose="02020603050405020304" pitchFamily="18" charset="0"/>
              </a:rPr>
              <a:t>in the management. Leaders must be </a:t>
            </a:r>
            <a:r>
              <a:rPr lang="en-US" sz="4000" dirty="0" smtClean="0">
                <a:solidFill>
                  <a:schemeClr val="tx2"/>
                </a:solidFill>
                <a:cs typeface="Times New Roman" panose="02020603050405020304" pitchFamily="18" charset="0"/>
              </a:rPr>
              <a:t>spokesmen</a:t>
            </a:r>
            <a:endParaRPr lang="nb-NO" sz="4000" dirty="0">
              <a:solidFill>
                <a:schemeClr val="tx2"/>
              </a:solidFill>
              <a:cs typeface="Times New Roman" panose="02020603050405020304" pitchFamily="18" charset="0"/>
            </a:endParaRPr>
          </a:p>
        </p:txBody>
      </p:sp>
      <p:sp>
        <p:nvSpPr>
          <p:cNvPr id="3" name="Undertittel 2"/>
          <p:cNvSpPr>
            <a:spLocks noGrp="1"/>
          </p:cNvSpPr>
          <p:nvPr>
            <p:ph type="subTitle" idx="1"/>
          </p:nvPr>
        </p:nvSpPr>
        <p:spPr>
          <a:xfrm>
            <a:off x="1169581" y="2420849"/>
            <a:ext cx="6889898" cy="4125432"/>
          </a:xfrm>
        </p:spPr>
        <p:txBody>
          <a:bodyPr>
            <a:noAutofit/>
          </a:bodyPr>
          <a:lstStyle/>
          <a:p>
            <a:pPr algn="l"/>
            <a:r>
              <a:rPr lang="en-US" sz="2800" dirty="0" smtClean="0">
                <a:solidFill>
                  <a:schemeClr val="tx1"/>
                </a:solidFill>
              </a:rPr>
              <a:t>Efforts to </a:t>
            </a:r>
            <a:r>
              <a:rPr lang="en-US" sz="2800" dirty="0">
                <a:solidFill>
                  <a:schemeClr val="tx1"/>
                </a:solidFill>
              </a:rPr>
              <a:t>promote equality and combat discrimination are part of our regular </a:t>
            </a:r>
            <a:r>
              <a:rPr lang="en-US" sz="2800" dirty="0" smtClean="0">
                <a:solidFill>
                  <a:schemeClr val="tx1"/>
                </a:solidFill>
              </a:rPr>
              <a:t>work</a:t>
            </a:r>
          </a:p>
          <a:p>
            <a:pPr algn="l"/>
            <a:r>
              <a:rPr lang="en-US" sz="2800" dirty="0" smtClean="0">
                <a:solidFill>
                  <a:schemeClr val="tx1"/>
                </a:solidFill>
              </a:rPr>
              <a:t>The </a:t>
            </a:r>
            <a:r>
              <a:rPr lang="en-US" sz="2800" dirty="0">
                <a:solidFill>
                  <a:schemeClr val="tx1"/>
                </a:solidFill>
              </a:rPr>
              <a:t>leaders have a responsibility to promote equality both with respect to the professional content of the activities and with respect to the relationship to users and </a:t>
            </a:r>
            <a:r>
              <a:rPr lang="en-US" sz="2800" dirty="0" smtClean="0">
                <a:solidFill>
                  <a:schemeClr val="tx1"/>
                </a:solidFill>
              </a:rPr>
              <a:t>employees</a:t>
            </a:r>
            <a:endParaRPr lang="en-US" sz="2800" dirty="0">
              <a:solidFill>
                <a:schemeClr val="tx1"/>
              </a:solidFill>
            </a:endParaRPr>
          </a:p>
          <a:p>
            <a:pPr algn="l"/>
            <a:endParaRPr lang="en-US" sz="2000" dirty="0">
              <a:solidFill>
                <a:schemeClr val="tx1"/>
              </a:solidFill>
            </a:endParaRPr>
          </a:p>
          <a:p>
            <a:pPr algn="l"/>
            <a:endParaRPr lang="en-US" sz="2000" dirty="0" smtClean="0">
              <a:solidFill>
                <a:schemeClr val="tx1"/>
              </a:solidFill>
            </a:endParaRPr>
          </a:p>
        </p:txBody>
      </p:sp>
    </p:spTree>
    <p:extLst>
      <p:ext uri="{BB962C8B-B14F-4D97-AF65-F5344CB8AC3E}">
        <p14:creationId xmlns:p14="http://schemas.microsoft.com/office/powerpoint/2010/main" val="23265356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tel 1"/>
          <p:cNvSpPr>
            <a:spLocks noGrp="1"/>
          </p:cNvSpPr>
          <p:nvPr>
            <p:ph type="ctrTitle"/>
          </p:nvPr>
        </p:nvSpPr>
        <p:spPr>
          <a:xfrm>
            <a:off x="685800" y="535134"/>
            <a:ext cx="7772400" cy="1470025"/>
          </a:xfrm>
        </p:spPr>
        <p:txBody>
          <a:bodyPr>
            <a:normAutofit/>
          </a:bodyPr>
          <a:lstStyle/>
          <a:p>
            <a:r>
              <a:rPr lang="nb-NO" sz="4000" dirty="0" smtClean="0">
                <a:solidFill>
                  <a:schemeClr val="tx2"/>
                </a:solidFill>
                <a:cs typeface="Times New Roman" panose="02020603050405020304" pitchFamily="18" charset="0"/>
              </a:rPr>
              <a:t>Agder</a:t>
            </a:r>
            <a:endParaRPr lang="nb-NO" sz="4000" dirty="0">
              <a:solidFill>
                <a:schemeClr val="tx2"/>
              </a:solidFill>
              <a:cs typeface="Times New Roman" panose="02020603050405020304" pitchFamily="18" charset="0"/>
            </a:endParaRPr>
          </a:p>
        </p:txBody>
      </p:sp>
      <p:sp>
        <p:nvSpPr>
          <p:cNvPr id="3" name="Undertittel 2"/>
          <p:cNvSpPr>
            <a:spLocks noGrp="1"/>
          </p:cNvSpPr>
          <p:nvPr>
            <p:ph type="subTitle" idx="1"/>
          </p:nvPr>
        </p:nvSpPr>
        <p:spPr>
          <a:xfrm>
            <a:off x="1169581" y="1446028"/>
            <a:ext cx="3487485" cy="4125432"/>
          </a:xfrm>
        </p:spPr>
        <p:txBody>
          <a:bodyPr>
            <a:noAutofit/>
          </a:bodyPr>
          <a:lstStyle/>
          <a:p>
            <a:pPr algn="l"/>
            <a:endParaRPr lang="en-US" sz="2400" dirty="0">
              <a:solidFill>
                <a:schemeClr val="tx1"/>
              </a:solidFill>
            </a:endParaRPr>
          </a:p>
        </p:txBody>
      </p:sp>
      <p:pic>
        <p:nvPicPr>
          <p:cNvPr id="4" name="Bild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1506" y="1768300"/>
            <a:ext cx="3184760" cy="3803160"/>
          </a:xfrm>
          <a:prstGeom prst="rect">
            <a:avLst/>
          </a:prstGeom>
        </p:spPr>
      </p:pic>
      <p:sp>
        <p:nvSpPr>
          <p:cNvPr id="5" name="TekstSylinder 4"/>
          <p:cNvSpPr txBox="1"/>
          <p:nvPr/>
        </p:nvSpPr>
        <p:spPr>
          <a:xfrm>
            <a:off x="4657067" y="1513119"/>
            <a:ext cx="4167956" cy="4708981"/>
          </a:xfrm>
          <a:prstGeom prst="rect">
            <a:avLst/>
          </a:prstGeom>
          <a:noFill/>
        </p:spPr>
        <p:txBody>
          <a:bodyPr wrap="square" rtlCol="0">
            <a:spAutoFit/>
          </a:bodyPr>
          <a:lstStyle/>
          <a:p>
            <a:pPr marL="285750" indent="-285750">
              <a:buFont typeface="Arial" panose="020B0604020202020204" pitchFamily="34" charset="0"/>
              <a:buChar char="•"/>
            </a:pPr>
            <a:r>
              <a:rPr lang="nb-NO" sz="3000" dirty="0" smtClean="0">
                <a:latin typeface="Minion Pro"/>
              </a:rPr>
              <a:t>Vest-Agder and Aust-Agder </a:t>
            </a:r>
            <a:r>
              <a:rPr lang="nb-NO" sz="3000" dirty="0" err="1" smtClean="0">
                <a:latin typeface="Minion Pro"/>
              </a:rPr>
              <a:t>counties</a:t>
            </a:r>
            <a:r>
              <a:rPr lang="nb-NO" sz="3000" dirty="0" smtClean="0">
                <a:latin typeface="Minion Pro"/>
              </a:rPr>
              <a:t>.</a:t>
            </a:r>
          </a:p>
          <a:p>
            <a:pPr marL="285750" indent="-285750">
              <a:buFont typeface="Arial" panose="020B0604020202020204" pitchFamily="34" charset="0"/>
              <a:buChar char="•"/>
            </a:pPr>
            <a:r>
              <a:rPr lang="nb-NO" sz="3000" dirty="0" smtClean="0">
                <a:latin typeface="Minion Pro"/>
              </a:rPr>
              <a:t>30 </a:t>
            </a:r>
            <a:r>
              <a:rPr lang="nb-NO" sz="3000" dirty="0" err="1" smtClean="0">
                <a:latin typeface="Minion Pro"/>
              </a:rPr>
              <a:t>municipalities</a:t>
            </a:r>
            <a:endParaRPr lang="nb-NO" sz="3000" dirty="0" smtClean="0">
              <a:latin typeface="Minion Pro"/>
            </a:endParaRPr>
          </a:p>
          <a:p>
            <a:pPr marL="285750" indent="-285750">
              <a:buFont typeface="Arial" panose="020B0604020202020204" pitchFamily="34" charset="0"/>
              <a:buChar char="•"/>
            </a:pPr>
            <a:r>
              <a:rPr lang="nb-NO" sz="3000" dirty="0" smtClean="0">
                <a:latin typeface="Minion Pro"/>
              </a:rPr>
              <a:t>292.000 </a:t>
            </a:r>
            <a:r>
              <a:rPr lang="nb-NO" sz="3000" dirty="0" err="1" smtClean="0">
                <a:latin typeface="Minion Pro"/>
              </a:rPr>
              <a:t>inhabitants</a:t>
            </a:r>
            <a:endParaRPr lang="nb-NO" sz="3000" dirty="0" smtClean="0">
              <a:latin typeface="Minion Pro"/>
            </a:endParaRPr>
          </a:p>
          <a:p>
            <a:pPr marL="285750" indent="-285750">
              <a:buFont typeface="Arial" panose="020B0604020202020204" pitchFamily="34" charset="0"/>
              <a:buChar char="•"/>
            </a:pPr>
            <a:r>
              <a:rPr lang="nb-NO" sz="3000" dirty="0" err="1" smtClean="0">
                <a:latin typeface="Minion Pro"/>
              </a:rPr>
              <a:t>Backgrounds</a:t>
            </a:r>
            <a:r>
              <a:rPr lang="nb-NO" sz="3000" dirty="0" smtClean="0">
                <a:latin typeface="Minion Pro"/>
              </a:rPr>
              <a:t> from 140 </a:t>
            </a:r>
            <a:r>
              <a:rPr lang="nb-NO" sz="3000" dirty="0" err="1" smtClean="0">
                <a:latin typeface="Minion Pro"/>
              </a:rPr>
              <a:t>countries</a:t>
            </a:r>
            <a:endParaRPr lang="nb-NO" sz="3000" dirty="0" smtClean="0">
              <a:latin typeface="Minion Pro"/>
            </a:endParaRPr>
          </a:p>
          <a:p>
            <a:pPr marL="285750" indent="-285750">
              <a:buFont typeface="Arial" panose="020B0604020202020204" pitchFamily="34" charset="0"/>
              <a:buChar char="•"/>
            </a:pPr>
            <a:r>
              <a:rPr lang="nb-NO" sz="3000" dirty="0" err="1" smtClean="0">
                <a:latin typeface="Minion Pro"/>
              </a:rPr>
              <a:t>County</a:t>
            </a:r>
            <a:r>
              <a:rPr lang="nb-NO" sz="3000" dirty="0" smtClean="0">
                <a:latin typeface="Minion Pro"/>
              </a:rPr>
              <a:t> </a:t>
            </a:r>
            <a:r>
              <a:rPr lang="nb-NO" sz="3000" dirty="0" err="1" smtClean="0">
                <a:latin typeface="Minion Pro"/>
              </a:rPr>
              <a:t>capitals</a:t>
            </a:r>
            <a:r>
              <a:rPr lang="nb-NO" sz="3000" dirty="0" smtClean="0">
                <a:latin typeface="Minion Pro"/>
              </a:rPr>
              <a:t>: Kristiansand (86.000 </a:t>
            </a:r>
            <a:r>
              <a:rPr lang="nb-NO" sz="3000" dirty="0" err="1" smtClean="0">
                <a:latin typeface="Minion Pro"/>
              </a:rPr>
              <a:t>inh</a:t>
            </a:r>
            <a:r>
              <a:rPr lang="nb-NO" sz="3000" dirty="0" smtClean="0">
                <a:latin typeface="Minion Pro"/>
              </a:rPr>
              <a:t>.) and Arendal (44.000 </a:t>
            </a:r>
            <a:r>
              <a:rPr lang="nb-NO" sz="3000" dirty="0" err="1" smtClean="0">
                <a:latin typeface="Minion Pro"/>
              </a:rPr>
              <a:t>inh</a:t>
            </a:r>
            <a:r>
              <a:rPr lang="nb-NO" sz="3000" dirty="0" smtClean="0">
                <a:latin typeface="Minion Pro"/>
              </a:rPr>
              <a:t>.)</a:t>
            </a:r>
            <a:endParaRPr lang="nb-NO" sz="3000" dirty="0">
              <a:latin typeface="Minion Pro"/>
            </a:endParaRPr>
          </a:p>
        </p:txBody>
      </p:sp>
    </p:spTree>
    <p:extLst>
      <p:ext uri="{BB962C8B-B14F-4D97-AF65-F5344CB8AC3E}">
        <p14:creationId xmlns:p14="http://schemas.microsoft.com/office/powerpoint/2010/main" val="97796194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tel 1"/>
          <p:cNvSpPr>
            <a:spLocks noGrp="1"/>
          </p:cNvSpPr>
          <p:nvPr>
            <p:ph type="ctrTitle"/>
          </p:nvPr>
        </p:nvSpPr>
        <p:spPr>
          <a:xfrm>
            <a:off x="756745" y="623955"/>
            <a:ext cx="7772400" cy="1470025"/>
          </a:xfrm>
        </p:spPr>
        <p:txBody>
          <a:bodyPr>
            <a:normAutofit/>
          </a:bodyPr>
          <a:lstStyle/>
          <a:p>
            <a:r>
              <a:rPr lang="nb-NO" sz="4000" dirty="0" smtClean="0">
                <a:solidFill>
                  <a:schemeClr val="tx2"/>
                </a:solidFill>
                <a:cs typeface="Times New Roman" panose="02020603050405020304" pitchFamily="18" charset="0"/>
              </a:rPr>
              <a:t>The Human </a:t>
            </a:r>
            <a:r>
              <a:rPr lang="nb-NO" sz="4000" dirty="0">
                <a:solidFill>
                  <a:schemeClr val="tx2"/>
                </a:solidFill>
                <a:cs typeface="Times New Roman" panose="02020603050405020304" pitchFamily="18" charset="0"/>
              </a:rPr>
              <a:t>R</a:t>
            </a:r>
            <a:r>
              <a:rPr lang="nb-NO" sz="4000" dirty="0" smtClean="0">
                <a:solidFill>
                  <a:schemeClr val="tx2"/>
                </a:solidFill>
                <a:cs typeface="Times New Roman" panose="02020603050405020304" pitchFamily="18" charset="0"/>
              </a:rPr>
              <a:t>esources</a:t>
            </a:r>
            <a:endParaRPr lang="nb-NO" sz="4000" dirty="0">
              <a:solidFill>
                <a:schemeClr val="tx2"/>
              </a:solidFill>
              <a:cs typeface="Times New Roman" panose="02020603050405020304" pitchFamily="18" charset="0"/>
            </a:endParaRPr>
          </a:p>
        </p:txBody>
      </p:sp>
      <p:sp>
        <p:nvSpPr>
          <p:cNvPr id="3" name="Undertittel 2"/>
          <p:cNvSpPr>
            <a:spLocks noGrp="1"/>
          </p:cNvSpPr>
          <p:nvPr>
            <p:ph type="subTitle" idx="1"/>
          </p:nvPr>
        </p:nvSpPr>
        <p:spPr>
          <a:xfrm>
            <a:off x="756745" y="1646738"/>
            <a:ext cx="7835461" cy="4032030"/>
          </a:xfrm>
        </p:spPr>
        <p:txBody>
          <a:bodyPr>
            <a:noAutofit/>
          </a:bodyPr>
          <a:lstStyle/>
          <a:p>
            <a:r>
              <a:rPr lang="nb-NO" sz="2800" dirty="0" smtClean="0">
                <a:solidFill>
                  <a:schemeClr val="tx1"/>
                </a:solidFill>
                <a:cs typeface="Times New Roman" panose="02020603050405020304" pitchFamily="18" charset="0"/>
              </a:rPr>
              <a:t>A FAIRNESS PERSPECTIVE</a:t>
            </a:r>
          </a:p>
          <a:p>
            <a:r>
              <a:rPr lang="nb-NO" sz="2800" dirty="0" smtClean="0">
                <a:solidFill>
                  <a:schemeClr val="tx1"/>
                </a:solidFill>
                <a:cs typeface="Times New Roman" panose="02020603050405020304" pitchFamily="18" charset="0"/>
              </a:rPr>
              <a:t>The right to </a:t>
            </a:r>
            <a:r>
              <a:rPr lang="nb-NO" sz="2800" dirty="0" err="1" smtClean="0">
                <a:solidFill>
                  <a:schemeClr val="tx1"/>
                </a:solidFill>
                <a:cs typeface="Times New Roman" panose="02020603050405020304" pitchFamily="18" charset="0"/>
              </a:rPr>
              <a:t>life</a:t>
            </a:r>
            <a:r>
              <a:rPr lang="nb-NO" sz="2800" dirty="0" smtClean="0">
                <a:solidFill>
                  <a:schemeClr val="tx1"/>
                </a:solidFill>
                <a:cs typeface="Times New Roman" panose="02020603050405020304" pitchFamily="18" charset="0"/>
              </a:rPr>
              <a:t>, </a:t>
            </a:r>
            <a:r>
              <a:rPr lang="nb-NO" sz="2800" dirty="0" err="1" smtClean="0">
                <a:solidFill>
                  <a:schemeClr val="tx1"/>
                </a:solidFill>
                <a:cs typeface="Times New Roman" panose="02020603050405020304" pitchFamily="18" charset="0"/>
              </a:rPr>
              <a:t>freedom</a:t>
            </a:r>
            <a:r>
              <a:rPr lang="nb-NO" sz="2800" dirty="0" smtClean="0">
                <a:solidFill>
                  <a:schemeClr val="tx1"/>
                </a:solidFill>
                <a:cs typeface="Times New Roman" panose="02020603050405020304" pitchFamily="18" charset="0"/>
              </a:rPr>
              <a:t>, </a:t>
            </a:r>
            <a:r>
              <a:rPr lang="nb-NO" sz="2800" dirty="0" err="1" smtClean="0">
                <a:solidFill>
                  <a:schemeClr val="tx1"/>
                </a:solidFill>
                <a:cs typeface="Times New Roman" panose="02020603050405020304" pitchFamily="18" charset="0"/>
              </a:rPr>
              <a:t>safety</a:t>
            </a:r>
            <a:r>
              <a:rPr lang="nb-NO" sz="2800" dirty="0" smtClean="0">
                <a:solidFill>
                  <a:schemeClr val="tx1"/>
                </a:solidFill>
                <a:cs typeface="Times New Roman" panose="02020603050405020304" pitchFamily="18" charset="0"/>
              </a:rPr>
              <a:t>, </a:t>
            </a:r>
            <a:r>
              <a:rPr lang="nb-NO" sz="2800" dirty="0" err="1" smtClean="0">
                <a:solidFill>
                  <a:schemeClr val="tx1"/>
                </a:solidFill>
                <a:cs typeface="Times New Roman" panose="02020603050405020304" pitchFamily="18" charset="0"/>
              </a:rPr>
              <a:t>protection</a:t>
            </a:r>
            <a:endParaRPr lang="nb-NO" sz="2800" dirty="0" smtClean="0">
              <a:solidFill>
                <a:schemeClr val="tx1"/>
              </a:solidFill>
              <a:cs typeface="Times New Roman" panose="02020603050405020304" pitchFamily="18" charset="0"/>
            </a:endParaRPr>
          </a:p>
          <a:p>
            <a:r>
              <a:rPr lang="nb-NO" sz="2800" dirty="0" smtClean="0">
                <a:solidFill>
                  <a:schemeClr val="tx1"/>
                </a:solidFill>
                <a:cs typeface="Times New Roman" panose="02020603050405020304" pitchFamily="18" charset="0"/>
              </a:rPr>
              <a:t> </a:t>
            </a:r>
            <a:r>
              <a:rPr lang="nb-NO" sz="2800" dirty="0" err="1" smtClean="0">
                <a:solidFill>
                  <a:schemeClr val="tx1"/>
                </a:solidFill>
                <a:cs typeface="Times New Roman" panose="02020603050405020304" pitchFamily="18" charset="0"/>
              </a:rPr>
              <a:t>against</a:t>
            </a:r>
            <a:r>
              <a:rPr lang="nb-NO" sz="2800" dirty="0" smtClean="0">
                <a:solidFill>
                  <a:schemeClr val="tx1"/>
                </a:solidFill>
                <a:cs typeface="Times New Roman" panose="02020603050405020304" pitchFamily="18" charset="0"/>
              </a:rPr>
              <a:t> </a:t>
            </a:r>
            <a:r>
              <a:rPr lang="nb-NO" sz="2800" dirty="0" err="1" smtClean="0">
                <a:solidFill>
                  <a:schemeClr val="tx1"/>
                </a:solidFill>
                <a:cs typeface="Times New Roman" panose="02020603050405020304" pitchFamily="18" charset="0"/>
              </a:rPr>
              <a:t>discrimination</a:t>
            </a:r>
            <a:r>
              <a:rPr lang="nb-NO" sz="2800" dirty="0" smtClean="0">
                <a:solidFill>
                  <a:schemeClr val="tx1"/>
                </a:solidFill>
                <a:cs typeface="Times New Roman" panose="02020603050405020304" pitchFamily="18" charset="0"/>
              </a:rPr>
              <a:t>. Right to </a:t>
            </a:r>
            <a:r>
              <a:rPr lang="nb-NO" sz="2800" dirty="0" err="1" smtClean="0">
                <a:solidFill>
                  <a:schemeClr val="tx1"/>
                </a:solidFill>
                <a:cs typeface="Times New Roman" panose="02020603050405020304" pitchFamily="18" charset="0"/>
              </a:rPr>
              <a:t>work</a:t>
            </a:r>
            <a:r>
              <a:rPr lang="nb-NO" sz="2800" dirty="0" smtClean="0">
                <a:solidFill>
                  <a:schemeClr val="tx1"/>
                </a:solidFill>
                <a:cs typeface="Times New Roman" panose="02020603050405020304" pitchFamily="18" charset="0"/>
              </a:rPr>
              <a:t>, </a:t>
            </a:r>
            <a:r>
              <a:rPr lang="nb-NO" sz="2800" dirty="0" err="1" smtClean="0">
                <a:solidFill>
                  <a:schemeClr val="tx1"/>
                </a:solidFill>
                <a:cs typeface="Times New Roman" panose="02020603050405020304" pitchFamily="18" charset="0"/>
              </a:rPr>
              <a:t>education</a:t>
            </a:r>
            <a:r>
              <a:rPr lang="nb-NO" sz="2800" dirty="0" smtClean="0">
                <a:solidFill>
                  <a:schemeClr val="tx1"/>
                </a:solidFill>
                <a:cs typeface="Times New Roman" panose="02020603050405020304" pitchFamily="18" charset="0"/>
              </a:rPr>
              <a:t>, </a:t>
            </a:r>
            <a:r>
              <a:rPr lang="nb-NO" sz="2800" dirty="0" err="1" smtClean="0">
                <a:solidFill>
                  <a:schemeClr val="tx1"/>
                </a:solidFill>
                <a:cs typeface="Times New Roman" panose="02020603050405020304" pitchFamily="18" charset="0"/>
              </a:rPr>
              <a:t>the</a:t>
            </a:r>
            <a:r>
              <a:rPr lang="nb-NO" sz="2800" dirty="0" smtClean="0">
                <a:solidFill>
                  <a:schemeClr val="tx1"/>
                </a:solidFill>
                <a:cs typeface="Times New Roman" panose="02020603050405020304" pitchFamily="18" charset="0"/>
              </a:rPr>
              <a:t> best </a:t>
            </a:r>
            <a:r>
              <a:rPr lang="nb-NO" sz="2800" dirty="0" err="1" smtClean="0">
                <a:solidFill>
                  <a:schemeClr val="tx1"/>
                </a:solidFill>
                <a:cs typeface="Times New Roman" panose="02020603050405020304" pitchFamily="18" charset="0"/>
              </a:rPr>
              <a:t>possible</a:t>
            </a:r>
            <a:r>
              <a:rPr lang="nb-NO" sz="2800" dirty="0" smtClean="0">
                <a:solidFill>
                  <a:schemeClr val="tx1"/>
                </a:solidFill>
                <a:cs typeface="Times New Roman" panose="02020603050405020304" pitchFamily="18" charset="0"/>
              </a:rPr>
              <a:t>  </a:t>
            </a:r>
            <a:r>
              <a:rPr lang="nb-NO" sz="2800" dirty="0" err="1" smtClean="0">
                <a:solidFill>
                  <a:schemeClr val="tx1"/>
                </a:solidFill>
                <a:cs typeface="Times New Roman" panose="02020603050405020304" pitchFamily="18" charset="0"/>
              </a:rPr>
              <a:t>health</a:t>
            </a:r>
            <a:r>
              <a:rPr lang="nb-NO" sz="2800" dirty="0" smtClean="0">
                <a:solidFill>
                  <a:schemeClr val="tx1"/>
                </a:solidFill>
                <a:cs typeface="Times New Roman" panose="02020603050405020304" pitchFamily="18" charset="0"/>
              </a:rPr>
              <a:t> and </a:t>
            </a:r>
            <a:r>
              <a:rPr lang="nb-NO" sz="2800" dirty="0" err="1" smtClean="0">
                <a:solidFill>
                  <a:schemeClr val="tx1"/>
                </a:solidFill>
                <a:cs typeface="Times New Roman" panose="02020603050405020304" pitchFamily="18" charset="0"/>
              </a:rPr>
              <a:t>cultural</a:t>
            </a:r>
            <a:r>
              <a:rPr lang="nb-NO" sz="2800" dirty="0" smtClean="0">
                <a:solidFill>
                  <a:schemeClr val="tx1"/>
                </a:solidFill>
                <a:cs typeface="Times New Roman" panose="02020603050405020304" pitchFamily="18" charset="0"/>
              </a:rPr>
              <a:t>/</a:t>
            </a:r>
            <a:r>
              <a:rPr lang="nb-NO" sz="2800" dirty="0" err="1" smtClean="0">
                <a:solidFill>
                  <a:schemeClr val="tx1"/>
                </a:solidFill>
                <a:cs typeface="Times New Roman" panose="02020603050405020304" pitchFamily="18" charset="0"/>
              </a:rPr>
              <a:t>democratic</a:t>
            </a:r>
            <a:r>
              <a:rPr lang="nb-NO" sz="2800" dirty="0">
                <a:solidFill>
                  <a:schemeClr val="tx1"/>
                </a:solidFill>
                <a:cs typeface="Times New Roman" panose="02020603050405020304" pitchFamily="18" charset="0"/>
              </a:rPr>
              <a:t> </a:t>
            </a:r>
            <a:r>
              <a:rPr lang="nb-NO" sz="2800" dirty="0" err="1" smtClean="0">
                <a:solidFill>
                  <a:schemeClr val="tx1"/>
                </a:solidFill>
                <a:cs typeface="Times New Roman" panose="02020603050405020304" pitchFamily="18" charset="0"/>
              </a:rPr>
              <a:t>participartion</a:t>
            </a:r>
            <a:endParaRPr lang="nb-NO" sz="2800" dirty="0" smtClean="0">
              <a:solidFill>
                <a:schemeClr val="tx1"/>
              </a:solidFill>
              <a:cs typeface="Times New Roman" panose="02020603050405020304" pitchFamily="18" charset="0"/>
            </a:endParaRPr>
          </a:p>
          <a:p>
            <a:r>
              <a:rPr lang="nb-NO" sz="2800" dirty="0" smtClean="0">
                <a:solidFill>
                  <a:schemeClr val="tx1"/>
                </a:solidFill>
                <a:cs typeface="Times New Roman" panose="02020603050405020304" pitchFamily="18" charset="0"/>
              </a:rPr>
              <a:t>A RESOURCE PERSPECTIVE</a:t>
            </a:r>
          </a:p>
          <a:p>
            <a:r>
              <a:rPr lang="nb-NO" sz="2800" dirty="0" err="1" smtClean="0">
                <a:solidFill>
                  <a:schemeClr val="tx1"/>
                </a:solidFill>
                <a:cs typeface="Times New Roman" panose="02020603050405020304" pitchFamily="18" charset="0"/>
              </a:rPr>
              <a:t>We</a:t>
            </a:r>
            <a:r>
              <a:rPr lang="nb-NO" sz="2800" dirty="0" smtClean="0">
                <a:solidFill>
                  <a:schemeClr val="tx1"/>
                </a:solidFill>
                <a:cs typeface="Times New Roman" panose="02020603050405020304" pitchFamily="18" charset="0"/>
              </a:rPr>
              <a:t> </a:t>
            </a:r>
            <a:r>
              <a:rPr lang="nb-NO" sz="2800" dirty="0" err="1" smtClean="0">
                <a:solidFill>
                  <a:schemeClr val="tx1"/>
                </a:solidFill>
                <a:cs typeface="Times New Roman" panose="02020603050405020304" pitchFamily="18" charset="0"/>
              </a:rPr>
              <a:t>cannot</a:t>
            </a:r>
            <a:r>
              <a:rPr lang="nb-NO" sz="2800" dirty="0" smtClean="0">
                <a:solidFill>
                  <a:schemeClr val="tx1"/>
                </a:solidFill>
                <a:cs typeface="Times New Roman" panose="02020603050405020304" pitchFamily="18" charset="0"/>
              </a:rPr>
              <a:t> </a:t>
            </a:r>
            <a:r>
              <a:rPr lang="nb-NO" sz="2800" dirty="0" err="1" smtClean="0">
                <a:solidFill>
                  <a:schemeClr val="tx1"/>
                </a:solidFill>
                <a:cs typeface="Times New Roman" panose="02020603050405020304" pitchFamily="18" charset="0"/>
              </a:rPr>
              <a:t>afford</a:t>
            </a:r>
            <a:r>
              <a:rPr lang="nb-NO" sz="2800" dirty="0" smtClean="0">
                <a:solidFill>
                  <a:schemeClr val="tx1"/>
                </a:solidFill>
                <a:cs typeface="Times New Roman" panose="02020603050405020304" pitchFamily="18" charset="0"/>
              </a:rPr>
              <a:t> not to </a:t>
            </a:r>
            <a:r>
              <a:rPr lang="nb-NO" sz="2800" dirty="0" err="1" smtClean="0">
                <a:solidFill>
                  <a:schemeClr val="tx1"/>
                </a:solidFill>
                <a:cs typeface="Times New Roman" panose="02020603050405020304" pitchFamily="18" charset="0"/>
              </a:rPr>
              <a:t>act</a:t>
            </a:r>
            <a:r>
              <a:rPr lang="nb-NO" sz="2800" dirty="0">
                <a:solidFill>
                  <a:schemeClr val="tx1"/>
                </a:solidFill>
                <a:cs typeface="Times New Roman" panose="02020603050405020304" pitchFamily="18" charset="0"/>
              </a:rPr>
              <a:t>!</a:t>
            </a:r>
            <a:r>
              <a:rPr lang="nb-NO" sz="2800" dirty="0" smtClean="0">
                <a:solidFill>
                  <a:schemeClr val="tx1"/>
                </a:solidFill>
                <a:cs typeface="Times New Roman" panose="02020603050405020304" pitchFamily="18" charset="0"/>
              </a:rPr>
              <a:t> </a:t>
            </a:r>
          </a:p>
          <a:p>
            <a:r>
              <a:rPr lang="nb-NO" sz="2800" dirty="0" err="1" smtClean="0">
                <a:solidFill>
                  <a:schemeClr val="tx1"/>
                </a:solidFill>
                <a:cs typeface="Times New Roman" panose="02020603050405020304" pitchFamily="18" charset="0"/>
              </a:rPr>
              <a:t>Participaton</a:t>
            </a:r>
            <a:r>
              <a:rPr lang="nb-NO" sz="2800" dirty="0" smtClean="0">
                <a:solidFill>
                  <a:schemeClr val="tx1"/>
                </a:solidFill>
                <a:cs typeface="Times New Roman" panose="02020603050405020304" pitchFamily="18" charset="0"/>
              </a:rPr>
              <a:t> </a:t>
            </a:r>
            <a:r>
              <a:rPr lang="nb-NO" sz="2800" dirty="0" err="1" smtClean="0">
                <a:solidFill>
                  <a:schemeClr val="tx1"/>
                </a:solidFill>
                <a:cs typeface="Times New Roman" panose="02020603050405020304" pitchFamily="18" charset="0"/>
              </a:rPr>
              <a:t>means</a:t>
            </a:r>
            <a:r>
              <a:rPr lang="nb-NO" sz="2800" dirty="0" smtClean="0">
                <a:solidFill>
                  <a:schemeClr val="tx1"/>
                </a:solidFill>
                <a:cs typeface="Times New Roman" panose="02020603050405020304" pitchFamily="18" charset="0"/>
              </a:rPr>
              <a:t> </a:t>
            </a:r>
            <a:r>
              <a:rPr lang="nb-NO" sz="2800" dirty="0" err="1" smtClean="0">
                <a:solidFill>
                  <a:schemeClr val="tx1"/>
                </a:solidFill>
                <a:cs typeface="Times New Roman" panose="02020603050405020304" pitchFamily="18" charset="0"/>
              </a:rPr>
              <a:t>added</a:t>
            </a:r>
            <a:r>
              <a:rPr lang="nb-NO" sz="2800" dirty="0" smtClean="0">
                <a:solidFill>
                  <a:schemeClr val="tx1"/>
                </a:solidFill>
                <a:cs typeface="Times New Roman" panose="02020603050405020304" pitchFamily="18" charset="0"/>
              </a:rPr>
              <a:t> </a:t>
            </a:r>
            <a:r>
              <a:rPr lang="nb-NO" sz="2800" dirty="0" err="1" smtClean="0">
                <a:solidFill>
                  <a:schemeClr val="tx1"/>
                </a:solidFill>
                <a:cs typeface="Times New Roman" panose="02020603050405020304" pitchFamily="18" charset="0"/>
              </a:rPr>
              <a:t>value</a:t>
            </a:r>
            <a:r>
              <a:rPr lang="nb-NO" sz="2800" dirty="0">
                <a:solidFill>
                  <a:schemeClr val="tx1"/>
                </a:solidFill>
                <a:cs typeface="Times New Roman" panose="02020603050405020304" pitchFamily="18" charset="0"/>
              </a:rPr>
              <a:t> </a:t>
            </a:r>
            <a:r>
              <a:rPr lang="nb-NO" sz="2800" dirty="0" smtClean="0">
                <a:solidFill>
                  <a:schemeClr val="tx1"/>
                </a:solidFill>
                <a:cs typeface="Times New Roman" panose="02020603050405020304" pitchFamily="18" charset="0"/>
              </a:rPr>
              <a:t>and </a:t>
            </a:r>
            <a:r>
              <a:rPr lang="nb-NO" sz="2800" dirty="0" err="1" smtClean="0">
                <a:solidFill>
                  <a:schemeClr val="tx1"/>
                </a:solidFill>
                <a:cs typeface="Times New Roman" panose="02020603050405020304" pitchFamily="18" charset="0"/>
              </a:rPr>
              <a:t>glue</a:t>
            </a:r>
            <a:r>
              <a:rPr lang="nb-NO" sz="2800" dirty="0" smtClean="0">
                <a:solidFill>
                  <a:schemeClr val="tx1"/>
                </a:solidFill>
                <a:cs typeface="Times New Roman" panose="02020603050405020304" pitchFamily="18" charset="0"/>
              </a:rPr>
              <a:t> (LIM)</a:t>
            </a:r>
            <a:endParaRPr lang="nb-NO" sz="2400" dirty="0" smtClean="0">
              <a:solidFill>
                <a:schemeClr val="tx1"/>
              </a:solidFill>
              <a:cs typeface="Times New Roman" panose="02020603050405020304" pitchFamily="18" charset="0"/>
            </a:endParaRPr>
          </a:p>
          <a:p>
            <a:endParaRPr lang="nb-NO" sz="2400" dirty="0">
              <a:solidFill>
                <a:schemeClr val="tx1"/>
              </a:solidFill>
              <a:cs typeface="Times New Roman" panose="02020603050405020304" pitchFamily="18" charset="0"/>
            </a:endParaRPr>
          </a:p>
          <a:p>
            <a:r>
              <a:rPr lang="nb-NO" sz="2400" dirty="0" smtClean="0">
                <a:solidFill>
                  <a:schemeClr val="tx1"/>
                </a:solidFill>
                <a:cs typeface="Times New Roman" panose="02020603050405020304" pitchFamily="18" charset="0"/>
              </a:rPr>
              <a:t>THANK </a:t>
            </a:r>
            <a:r>
              <a:rPr lang="nb-NO" sz="2400" dirty="0">
                <a:solidFill>
                  <a:schemeClr val="tx1"/>
                </a:solidFill>
                <a:cs typeface="Times New Roman" panose="02020603050405020304" pitchFamily="18" charset="0"/>
              </a:rPr>
              <a:t>YOU FOR THE ATTENTION </a:t>
            </a:r>
            <a:r>
              <a:rPr lang="nb-NO" sz="2400" dirty="0">
                <a:solidFill>
                  <a:schemeClr val="tx1"/>
                </a:solidFill>
                <a:cs typeface="Times New Roman" panose="02020603050405020304" pitchFamily="18" charset="0"/>
                <a:sym typeface="Wingdings" panose="05000000000000000000" pitchFamily="2" charset="2"/>
              </a:rPr>
              <a:t></a:t>
            </a:r>
            <a:endParaRPr lang="nb-NO" sz="2400" dirty="0">
              <a:solidFill>
                <a:schemeClr val="tx1"/>
              </a:solidFill>
              <a:cs typeface="Times New Roman" panose="02020603050405020304" pitchFamily="18" charset="0"/>
            </a:endParaRPr>
          </a:p>
          <a:p>
            <a:r>
              <a:rPr lang="nb-NO" sz="3000" dirty="0" smtClean="0">
                <a:solidFill>
                  <a:schemeClr val="tx1"/>
                </a:solidFill>
                <a:cs typeface="Times New Roman" panose="02020603050405020304" pitchFamily="18" charset="0"/>
              </a:rPr>
              <a:t> </a:t>
            </a:r>
          </a:p>
          <a:p>
            <a:endParaRPr lang="nb-NO" sz="3000" dirty="0">
              <a:solidFill>
                <a:srgbClr val="002060"/>
              </a:solidFill>
              <a:cs typeface="Times New Roman" panose="02020603050405020304" pitchFamily="18" charset="0"/>
            </a:endParaRPr>
          </a:p>
          <a:p>
            <a:endParaRPr lang="nb-NO" sz="3000" dirty="0">
              <a:solidFill>
                <a:srgbClr val="002060"/>
              </a:solidFill>
              <a:cs typeface="Times New Roman" panose="02020603050405020304" pitchFamily="18" charset="0"/>
            </a:endParaRPr>
          </a:p>
        </p:txBody>
      </p:sp>
    </p:spTree>
    <p:extLst>
      <p:ext uri="{BB962C8B-B14F-4D97-AF65-F5344CB8AC3E}">
        <p14:creationId xmlns:p14="http://schemas.microsoft.com/office/powerpoint/2010/main" val="24528119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tel 1"/>
          <p:cNvSpPr>
            <a:spLocks noGrp="1"/>
          </p:cNvSpPr>
          <p:nvPr>
            <p:ph type="ctrTitle"/>
          </p:nvPr>
        </p:nvSpPr>
        <p:spPr>
          <a:xfrm>
            <a:off x="685800" y="535134"/>
            <a:ext cx="7772400" cy="1470025"/>
          </a:xfrm>
        </p:spPr>
        <p:txBody>
          <a:bodyPr>
            <a:normAutofit/>
          </a:bodyPr>
          <a:lstStyle/>
          <a:p>
            <a:endParaRPr lang="nb-NO" sz="4000" dirty="0">
              <a:solidFill>
                <a:srgbClr val="002060"/>
              </a:solidFill>
              <a:cs typeface="Times New Roman" panose="02020603050405020304" pitchFamily="18" charset="0"/>
            </a:endParaRPr>
          </a:p>
        </p:txBody>
      </p:sp>
      <p:sp>
        <p:nvSpPr>
          <p:cNvPr id="3" name="Undertittel 2"/>
          <p:cNvSpPr>
            <a:spLocks noGrp="1"/>
          </p:cNvSpPr>
          <p:nvPr>
            <p:ph type="subTitle" idx="1"/>
          </p:nvPr>
        </p:nvSpPr>
        <p:spPr>
          <a:xfrm>
            <a:off x="1169581" y="2005159"/>
            <a:ext cx="6889898" cy="4125432"/>
          </a:xfrm>
        </p:spPr>
        <p:txBody>
          <a:bodyPr>
            <a:noAutofit/>
          </a:bodyPr>
          <a:lstStyle/>
          <a:p>
            <a:pPr algn="l"/>
            <a:r>
              <a:rPr lang="en-US" sz="3600" dirty="0">
                <a:solidFill>
                  <a:srgbClr val="002060"/>
                </a:solidFill>
              </a:rPr>
              <a:t>EQUALITY:</a:t>
            </a:r>
            <a:r>
              <a:rPr lang="en-US" sz="3600" dirty="0">
                <a:solidFill>
                  <a:schemeClr val="tx1"/>
                </a:solidFill>
              </a:rPr>
              <a:t> that all persons shall have equal rights and opportunities in society, </a:t>
            </a:r>
            <a:r>
              <a:rPr lang="en-US" sz="3600" dirty="0" smtClean="0">
                <a:solidFill>
                  <a:schemeClr val="tx1"/>
                </a:solidFill>
              </a:rPr>
              <a:t>regardless </a:t>
            </a:r>
            <a:r>
              <a:rPr lang="en-US" sz="3600" dirty="0">
                <a:solidFill>
                  <a:schemeClr val="tx1"/>
                </a:solidFill>
              </a:rPr>
              <a:t>of gender, functional ability, sexual orientation, age, ethnicity and </a:t>
            </a:r>
            <a:r>
              <a:rPr lang="en-US" sz="3600" dirty="0" smtClean="0">
                <a:solidFill>
                  <a:schemeClr val="tx1"/>
                </a:solidFill>
              </a:rPr>
              <a:t>religion </a:t>
            </a:r>
            <a:r>
              <a:rPr lang="en-US" sz="3600" dirty="0">
                <a:solidFill>
                  <a:schemeClr val="tx1"/>
                </a:solidFill>
              </a:rPr>
              <a:t>etc. </a:t>
            </a:r>
          </a:p>
        </p:txBody>
      </p:sp>
    </p:spTree>
    <p:extLst>
      <p:ext uri="{BB962C8B-B14F-4D97-AF65-F5344CB8AC3E}">
        <p14:creationId xmlns:p14="http://schemas.microsoft.com/office/powerpoint/2010/main" val="12348985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tel 1"/>
          <p:cNvSpPr>
            <a:spLocks noGrp="1"/>
          </p:cNvSpPr>
          <p:nvPr>
            <p:ph type="ctrTitle"/>
          </p:nvPr>
        </p:nvSpPr>
        <p:spPr>
          <a:xfrm>
            <a:off x="636622" y="602435"/>
            <a:ext cx="7772400" cy="1470025"/>
          </a:xfrm>
        </p:spPr>
        <p:txBody>
          <a:bodyPr>
            <a:normAutofit/>
          </a:bodyPr>
          <a:lstStyle/>
          <a:p>
            <a:r>
              <a:rPr lang="nb-NO" sz="4000" dirty="0" smtClean="0">
                <a:solidFill>
                  <a:schemeClr val="tx2"/>
                </a:solidFill>
                <a:cs typeface="Times New Roman" panose="02020603050405020304" pitchFamily="18" charset="0"/>
              </a:rPr>
              <a:t>A </a:t>
            </a:r>
            <a:r>
              <a:rPr lang="nb-NO" sz="4000" dirty="0" err="1" smtClean="0">
                <a:solidFill>
                  <a:schemeClr val="tx2"/>
                </a:solidFill>
                <a:cs typeface="Times New Roman" panose="02020603050405020304" pitchFamily="18" charset="0"/>
              </a:rPr>
              <a:t>conservative</a:t>
            </a:r>
            <a:r>
              <a:rPr lang="nb-NO" sz="4000" dirty="0" smtClean="0">
                <a:solidFill>
                  <a:schemeClr val="tx2"/>
                </a:solidFill>
                <a:cs typeface="Times New Roman" panose="02020603050405020304" pitchFamily="18" charset="0"/>
              </a:rPr>
              <a:t> region</a:t>
            </a:r>
            <a:endParaRPr lang="nb-NO" sz="4000" dirty="0">
              <a:solidFill>
                <a:schemeClr val="tx2"/>
              </a:solidFill>
              <a:cs typeface="Times New Roman" panose="02020603050405020304" pitchFamily="18" charset="0"/>
            </a:endParaRPr>
          </a:p>
        </p:txBody>
      </p:sp>
      <p:sp>
        <p:nvSpPr>
          <p:cNvPr id="3" name="Undertittel 2"/>
          <p:cNvSpPr>
            <a:spLocks noGrp="1"/>
          </p:cNvSpPr>
          <p:nvPr>
            <p:ph type="subTitle" idx="1"/>
          </p:nvPr>
        </p:nvSpPr>
        <p:spPr>
          <a:xfrm>
            <a:off x="1169581" y="1786270"/>
            <a:ext cx="6889898" cy="4125432"/>
          </a:xfrm>
        </p:spPr>
        <p:txBody>
          <a:bodyPr>
            <a:noAutofit/>
          </a:bodyPr>
          <a:lstStyle/>
          <a:p>
            <a:pPr marL="457200" indent="-457200" algn="l">
              <a:buFont typeface="Arial" panose="020B0604020202020204" pitchFamily="34" charset="0"/>
              <a:buChar char="•"/>
            </a:pPr>
            <a:r>
              <a:rPr lang="en-US" sz="3000" dirty="0">
                <a:solidFill>
                  <a:schemeClr val="tx1"/>
                </a:solidFill>
              </a:rPr>
              <a:t>C</a:t>
            </a:r>
            <a:r>
              <a:rPr lang="en-US" sz="3000" dirty="0" smtClean="0">
                <a:solidFill>
                  <a:schemeClr val="tx1"/>
                </a:solidFill>
              </a:rPr>
              <a:t>ultural and religious areas</a:t>
            </a:r>
          </a:p>
          <a:p>
            <a:pPr marL="457200" indent="-457200" algn="l">
              <a:buFont typeface="Arial" panose="020B0604020202020204" pitchFamily="34" charset="0"/>
              <a:buChar char="•"/>
            </a:pPr>
            <a:r>
              <a:rPr lang="en-US" sz="3000" dirty="0" smtClean="0">
                <a:solidFill>
                  <a:schemeClr val="tx1"/>
                </a:solidFill>
              </a:rPr>
              <a:t>Politics</a:t>
            </a:r>
          </a:p>
          <a:p>
            <a:pPr algn="l"/>
            <a:endParaRPr lang="en-US" dirty="0">
              <a:solidFill>
                <a:schemeClr val="tx1"/>
              </a:solidFill>
            </a:endParaRPr>
          </a:p>
          <a:p>
            <a:pPr algn="l"/>
            <a:endParaRPr lang="en-US" sz="2400" dirty="0">
              <a:solidFill>
                <a:schemeClr val="tx1"/>
              </a:solidFill>
            </a:endParaRPr>
          </a:p>
        </p:txBody>
      </p:sp>
      <p:pic>
        <p:nvPicPr>
          <p:cNvPr id="5" name="Bild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9282" y="2977407"/>
            <a:ext cx="3426771" cy="1927559"/>
          </a:xfrm>
          <a:prstGeom prst="rect">
            <a:avLst/>
          </a:prstGeom>
          <a:ln>
            <a:noFill/>
          </a:ln>
          <a:effectLst>
            <a:outerShdw blurRad="190500" algn="tl" rotWithShape="0">
              <a:srgbClr val="000000">
                <a:alpha val="70000"/>
              </a:srgbClr>
            </a:outerShdw>
          </a:effectLst>
        </p:spPr>
      </p:pic>
      <p:pic>
        <p:nvPicPr>
          <p:cNvPr id="6" name="Bild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14334" y="3587177"/>
            <a:ext cx="3465097" cy="1999650"/>
          </a:xfrm>
          <a:prstGeom prst="rect">
            <a:avLst/>
          </a:prstGeom>
          <a:ln>
            <a:noFill/>
          </a:ln>
          <a:effectLst>
            <a:outerShdw blurRad="190500" algn="tl" rotWithShape="0">
              <a:srgbClr val="000000">
                <a:alpha val="70000"/>
              </a:srgbClr>
            </a:outerShdw>
          </a:effectLst>
        </p:spPr>
      </p:pic>
      <p:pic>
        <p:nvPicPr>
          <p:cNvPr id="7" name="Bild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74354" y="4186989"/>
            <a:ext cx="3677238" cy="2077639"/>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9377158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tel 1"/>
          <p:cNvSpPr>
            <a:spLocks noGrp="1"/>
          </p:cNvSpPr>
          <p:nvPr>
            <p:ph type="ctrTitle"/>
          </p:nvPr>
        </p:nvSpPr>
        <p:spPr>
          <a:xfrm>
            <a:off x="636622" y="506182"/>
            <a:ext cx="7772400" cy="1470025"/>
          </a:xfrm>
        </p:spPr>
        <p:txBody>
          <a:bodyPr>
            <a:normAutofit/>
          </a:bodyPr>
          <a:lstStyle/>
          <a:p>
            <a:r>
              <a:rPr lang="nb-NO" sz="4000" dirty="0" smtClean="0">
                <a:solidFill>
                  <a:schemeClr val="tx2"/>
                </a:solidFill>
                <a:cs typeface="Times New Roman" panose="02020603050405020304" pitchFamily="18" charset="0"/>
              </a:rPr>
              <a:t>Challenges</a:t>
            </a:r>
            <a:endParaRPr lang="nb-NO" sz="4000" dirty="0">
              <a:solidFill>
                <a:schemeClr val="tx2"/>
              </a:solidFill>
              <a:cs typeface="Times New Roman" panose="02020603050405020304" pitchFamily="18" charset="0"/>
            </a:endParaRPr>
          </a:p>
        </p:txBody>
      </p:sp>
      <p:sp>
        <p:nvSpPr>
          <p:cNvPr id="3" name="Undertittel 2"/>
          <p:cNvSpPr>
            <a:spLocks noGrp="1"/>
          </p:cNvSpPr>
          <p:nvPr>
            <p:ph type="subTitle" idx="1"/>
          </p:nvPr>
        </p:nvSpPr>
        <p:spPr>
          <a:xfrm>
            <a:off x="1169581" y="1826375"/>
            <a:ext cx="6889898" cy="4125432"/>
          </a:xfrm>
        </p:spPr>
        <p:txBody>
          <a:bodyPr>
            <a:noAutofit/>
          </a:bodyPr>
          <a:lstStyle/>
          <a:p>
            <a:pPr marL="457200" indent="-457200" algn="l">
              <a:buFont typeface="Arial" panose="020B0604020202020204" pitchFamily="34" charset="0"/>
              <a:buChar char="•"/>
            </a:pPr>
            <a:r>
              <a:rPr lang="en-US" sz="3000" dirty="0" smtClean="0">
                <a:solidFill>
                  <a:schemeClr val="tx1"/>
                </a:solidFill>
              </a:rPr>
              <a:t>Low equality scores  (Statistics Norway)</a:t>
            </a:r>
          </a:p>
          <a:p>
            <a:pPr marL="457200" indent="-457200" algn="l">
              <a:buFont typeface="Arial" panose="020B0604020202020204" pitchFamily="34" charset="0"/>
              <a:buChar char="•"/>
            </a:pPr>
            <a:r>
              <a:rPr lang="en-US" sz="3000" dirty="0" smtClean="0">
                <a:solidFill>
                  <a:schemeClr val="tx1"/>
                </a:solidFill>
              </a:rPr>
              <a:t>Relatively poor living conditions</a:t>
            </a:r>
            <a:endParaRPr lang="en-US" sz="3000" dirty="0">
              <a:solidFill>
                <a:schemeClr val="tx1"/>
              </a:solidFill>
            </a:endParaRPr>
          </a:p>
          <a:p>
            <a:pPr marL="457200" indent="-457200" algn="l">
              <a:buFont typeface="Arial" panose="020B0604020202020204" pitchFamily="34" charset="0"/>
              <a:buChar char="•"/>
            </a:pPr>
            <a:r>
              <a:rPr lang="en-US" sz="3000" dirty="0" smtClean="0">
                <a:solidFill>
                  <a:schemeClr val="tx1"/>
                </a:solidFill>
              </a:rPr>
              <a:t>Research suggests there is a connection</a:t>
            </a:r>
          </a:p>
          <a:p>
            <a:pPr marL="457200" indent="-457200" algn="l">
              <a:buFont typeface="Arial" panose="020B0604020202020204" pitchFamily="34" charset="0"/>
              <a:buChar char="•"/>
            </a:pPr>
            <a:r>
              <a:rPr lang="en-US" sz="3000" dirty="0" smtClean="0">
                <a:solidFill>
                  <a:schemeClr val="tx1"/>
                </a:solidFill>
              </a:rPr>
              <a:t>Joint action to strengthen equality and improve living conditions </a:t>
            </a:r>
            <a:endParaRPr lang="en-US" sz="3000" dirty="0">
              <a:solidFill>
                <a:schemeClr val="tx1"/>
              </a:solidFill>
            </a:endParaRPr>
          </a:p>
          <a:p>
            <a:pPr algn="l"/>
            <a:endParaRPr lang="en-US" sz="2400" dirty="0">
              <a:solidFill>
                <a:schemeClr val="tx1"/>
              </a:solidFill>
            </a:endParaRPr>
          </a:p>
        </p:txBody>
      </p:sp>
    </p:spTree>
    <p:extLst>
      <p:ext uri="{BB962C8B-B14F-4D97-AF65-F5344CB8AC3E}">
        <p14:creationId xmlns:p14="http://schemas.microsoft.com/office/powerpoint/2010/main" val="6110287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tel 1"/>
          <p:cNvSpPr>
            <a:spLocks noGrp="1"/>
          </p:cNvSpPr>
          <p:nvPr>
            <p:ph type="ctrTitle"/>
          </p:nvPr>
        </p:nvSpPr>
        <p:spPr>
          <a:xfrm>
            <a:off x="636622" y="602435"/>
            <a:ext cx="7772400" cy="1470025"/>
          </a:xfrm>
        </p:spPr>
        <p:txBody>
          <a:bodyPr>
            <a:normAutofit/>
          </a:bodyPr>
          <a:lstStyle/>
          <a:p>
            <a:r>
              <a:rPr lang="nb-NO" sz="4000" dirty="0" err="1" smtClean="0">
                <a:solidFill>
                  <a:schemeClr val="tx2"/>
                </a:solidFill>
                <a:cs typeface="Times New Roman" panose="02020603050405020304" pitchFamily="18" charset="0"/>
              </a:rPr>
              <a:t>Latecomer</a:t>
            </a:r>
            <a:r>
              <a:rPr lang="nb-NO" sz="4000" dirty="0" smtClean="0">
                <a:solidFill>
                  <a:schemeClr val="tx2"/>
                </a:solidFill>
                <a:cs typeface="Times New Roman" panose="02020603050405020304" pitchFamily="18" charset="0"/>
              </a:rPr>
              <a:t>… and </a:t>
            </a:r>
            <a:r>
              <a:rPr lang="nb-NO" sz="4000" dirty="0" err="1" smtClean="0">
                <a:solidFill>
                  <a:schemeClr val="tx2"/>
                </a:solidFill>
                <a:cs typeface="Times New Roman" panose="02020603050405020304" pitchFamily="18" charset="0"/>
              </a:rPr>
              <a:t>role</a:t>
            </a:r>
            <a:r>
              <a:rPr lang="nb-NO" sz="4000" dirty="0" smtClean="0">
                <a:solidFill>
                  <a:schemeClr val="tx2"/>
                </a:solidFill>
                <a:cs typeface="Times New Roman" panose="02020603050405020304" pitchFamily="18" charset="0"/>
              </a:rPr>
              <a:t> </a:t>
            </a:r>
            <a:r>
              <a:rPr lang="nb-NO" sz="4000" dirty="0" err="1" smtClean="0">
                <a:solidFill>
                  <a:schemeClr val="tx2"/>
                </a:solidFill>
                <a:cs typeface="Times New Roman" panose="02020603050405020304" pitchFamily="18" charset="0"/>
              </a:rPr>
              <a:t>model</a:t>
            </a:r>
            <a:r>
              <a:rPr lang="nb-NO" sz="4000" dirty="0" smtClean="0">
                <a:solidFill>
                  <a:schemeClr val="tx2"/>
                </a:solidFill>
                <a:cs typeface="Times New Roman" panose="02020603050405020304" pitchFamily="18" charset="0"/>
              </a:rPr>
              <a:t>!</a:t>
            </a:r>
            <a:endParaRPr lang="nb-NO" sz="4000" dirty="0">
              <a:solidFill>
                <a:schemeClr val="tx2"/>
              </a:solidFill>
              <a:cs typeface="Times New Roman" panose="02020603050405020304" pitchFamily="18" charset="0"/>
            </a:endParaRPr>
          </a:p>
        </p:txBody>
      </p:sp>
      <p:sp>
        <p:nvSpPr>
          <p:cNvPr id="3" name="Undertittel 2"/>
          <p:cNvSpPr>
            <a:spLocks noGrp="1"/>
          </p:cNvSpPr>
          <p:nvPr>
            <p:ph type="subTitle" idx="1"/>
          </p:nvPr>
        </p:nvSpPr>
        <p:spPr>
          <a:xfrm>
            <a:off x="786808" y="1828800"/>
            <a:ext cx="7622213" cy="4369092"/>
          </a:xfrm>
        </p:spPr>
        <p:txBody>
          <a:bodyPr>
            <a:noAutofit/>
          </a:bodyPr>
          <a:lstStyle/>
          <a:p>
            <a:pPr algn="l"/>
            <a:r>
              <a:rPr lang="en-US" sz="3000" dirty="0">
                <a:solidFill>
                  <a:schemeClr val="tx1"/>
                </a:solidFill>
              </a:rPr>
              <a:t>“The </a:t>
            </a:r>
            <a:r>
              <a:rPr lang="en-US" sz="3000" dirty="0" err="1">
                <a:solidFill>
                  <a:schemeClr val="tx1"/>
                </a:solidFill>
              </a:rPr>
              <a:t>Agder</a:t>
            </a:r>
            <a:r>
              <a:rPr lang="en-US" sz="3000" dirty="0">
                <a:solidFill>
                  <a:schemeClr val="tx1"/>
                </a:solidFill>
              </a:rPr>
              <a:t> region’s political approach to equality is virtually unparalleled at the </a:t>
            </a:r>
            <a:r>
              <a:rPr lang="en-US" sz="3000" dirty="0" smtClean="0">
                <a:solidFill>
                  <a:schemeClr val="tx1"/>
                </a:solidFill>
              </a:rPr>
              <a:t>regional </a:t>
            </a:r>
            <a:r>
              <a:rPr lang="en-US" sz="3000" dirty="0">
                <a:solidFill>
                  <a:schemeClr val="tx1"/>
                </a:solidFill>
              </a:rPr>
              <a:t>level in Norway. Equality is discussed and </a:t>
            </a:r>
            <a:r>
              <a:rPr lang="en-US" sz="3000" dirty="0" err="1">
                <a:solidFill>
                  <a:schemeClr val="tx1"/>
                </a:solidFill>
              </a:rPr>
              <a:t>emphasised</a:t>
            </a:r>
            <a:r>
              <a:rPr lang="en-US" sz="3000" dirty="0">
                <a:solidFill>
                  <a:schemeClr val="tx1"/>
                </a:solidFill>
              </a:rPr>
              <a:t> as an important </a:t>
            </a:r>
            <a:r>
              <a:rPr lang="en-US" sz="3000" dirty="0" smtClean="0">
                <a:solidFill>
                  <a:schemeClr val="tx1"/>
                </a:solidFill>
              </a:rPr>
              <a:t>issue </a:t>
            </a:r>
            <a:r>
              <a:rPr lang="en-US" sz="3000" dirty="0">
                <a:solidFill>
                  <a:schemeClr val="tx1"/>
                </a:solidFill>
              </a:rPr>
              <a:t>in regional planning processes, and development work is being done in several </a:t>
            </a:r>
            <a:r>
              <a:rPr lang="en-US" sz="3000" dirty="0" smtClean="0">
                <a:solidFill>
                  <a:schemeClr val="tx1"/>
                </a:solidFill>
              </a:rPr>
              <a:t> areas</a:t>
            </a:r>
            <a:r>
              <a:rPr lang="en-US" sz="3000" dirty="0">
                <a:solidFill>
                  <a:schemeClr val="tx1"/>
                </a:solidFill>
              </a:rPr>
              <a:t>. The </a:t>
            </a:r>
            <a:r>
              <a:rPr lang="en-US" sz="3000" dirty="0" err="1">
                <a:solidFill>
                  <a:schemeClr val="tx1"/>
                </a:solidFill>
              </a:rPr>
              <a:t>Agder</a:t>
            </a:r>
            <a:r>
              <a:rPr lang="en-US" sz="3000" dirty="0">
                <a:solidFill>
                  <a:schemeClr val="tx1"/>
                </a:solidFill>
              </a:rPr>
              <a:t> region can therefore be described as both an equality latecomer </a:t>
            </a:r>
          </a:p>
          <a:p>
            <a:pPr algn="l"/>
            <a:r>
              <a:rPr lang="en-US" sz="3000" dirty="0">
                <a:solidFill>
                  <a:schemeClr val="tx1"/>
                </a:solidFill>
              </a:rPr>
              <a:t>and an equality role model.” (</a:t>
            </a:r>
            <a:r>
              <a:rPr lang="en-US" sz="3000" dirty="0" err="1" smtClean="0">
                <a:solidFill>
                  <a:schemeClr val="tx1"/>
                </a:solidFill>
              </a:rPr>
              <a:t>Fafo</a:t>
            </a:r>
            <a:r>
              <a:rPr lang="en-US" sz="3000" dirty="0" smtClean="0">
                <a:solidFill>
                  <a:schemeClr val="tx1"/>
                </a:solidFill>
              </a:rPr>
              <a:t> </a:t>
            </a:r>
            <a:r>
              <a:rPr lang="en-US" sz="3000" dirty="0">
                <a:solidFill>
                  <a:schemeClr val="tx1"/>
                </a:solidFill>
              </a:rPr>
              <a:t>report 2014)</a:t>
            </a:r>
          </a:p>
          <a:p>
            <a:pPr algn="l"/>
            <a:endParaRPr lang="en-US" sz="3000" dirty="0">
              <a:solidFill>
                <a:schemeClr val="tx1"/>
              </a:solidFill>
            </a:endParaRPr>
          </a:p>
          <a:p>
            <a:pPr algn="l"/>
            <a:endParaRPr lang="en-US" sz="2000" dirty="0">
              <a:solidFill>
                <a:schemeClr val="tx1"/>
              </a:solidFill>
            </a:endParaRPr>
          </a:p>
        </p:txBody>
      </p:sp>
    </p:spTree>
    <p:extLst>
      <p:ext uri="{BB962C8B-B14F-4D97-AF65-F5344CB8AC3E}">
        <p14:creationId xmlns:p14="http://schemas.microsoft.com/office/powerpoint/2010/main" val="18528438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tel 1"/>
          <p:cNvSpPr>
            <a:spLocks noGrp="1"/>
          </p:cNvSpPr>
          <p:nvPr>
            <p:ph type="ctrTitle"/>
          </p:nvPr>
        </p:nvSpPr>
        <p:spPr>
          <a:xfrm>
            <a:off x="636622" y="857616"/>
            <a:ext cx="7772400" cy="1470025"/>
          </a:xfrm>
        </p:spPr>
        <p:txBody>
          <a:bodyPr>
            <a:normAutofit/>
          </a:bodyPr>
          <a:lstStyle/>
          <a:p>
            <a:r>
              <a:rPr lang="en-US" sz="4000" dirty="0" smtClean="0">
                <a:solidFill>
                  <a:schemeClr val="tx2"/>
                </a:solidFill>
                <a:cs typeface="Times New Roman" panose="02020603050405020304" pitchFamily="18" charset="0"/>
              </a:rPr>
              <a:t>A long </a:t>
            </a:r>
            <a:r>
              <a:rPr lang="en-US" sz="4000" dirty="0">
                <a:solidFill>
                  <a:schemeClr val="tx2"/>
                </a:solidFill>
                <a:cs typeface="Times New Roman" panose="02020603050405020304" pitchFamily="18" charset="0"/>
              </a:rPr>
              <a:t>term commitment for Equality</a:t>
            </a:r>
            <a:endParaRPr lang="nb-NO" sz="4000" dirty="0">
              <a:solidFill>
                <a:schemeClr val="tx2"/>
              </a:solidFill>
              <a:cs typeface="Times New Roman" panose="02020603050405020304" pitchFamily="18" charset="0"/>
            </a:endParaRPr>
          </a:p>
        </p:txBody>
      </p:sp>
      <p:sp>
        <p:nvSpPr>
          <p:cNvPr id="3" name="Undertittel 2"/>
          <p:cNvSpPr>
            <a:spLocks noGrp="1"/>
          </p:cNvSpPr>
          <p:nvPr>
            <p:ph type="subTitle" idx="1"/>
          </p:nvPr>
        </p:nvSpPr>
        <p:spPr>
          <a:xfrm>
            <a:off x="636621" y="2167264"/>
            <a:ext cx="8039545" cy="4125432"/>
          </a:xfrm>
        </p:spPr>
        <p:txBody>
          <a:bodyPr>
            <a:noAutofit/>
          </a:bodyPr>
          <a:lstStyle/>
          <a:p>
            <a:pPr algn="l"/>
            <a:r>
              <a:rPr lang="en-US" sz="2400" b="1" dirty="0" smtClean="0">
                <a:solidFill>
                  <a:schemeClr val="tx1"/>
                </a:solidFill>
              </a:rPr>
              <a:t>1999:</a:t>
            </a:r>
            <a:r>
              <a:rPr lang="en-US" sz="2400" dirty="0" smtClean="0">
                <a:solidFill>
                  <a:schemeClr val="tx1"/>
                </a:solidFill>
              </a:rPr>
              <a:t> Statistics Norway’s gender equality index </a:t>
            </a:r>
          </a:p>
          <a:p>
            <a:pPr algn="l"/>
            <a:r>
              <a:rPr lang="en-US" sz="2400" b="1" dirty="0" smtClean="0">
                <a:solidFill>
                  <a:schemeClr val="tx1"/>
                </a:solidFill>
              </a:rPr>
              <a:t>2000-2007:</a:t>
            </a:r>
            <a:r>
              <a:rPr lang="en-US" sz="2400" dirty="0" smtClean="0">
                <a:solidFill>
                  <a:schemeClr val="tx1"/>
                </a:solidFill>
              </a:rPr>
              <a:t> </a:t>
            </a:r>
            <a:r>
              <a:rPr lang="en-US" sz="2400" dirty="0">
                <a:solidFill>
                  <a:schemeClr val="tx1"/>
                </a:solidFill>
              </a:rPr>
              <a:t>P</a:t>
            </a:r>
            <a:r>
              <a:rPr lang="en-US" sz="2400" dirty="0" smtClean="0">
                <a:solidFill>
                  <a:schemeClr val="tx1"/>
                </a:solidFill>
              </a:rPr>
              <a:t>rojects, measures and regional research</a:t>
            </a:r>
            <a:endParaRPr lang="en-US" sz="2400" dirty="0">
              <a:solidFill>
                <a:schemeClr val="tx1"/>
              </a:solidFill>
            </a:endParaRPr>
          </a:p>
          <a:p>
            <a:pPr algn="l"/>
            <a:r>
              <a:rPr lang="en-US" sz="2400" b="1" dirty="0" smtClean="0">
                <a:solidFill>
                  <a:schemeClr val="tx1"/>
                </a:solidFill>
              </a:rPr>
              <a:t>2008</a:t>
            </a:r>
            <a:r>
              <a:rPr lang="en-US" sz="2400" dirty="0" smtClean="0">
                <a:solidFill>
                  <a:schemeClr val="tx1"/>
                </a:solidFill>
              </a:rPr>
              <a:t>: The ten-year commitment for equality. </a:t>
            </a:r>
          </a:p>
          <a:p>
            <a:pPr algn="l"/>
            <a:r>
              <a:rPr lang="en-US" sz="2400" b="1" dirty="0" smtClean="0">
                <a:solidFill>
                  <a:schemeClr val="tx1"/>
                </a:solidFill>
              </a:rPr>
              <a:t>2008:</a:t>
            </a:r>
            <a:r>
              <a:rPr lang="en-US" sz="2400" dirty="0" smtClean="0">
                <a:solidFill>
                  <a:schemeClr val="tx1"/>
                </a:solidFill>
              </a:rPr>
              <a:t> Center for Gender Equality, University of </a:t>
            </a:r>
            <a:r>
              <a:rPr lang="en-US" sz="2400" dirty="0" err="1" smtClean="0">
                <a:solidFill>
                  <a:schemeClr val="tx1"/>
                </a:solidFill>
              </a:rPr>
              <a:t>Agder</a:t>
            </a:r>
            <a:endParaRPr lang="en-US" sz="2400" dirty="0" smtClean="0">
              <a:solidFill>
                <a:schemeClr val="tx1"/>
              </a:solidFill>
            </a:endParaRPr>
          </a:p>
          <a:p>
            <a:pPr algn="l"/>
            <a:r>
              <a:rPr lang="en-US" sz="2400" b="1" dirty="0" smtClean="0">
                <a:solidFill>
                  <a:schemeClr val="tx1"/>
                </a:solidFill>
              </a:rPr>
              <a:t>2008-2012: </a:t>
            </a:r>
            <a:r>
              <a:rPr lang="en-US" sz="2400" dirty="0" smtClean="0">
                <a:solidFill>
                  <a:schemeClr val="tx1"/>
                </a:solidFill>
              </a:rPr>
              <a:t>Project Free Choice </a:t>
            </a:r>
          </a:p>
          <a:p>
            <a:pPr algn="l"/>
            <a:r>
              <a:rPr lang="en-US" sz="2400" b="1" dirty="0" smtClean="0">
                <a:solidFill>
                  <a:schemeClr val="tx1"/>
                </a:solidFill>
              </a:rPr>
              <a:t>2012-2015:</a:t>
            </a:r>
            <a:r>
              <a:rPr lang="en-US" sz="2400" dirty="0" smtClean="0">
                <a:solidFill>
                  <a:schemeClr val="tx1"/>
                </a:solidFill>
              </a:rPr>
              <a:t>  Equality </a:t>
            </a:r>
            <a:r>
              <a:rPr lang="en-US" sz="2400" dirty="0">
                <a:solidFill>
                  <a:schemeClr val="tx1"/>
                </a:solidFill>
              </a:rPr>
              <a:t>as a </a:t>
            </a:r>
            <a:r>
              <a:rPr lang="en-US" sz="2400" dirty="0" smtClean="0">
                <a:solidFill>
                  <a:schemeClr val="tx1"/>
                </a:solidFill>
              </a:rPr>
              <a:t>Regional </a:t>
            </a:r>
            <a:r>
              <a:rPr lang="en-US" sz="2400" dirty="0">
                <a:solidFill>
                  <a:schemeClr val="tx1"/>
                </a:solidFill>
              </a:rPr>
              <a:t>F</a:t>
            </a:r>
            <a:r>
              <a:rPr lang="en-US" sz="2400" dirty="0" smtClean="0">
                <a:solidFill>
                  <a:schemeClr val="tx1"/>
                </a:solidFill>
              </a:rPr>
              <a:t>orce</a:t>
            </a:r>
            <a:endParaRPr lang="en-US" sz="2400" dirty="0">
              <a:solidFill>
                <a:schemeClr val="tx1"/>
              </a:solidFill>
            </a:endParaRPr>
          </a:p>
          <a:p>
            <a:pPr algn="l"/>
            <a:r>
              <a:rPr lang="en-US" sz="2400" b="1" dirty="0" smtClean="0">
                <a:solidFill>
                  <a:schemeClr val="tx1"/>
                </a:solidFill>
              </a:rPr>
              <a:t>2014:</a:t>
            </a:r>
            <a:r>
              <a:rPr lang="en-US" sz="2400" dirty="0" smtClean="0">
                <a:solidFill>
                  <a:schemeClr val="tx1"/>
                </a:solidFill>
              </a:rPr>
              <a:t> The Regional LIM-plan</a:t>
            </a:r>
          </a:p>
          <a:p>
            <a:pPr algn="l"/>
            <a:r>
              <a:rPr lang="en-US" sz="2400" b="1" dirty="0" smtClean="0">
                <a:solidFill>
                  <a:schemeClr val="tx1"/>
                </a:solidFill>
              </a:rPr>
              <a:t>2015:</a:t>
            </a:r>
            <a:r>
              <a:rPr lang="en-US" sz="2400" dirty="0" smtClean="0">
                <a:solidFill>
                  <a:schemeClr val="tx1"/>
                </a:solidFill>
              </a:rPr>
              <a:t> “It’s all about people” The LIM-strategy in Kristiansand</a:t>
            </a:r>
          </a:p>
          <a:p>
            <a:pPr algn="l"/>
            <a:endParaRPr lang="en-US" sz="2000" dirty="0">
              <a:solidFill>
                <a:schemeClr val="tx1"/>
              </a:solidFill>
            </a:endParaRPr>
          </a:p>
          <a:p>
            <a:pPr algn="l"/>
            <a:endParaRPr lang="en-US" sz="2000" dirty="0" smtClean="0">
              <a:solidFill>
                <a:schemeClr val="tx1"/>
              </a:solidFill>
            </a:endParaRPr>
          </a:p>
          <a:p>
            <a:pPr algn="l"/>
            <a:endParaRPr lang="en-US" sz="2000" dirty="0">
              <a:solidFill>
                <a:schemeClr val="tx1"/>
              </a:solidFill>
            </a:endParaRPr>
          </a:p>
          <a:p>
            <a:pPr algn="l"/>
            <a:endParaRPr lang="en-US" sz="2000" dirty="0">
              <a:solidFill>
                <a:schemeClr val="tx1"/>
              </a:solidFill>
            </a:endParaRPr>
          </a:p>
          <a:p>
            <a:pPr algn="l"/>
            <a:endParaRPr lang="en-US" sz="2000" dirty="0">
              <a:solidFill>
                <a:schemeClr val="tx1"/>
              </a:solidFill>
            </a:endParaRPr>
          </a:p>
        </p:txBody>
      </p:sp>
    </p:spTree>
    <p:extLst>
      <p:ext uri="{BB962C8B-B14F-4D97-AF65-F5344CB8AC3E}">
        <p14:creationId xmlns:p14="http://schemas.microsoft.com/office/powerpoint/2010/main" val="353792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tel 1"/>
          <p:cNvSpPr>
            <a:spLocks noGrp="1"/>
          </p:cNvSpPr>
          <p:nvPr>
            <p:ph type="ctrTitle"/>
          </p:nvPr>
        </p:nvSpPr>
        <p:spPr>
          <a:xfrm>
            <a:off x="636622" y="1049002"/>
            <a:ext cx="7772400" cy="1470025"/>
          </a:xfrm>
        </p:spPr>
        <p:txBody>
          <a:bodyPr>
            <a:normAutofit/>
          </a:bodyPr>
          <a:lstStyle/>
          <a:p>
            <a:r>
              <a:rPr lang="en-US" sz="4000" dirty="0" smtClean="0">
                <a:solidFill>
                  <a:srgbClr val="002060"/>
                </a:solidFill>
                <a:cs typeface="Times New Roman" panose="02020603050405020304" pitchFamily="18" charset="0"/>
              </a:rPr>
              <a:t>`</a:t>
            </a:r>
            <a:r>
              <a:rPr lang="en-US" sz="4000" dirty="0" smtClean="0">
                <a:solidFill>
                  <a:schemeClr val="tx2"/>
                </a:solidFill>
                <a:cs typeface="Times New Roman" panose="02020603050405020304" pitchFamily="18" charset="0"/>
              </a:rPr>
              <a:t>Equality`: Women’s </a:t>
            </a:r>
            <a:r>
              <a:rPr lang="en-US" sz="4000" dirty="0">
                <a:solidFill>
                  <a:schemeClr val="tx2"/>
                </a:solidFill>
                <a:cs typeface="Times New Roman" panose="02020603050405020304" pitchFamily="18" charset="0"/>
              </a:rPr>
              <a:t>lib and radical </a:t>
            </a:r>
            <a:r>
              <a:rPr lang="en-US" sz="4000" dirty="0" smtClean="0">
                <a:solidFill>
                  <a:schemeClr val="tx2"/>
                </a:solidFill>
                <a:cs typeface="Times New Roman" panose="02020603050405020304" pitchFamily="18" charset="0"/>
              </a:rPr>
              <a:t>movements?</a:t>
            </a:r>
            <a:endParaRPr lang="nb-NO" sz="4000" dirty="0">
              <a:solidFill>
                <a:schemeClr val="tx2"/>
              </a:solidFill>
              <a:cs typeface="Times New Roman" panose="02020603050405020304" pitchFamily="18" charset="0"/>
            </a:endParaRPr>
          </a:p>
        </p:txBody>
      </p:sp>
      <p:sp>
        <p:nvSpPr>
          <p:cNvPr id="3" name="Undertittel 2"/>
          <p:cNvSpPr>
            <a:spLocks noGrp="1"/>
          </p:cNvSpPr>
          <p:nvPr>
            <p:ph type="subTitle" idx="1"/>
          </p:nvPr>
        </p:nvSpPr>
        <p:spPr>
          <a:xfrm>
            <a:off x="1100075" y="2519027"/>
            <a:ext cx="6889898" cy="4125432"/>
          </a:xfrm>
        </p:spPr>
        <p:txBody>
          <a:bodyPr>
            <a:noAutofit/>
          </a:bodyPr>
          <a:lstStyle/>
          <a:p>
            <a:pPr algn="l"/>
            <a:endParaRPr lang="en-US" sz="2000" dirty="0">
              <a:solidFill>
                <a:schemeClr val="tx1"/>
              </a:solidFill>
            </a:endParaRPr>
          </a:p>
        </p:txBody>
      </p:sp>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16617" y="2519027"/>
            <a:ext cx="5256814" cy="346621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657004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tel 1"/>
          <p:cNvSpPr>
            <a:spLocks noGrp="1"/>
          </p:cNvSpPr>
          <p:nvPr>
            <p:ph type="ctrTitle"/>
          </p:nvPr>
        </p:nvSpPr>
        <p:spPr>
          <a:xfrm>
            <a:off x="420651" y="1216058"/>
            <a:ext cx="7962455" cy="1470025"/>
          </a:xfrm>
        </p:spPr>
        <p:txBody>
          <a:bodyPr>
            <a:normAutofit fontScale="90000"/>
          </a:bodyPr>
          <a:lstStyle/>
          <a:p>
            <a:r>
              <a:rPr lang="en-US" sz="4000" dirty="0" smtClean="0">
                <a:solidFill>
                  <a:srgbClr val="002060"/>
                </a:solidFill>
                <a:cs typeface="Times New Roman" panose="02020603050405020304" pitchFamily="18" charset="0"/>
              </a:rPr>
              <a:t/>
            </a:r>
            <a:br>
              <a:rPr lang="en-US" sz="4000" dirty="0" smtClean="0">
                <a:solidFill>
                  <a:srgbClr val="002060"/>
                </a:solidFill>
                <a:cs typeface="Times New Roman" panose="02020603050405020304" pitchFamily="18" charset="0"/>
              </a:rPr>
            </a:br>
            <a:r>
              <a:rPr lang="en-US" dirty="0" smtClean="0">
                <a:solidFill>
                  <a:schemeClr val="tx2"/>
                </a:solidFill>
                <a:cs typeface="Times New Roman" panose="02020603050405020304" pitchFamily="18" charset="0"/>
              </a:rPr>
              <a:t>First </a:t>
            </a:r>
            <a:r>
              <a:rPr lang="en-US" dirty="0">
                <a:solidFill>
                  <a:schemeClr val="tx2"/>
                </a:solidFill>
                <a:cs typeface="Times New Roman" panose="02020603050405020304" pitchFamily="18" charset="0"/>
              </a:rPr>
              <a:t>joint project: </a:t>
            </a:r>
            <a:r>
              <a:rPr lang="en-US" dirty="0" smtClean="0">
                <a:solidFill>
                  <a:schemeClr val="tx2"/>
                </a:solidFill>
                <a:cs typeface="Times New Roman" panose="02020603050405020304" pitchFamily="18" charset="0"/>
              </a:rPr>
              <a:t/>
            </a:r>
            <a:br>
              <a:rPr lang="en-US" dirty="0" smtClean="0">
                <a:solidFill>
                  <a:schemeClr val="tx2"/>
                </a:solidFill>
                <a:cs typeface="Times New Roman" panose="02020603050405020304" pitchFamily="18" charset="0"/>
              </a:rPr>
            </a:br>
            <a:r>
              <a:rPr lang="en-US" dirty="0" smtClean="0">
                <a:solidFill>
                  <a:schemeClr val="tx2"/>
                </a:solidFill>
                <a:cs typeface="Times New Roman" panose="02020603050405020304" pitchFamily="18" charset="0"/>
              </a:rPr>
              <a:t>Free Choice (2008-2012)</a:t>
            </a:r>
            <a:br>
              <a:rPr lang="en-US" dirty="0" smtClean="0">
                <a:solidFill>
                  <a:schemeClr val="tx2"/>
                </a:solidFill>
                <a:cs typeface="Times New Roman" panose="02020603050405020304" pitchFamily="18" charset="0"/>
              </a:rPr>
            </a:br>
            <a:r>
              <a:rPr lang="en-US" dirty="0" smtClean="0">
                <a:solidFill>
                  <a:schemeClr val="tx2"/>
                </a:solidFill>
                <a:cs typeface="Times New Roman" panose="02020603050405020304" pitchFamily="18" charset="0"/>
              </a:rPr>
              <a:t/>
            </a:r>
            <a:br>
              <a:rPr lang="en-US" dirty="0" smtClean="0">
                <a:solidFill>
                  <a:schemeClr val="tx2"/>
                </a:solidFill>
                <a:cs typeface="Times New Roman" panose="02020603050405020304" pitchFamily="18" charset="0"/>
              </a:rPr>
            </a:br>
            <a:endParaRPr lang="nb-NO" dirty="0">
              <a:solidFill>
                <a:schemeClr val="tx2"/>
              </a:solidFill>
              <a:cs typeface="Times New Roman" panose="02020603050405020304" pitchFamily="18" charset="0"/>
            </a:endParaRPr>
          </a:p>
        </p:txBody>
      </p:sp>
      <p:sp>
        <p:nvSpPr>
          <p:cNvPr id="3" name="Undertittel 2"/>
          <p:cNvSpPr>
            <a:spLocks noGrp="1"/>
          </p:cNvSpPr>
          <p:nvPr>
            <p:ph type="subTitle" idx="1"/>
          </p:nvPr>
        </p:nvSpPr>
        <p:spPr>
          <a:xfrm>
            <a:off x="935665" y="1951071"/>
            <a:ext cx="7447441" cy="4125432"/>
          </a:xfrm>
        </p:spPr>
        <p:txBody>
          <a:bodyPr>
            <a:noAutofit/>
          </a:bodyPr>
          <a:lstStyle/>
          <a:p>
            <a:pPr algn="l"/>
            <a:endParaRPr lang="en-US" sz="2000" dirty="0" smtClean="0">
              <a:solidFill>
                <a:schemeClr val="tx1"/>
              </a:solidFill>
            </a:endParaRPr>
          </a:p>
          <a:p>
            <a:pPr algn="l"/>
            <a:r>
              <a:rPr lang="en-US" sz="3000" dirty="0" smtClean="0">
                <a:solidFill>
                  <a:schemeClr val="tx1"/>
                </a:solidFill>
              </a:rPr>
              <a:t>Eight units from </a:t>
            </a:r>
            <a:r>
              <a:rPr lang="en-US" sz="3000" dirty="0">
                <a:solidFill>
                  <a:schemeClr val="tx1"/>
                </a:solidFill>
              </a:rPr>
              <a:t>kindergarten to </a:t>
            </a:r>
            <a:r>
              <a:rPr lang="en-US" sz="3000" dirty="0" smtClean="0">
                <a:solidFill>
                  <a:schemeClr val="tx1"/>
                </a:solidFill>
              </a:rPr>
              <a:t>university.</a:t>
            </a:r>
          </a:p>
          <a:p>
            <a:pPr algn="l"/>
            <a:endParaRPr lang="en-US" sz="2000" dirty="0">
              <a:solidFill>
                <a:schemeClr val="tx1"/>
              </a:solidFill>
            </a:endParaRPr>
          </a:p>
          <a:p>
            <a:pPr algn="l"/>
            <a:endParaRPr lang="en-US" sz="2000" dirty="0">
              <a:solidFill>
                <a:schemeClr val="tx1"/>
              </a:solidFill>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70791" y="3090899"/>
            <a:ext cx="3530010" cy="264750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17328687"/>
      </p:ext>
    </p:extLst>
  </p:cSld>
  <p:clrMapOvr>
    <a:masterClrMapping/>
  </p:clrMapOvr>
  <p:timing>
    <p:tnLst>
      <p:par>
        <p:cTn id="1" dur="indefinite" restart="never" nodeType="tmRoot"/>
      </p:par>
    </p:tnLst>
  </p:timing>
</p:sld>
</file>

<file path=ppt/theme/theme1.xml><?xml version="1.0" encoding="utf-8"?>
<a:theme xmlns:a="http://schemas.openxmlformats.org/drawingml/2006/main" name="LIM_presentasj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LIM_presentasjon</Template>
  <TotalTime>1954</TotalTime>
  <Words>1383</Words>
  <Application>Microsoft Office PowerPoint</Application>
  <PresentationFormat>Skjermfremvisning (4:3)</PresentationFormat>
  <Paragraphs>117</Paragraphs>
  <Slides>20</Slides>
  <Notes>20</Notes>
  <HiddenSlides>0</HiddenSlides>
  <MMClips>0</MMClips>
  <ScaleCrop>false</ScaleCrop>
  <HeadingPairs>
    <vt:vector size="4" baseType="variant">
      <vt:variant>
        <vt:lpstr>Tema</vt:lpstr>
      </vt:variant>
      <vt:variant>
        <vt:i4>1</vt:i4>
      </vt:variant>
      <vt:variant>
        <vt:lpstr>Lysbildetitler</vt:lpstr>
      </vt:variant>
      <vt:variant>
        <vt:i4>20</vt:i4>
      </vt:variant>
    </vt:vector>
  </HeadingPairs>
  <TitlesOfParts>
    <vt:vector size="21" baseType="lpstr">
      <vt:lpstr>LIM_presentasjon</vt:lpstr>
      <vt:lpstr>Planning for Equality in a Conservative Region</vt:lpstr>
      <vt:lpstr>Agder</vt:lpstr>
      <vt:lpstr>PowerPoint-presentasjon</vt:lpstr>
      <vt:lpstr>A conservative region</vt:lpstr>
      <vt:lpstr>Challenges</vt:lpstr>
      <vt:lpstr>Latecomer… and role model!</vt:lpstr>
      <vt:lpstr>A long term commitment for Equality</vt:lpstr>
      <vt:lpstr>`Equality`: Women’s lib and radical movements?</vt:lpstr>
      <vt:lpstr> First joint project:  Free Choice (2008-2012)  </vt:lpstr>
      <vt:lpstr>Discovering equality</vt:lpstr>
      <vt:lpstr>Men in kindergartens</vt:lpstr>
      <vt:lpstr> The next joint project:  Equality as a Regional Force  (2012-2015) </vt:lpstr>
      <vt:lpstr>Equality in the strategic regional planning</vt:lpstr>
      <vt:lpstr>LIM start up: Youth Conference</vt:lpstr>
      <vt:lpstr>Wide participation in developing the plans</vt:lpstr>
      <vt:lpstr>Heated Media Debate</vt:lpstr>
      <vt:lpstr>Five Topics</vt:lpstr>
      <vt:lpstr>Action programme</vt:lpstr>
      <vt:lpstr>Anchored in the management. Leaders must be spokesmen</vt:lpstr>
      <vt:lpstr>The Human Resources</vt:lpstr>
    </vt:vector>
  </TitlesOfParts>
  <Company>Vest-Agder fylkeskommune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Reed, Lisbeth</dc:creator>
  <cp:lastModifiedBy>Gunnbjørg Nåvik</cp:lastModifiedBy>
  <cp:revision>272</cp:revision>
  <dcterms:created xsi:type="dcterms:W3CDTF">2014-06-16T09:57:38Z</dcterms:created>
  <dcterms:modified xsi:type="dcterms:W3CDTF">2015-12-03T07:53:47Z</dcterms:modified>
</cp:coreProperties>
</file>