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380" r:id="rId6"/>
    <p:sldId id="363" r:id="rId7"/>
    <p:sldId id="364" r:id="rId8"/>
    <p:sldId id="381" r:id="rId9"/>
    <p:sldId id="382" r:id="rId10"/>
    <p:sldId id="383" r:id="rId11"/>
    <p:sldId id="384" r:id="rId12"/>
    <p:sldId id="385" r:id="rId13"/>
    <p:sldId id="375" r:id="rId14"/>
  </p:sldIdLst>
  <p:sldSz cx="9144000" cy="6858000" type="screen4x3"/>
  <p:notesSz cx="7104063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2453" autoAdjust="0"/>
  </p:normalViewPr>
  <p:slideViewPr>
    <p:cSldViewPr>
      <p:cViewPr>
        <p:scale>
          <a:sx n="125" d="100"/>
          <a:sy n="125" d="100"/>
        </p:scale>
        <p:origin x="-384" y="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31918-54D9-4BFE-87B6-317F9EADE378}" type="datetimeFigureOut">
              <a:rPr lang="nb-NO" smtClean="0"/>
              <a:t>03.12.2015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AA0B5-CBB9-4748-BE32-82D7D6412E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307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– Først hva vi ser</a:t>
            </a:r>
          </a:p>
          <a:p>
            <a:r>
              <a:rPr lang="nb-NO" dirty="0" smtClean="0"/>
              <a:t>– Så hva vi vil gjøre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AA0B5-CBB9-4748-BE32-82D7D6412EC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92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4572000" y="-21511"/>
            <a:ext cx="3679116" cy="6271840"/>
          </a:xfrm>
          <a:prstGeom prst="rect">
            <a:avLst/>
          </a:prstGeom>
          <a:solidFill>
            <a:srgbClr val="F5F5F5">
              <a:alpha val="4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67200" y="-21511"/>
            <a:ext cx="3505200" cy="2312889"/>
          </a:xfrm>
          <a:prstGeom prst="rect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0F33913-FFF7-4782-A5B3-5D8B24882CD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587" y="759440"/>
            <a:ext cx="604427" cy="750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5"/>
          <p:cNvSpPr/>
          <p:nvPr userDrawn="1"/>
        </p:nvSpPr>
        <p:spPr>
          <a:xfrm>
            <a:off x="1043608" y="2708920"/>
            <a:ext cx="6984776" cy="3312368"/>
          </a:xfrm>
          <a:prstGeom prst="rect">
            <a:avLst/>
          </a:prstGeom>
          <a:solidFill>
            <a:srgbClr val="F5F5F5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1" cap="none" baseline="0">
                <a:solidFill>
                  <a:schemeClr val="tx2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289" y="5183160"/>
            <a:ext cx="864096" cy="838128"/>
          </a:xfrm>
          <a:prstGeom prst="rect">
            <a:avLst/>
          </a:prstGeom>
          <a:effectLst>
            <a:outerShdw blurRad="50800" dist="50800" dir="5400000" sx="1000" sy="1000" algn="ctr" rotWithShape="0">
              <a:schemeClr val="bg1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5"/>
          <p:cNvSpPr/>
          <p:nvPr userDrawn="1"/>
        </p:nvSpPr>
        <p:spPr>
          <a:xfrm>
            <a:off x="0" y="672353"/>
            <a:ext cx="9252520" cy="6185647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980728"/>
            <a:ext cx="8060780" cy="1143001"/>
          </a:xfrm>
        </p:spPr>
        <p:txBody>
          <a:bodyPr/>
          <a:lstStyle>
            <a:lvl1pPr>
              <a:defRPr b="1"/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7776862" cy="4301065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5"/>
          <p:cNvSpPr/>
          <p:nvPr userDrawn="1"/>
        </p:nvSpPr>
        <p:spPr>
          <a:xfrm>
            <a:off x="0" y="672353"/>
            <a:ext cx="9252520" cy="6185647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0" y="908720"/>
            <a:ext cx="8060780" cy="1143001"/>
          </a:xfrm>
        </p:spPr>
        <p:txBody>
          <a:bodyPr/>
          <a:lstStyle>
            <a:lvl1pPr>
              <a:defRPr b="1"/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9552" y="2313432"/>
            <a:ext cx="3922720" cy="421191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0"/>
            <a:ext cx="3959296" cy="421191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5"/>
          <p:cNvSpPr/>
          <p:nvPr userDrawn="1"/>
        </p:nvSpPr>
        <p:spPr>
          <a:xfrm>
            <a:off x="0" y="672353"/>
            <a:ext cx="9252520" cy="6185647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0" y="764704"/>
            <a:ext cx="8060780" cy="1143001"/>
          </a:xfrm>
        </p:spPr>
        <p:txBody>
          <a:bodyPr/>
          <a:lstStyle>
            <a:lvl1pPr>
              <a:defRPr b="1"/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999" y="2132856"/>
            <a:ext cx="3456384" cy="85578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999" y="3046702"/>
            <a:ext cx="3419856" cy="3694666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4048" y="2132856"/>
            <a:ext cx="3631781" cy="85578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03789" y="3068960"/>
            <a:ext cx="3636139" cy="3694666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5"/>
          <p:cNvSpPr/>
          <p:nvPr userDrawn="1"/>
        </p:nvSpPr>
        <p:spPr>
          <a:xfrm>
            <a:off x="0" y="672353"/>
            <a:ext cx="9252520" cy="6185647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5"/>
          <p:cNvSpPr/>
          <p:nvPr userDrawn="1"/>
        </p:nvSpPr>
        <p:spPr>
          <a:xfrm>
            <a:off x="0" y="672353"/>
            <a:ext cx="9252520" cy="6185647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5"/>
          <p:cNvSpPr/>
          <p:nvPr userDrawn="1"/>
        </p:nvSpPr>
        <p:spPr>
          <a:xfrm>
            <a:off x="0" y="672353"/>
            <a:ext cx="9252520" cy="618564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5"/>
          <p:cNvSpPr/>
          <p:nvPr userDrawn="1"/>
        </p:nvSpPr>
        <p:spPr>
          <a:xfrm>
            <a:off x="0" y="-7041"/>
            <a:ext cx="9252520" cy="699737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0" y="692150"/>
            <a:ext cx="9251950" cy="6165850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71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3.staticflickr.com/2868/10472214743_1e04d2aeeb_h.jpg"/>
          <p:cNvPicPr>
            <a:picLocks noChangeAspect="1" noChangeArrowheads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10"/>
          <a:stretch/>
        </p:blipFill>
        <p:spPr bwMode="auto">
          <a:xfrm>
            <a:off x="-10758" y="-27384"/>
            <a:ext cx="9190341" cy="690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50" y="1700964"/>
            <a:ext cx="8060780" cy="1143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2996952"/>
            <a:ext cx="7776862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8964488" y="44624"/>
            <a:ext cx="261610" cy="1152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nb-NO" sz="500" dirty="0" smtClean="0"/>
              <a:t>Foto: Kai Jensen</a:t>
            </a:r>
            <a:endParaRPr lang="nb-NO" sz="5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3600" dirty="0" smtClean="0"/>
              <a:t>Nittedal </a:t>
            </a:r>
            <a:r>
              <a:rPr lang="nb-NO" sz="3600" dirty="0" err="1" smtClean="0"/>
              <a:t>municipality</a:t>
            </a:r>
            <a:endParaRPr lang="nb-NO" sz="36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Mayor </a:t>
            </a:r>
          </a:p>
          <a:p>
            <a:pPr algn="ctr"/>
            <a:r>
              <a:rPr lang="nb-NO" dirty="0" smtClean="0"/>
              <a:t>Hilde Nysten Thorkildsen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99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95000"/>
              <a:alpha val="65000"/>
            </a:schemeClr>
          </a:soli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z="2400" dirty="0" err="1" smtClean="0">
                <a:solidFill>
                  <a:sysClr val="windowText" lastClr="000000"/>
                </a:solidFill>
              </a:rPr>
              <a:t>Thank</a:t>
            </a:r>
            <a:r>
              <a:rPr lang="de-DE" sz="2400" dirty="0" smtClean="0">
                <a:solidFill>
                  <a:sysClr val="windowText" lastClr="000000"/>
                </a:solidFill>
              </a:rPr>
              <a:t> </a:t>
            </a:r>
            <a:r>
              <a:rPr lang="de-DE" sz="2400" dirty="0" err="1" smtClean="0">
                <a:solidFill>
                  <a:sysClr val="windowText" lastClr="000000"/>
                </a:solidFill>
              </a:rPr>
              <a:t>you</a:t>
            </a:r>
            <a:r>
              <a:rPr lang="de-DE" sz="2400" dirty="0" smtClean="0">
                <a:solidFill>
                  <a:sysClr val="windowText" lastClr="000000"/>
                </a:solidFill>
              </a:rPr>
              <a:t> </a:t>
            </a:r>
            <a:r>
              <a:rPr lang="de-DE" sz="2400" dirty="0" err="1" smtClean="0">
                <a:solidFill>
                  <a:sysClr val="windowText" lastClr="000000"/>
                </a:solidFill>
              </a:rPr>
              <a:t>for</a:t>
            </a:r>
            <a:r>
              <a:rPr lang="de-DE" sz="2400" dirty="0" smtClean="0">
                <a:solidFill>
                  <a:sysClr val="windowText" lastClr="000000"/>
                </a:solidFill>
              </a:rPr>
              <a:t> </a:t>
            </a:r>
            <a:r>
              <a:rPr lang="de-DE" sz="2400" dirty="0" err="1" smtClean="0">
                <a:solidFill>
                  <a:sysClr val="windowText" lastClr="000000"/>
                </a:solidFill>
              </a:rPr>
              <a:t>your</a:t>
            </a:r>
            <a:r>
              <a:rPr lang="de-DE" sz="2400" dirty="0" smtClean="0">
                <a:solidFill>
                  <a:sysClr val="windowText" lastClr="000000"/>
                </a:solidFill>
              </a:rPr>
              <a:t> </a:t>
            </a:r>
            <a:r>
              <a:rPr lang="de-DE" sz="2400" dirty="0" err="1" smtClean="0">
                <a:solidFill>
                  <a:sysClr val="windowText" lastClr="000000"/>
                </a:solidFill>
              </a:rPr>
              <a:t>attention</a:t>
            </a:r>
            <a:endParaRPr lang="nb-NO" sz="2400" dirty="0">
              <a:solidFill>
                <a:sysClr val="windowText" lastClr="000000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82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Urban and rural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nb-NO" sz="2300" dirty="0" smtClean="0">
                <a:solidFill>
                  <a:schemeClr val="tx1"/>
                </a:solidFill>
              </a:rPr>
              <a:t>23.000 </a:t>
            </a:r>
            <a:r>
              <a:rPr lang="nb-NO" sz="2300" dirty="0" err="1" smtClean="0">
                <a:solidFill>
                  <a:schemeClr val="tx1"/>
                </a:solidFill>
              </a:rPr>
              <a:t>inhabitants</a:t>
            </a:r>
            <a:endParaRPr lang="nb-NO" sz="2300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nb-NO" sz="2300" dirty="0" smtClean="0">
                <a:solidFill>
                  <a:schemeClr val="tx1"/>
                </a:solidFill>
              </a:rPr>
              <a:t>91% </a:t>
            </a:r>
            <a:r>
              <a:rPr lang="nb-NO" sz="2300" dirty="0" err="1" smtClean="0">
                <a:solidFill>
                  <a:schemeClr val="tx1"/>
                </a:solidFill>
              </a:rPr>
              <a:t>farmland</a:t>
            </a:r>
            <a:r>
              <a:rPr lang="nb-NO" sz="2300" dirty="0" smtClean="0">
                <a:solidFill>
                  <a:schemeClr val="tx1"/>
                </a:solidFill>
              </a:rPr>
              <a:t> and </a:t>
            </a:r>
            <a:r>
              <a:rPr lang="nb-NO" sz="2300" dirty="0" err="1" smtClean="0">
                <a:solidFill>
                  <a:schemeClr val="tx1"/>
                </a:solidFill>
              </a:rPr>
              <a:t>forest</a:t>
            </a:r>
            <a:endParaRPr lang="nb-NO" sz="2300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nb-NO" sz="2300" dirty="0" smtClean="0">
                <a:solidFill>
                  <a:schemeClr val="tx1"/>
                </a:solidFill>
              </a:rPr>
              <a:t>186 km</a:t>
            </a:r>
            <a:r>
              <a:rPr lang="nb-NO" sz="2300" baseline="30000" dirty="0" smtClean="0">
                <a:solidFill>
                  <a:schemeClr val="tx1"/>
                </a:solidFill>
              </a:rPr>
              <a:t>2 </a:t>
            </a:r>
            <a:r>
              <a:rPr lang="nb-NO" sz="2300" dirty="0" smtClean="0">
                <a:solidFill>
                  <a:schemeClr val="tx1"/>
                </a:solidFill>
              </a:rPr>
              <a:t>(≈ 40 % av Oslo)</a:t>
            </a:r>
          </a:p>
          <a:p>
            <a:pPr>
              <a:buClrTx/>
            </a:pPr>
            <a:r>
              <a:rPr lang="nb-NO" sz="2300" dirty="0" err="1" smtClean="0">
                <a:solidFill>
                  <a:schemeClr val="tx1"/>
                </a:solidFill>
              </a:rPr>
              <a:t>Population</a:t>
            </a:r>
            <a:r>
              <a:rPr lang="nb-NO" sz="2300" dirty="0" smtClean="0">
                <a:solidFill>
                  <a:schemeClr val="tx1"/>
                </a:solidFill>
              </a:rPr>
              <a:t> </a:t>
            </a:r>
            <a:r>
              <a:rPr lang="nb-NO" sz="2300" dirty="0" err="1" smtClean="0">
                <a:solidFill>
                  <a:schemeClr val="tx1"/>
                </a:solidFill>
              </a:rPr>
              <a:t>density</a:t>
            </a:r>
            <a:r>
              <a:rPr lang="nb-NO" sz="2300" dirty="0" smtClean="0">
                <a:solidFill>
                  <a:schemeClr val="tx1"/>
                </a:solidFill>
              </a:rPr>
              <a:t>: 107 persons/km</a:t>
            </a:r>
            <a:r>
              <a:rPr lang="nb-NO" sz="2300" baseline="30000" dirty="0" smtClean="0">
                <a:solidFill>
                  <a:schemeClr val="tx1"/>
                </a:solidFill>
              </a:rPr>
              <a:t>2 </a:t>
            </a:r>
            <a:br>
              <a:rPr lang="nb-NO" sz="2300" baseline="30000" dirty="0" smtClean="0">
                <a:solidFill>
                  <a:schemeClr val="tx1"/>
                </a:solidFill>
              </a:rPr>
            </a:br>
            <a:r>
              <a:rPr lang="nb-NO" sz="2300" dirty="0" smtClean="0">
                <a:solidFill>
                  <a:schemeClr val="tx1"/>
                </a:solidFill>
              </a:rPr>
              <a:t>(≈ Aserbajdsjan </a:t>
            </a:r>
            <a:r>
              <a:rPr lang="nb-NO" sz="2300" dirty="0" smtClean="0">
                <a:solidFill>
                  <a:schemeClr val="tx1"/>
                </a:solidFill>
                <a:sym typeface="Wingdings"/>
              </a:rPr>
              <a:t></a:t>
            </a:r>
            <a:r>
              <a:rPr lang="nb-NO" sz="2300" dirty="0" smtClean="0">
                <a:solidFill>
                  <a:schemeClr val="tx1"/>
                </a:solidFill>
              </a:rPr>
              <a:t>)</a:t>
            </a:r>
            <a:endParaRPr lang="nb-NO" sz="2300" baseline="30000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nb-NO" sz="2300" dirty="0" smtClean="0">
                <a:solidFill>
                  <a:schemeClr val="tx1"/>
                </a:solidFill>
              </a:rPr>
              <a:t>Budget: 1,3 billion NOK</a:t>
            </a:r>
          </a:p>
          <a:p>
            <a:pPr>
              <a:buClrTx/>
            </a:pPr>
            <a:endParaRPr lang="nb-NO" sz="2300" dirty="0">
              <a:solidFill>
                <a:schemeClr val="tx1"/>
              </a:solidFill>
            </a:endParaRPr>
          </a:p>
        </p:txBody>
      </p:sp>
      <p:pic>
        <p:nvPicPr>
          <p:cNvPr id="11" name="Plassholder for innhold 10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833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Rotnes – a </a:t>
            </a:r>
            <a:r>
              <a:rPr lang="nb-NO" dirty="0" err="1" smtClean="0"/>
              <a:t>future</a:t>
            </a:r>
            <a:r>
              <a:rPr lang="nb-NO" dirty="0" smtClean="0"/>
              <a:t> city </a:t>
            </a:r>
            <a:endParaRPr lang="nb-NO" dirty="0"/>
          </a:p>
        </p:txBody>
      </p:sp>
      <p:pic>
        <p:nvPicPr>
          <p:cNvPr id="1026" name="Picture 2" descr="http://kaijensen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1825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59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988840"/>
            <a:ext cx="418009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1988839"/>
            <a:ext cx="3888432" cy="237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4454560"/>
            <a:ext cx="4178497" cy="207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4459252"/>
            <a:ext cx="3880250" cy="206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557807"/>
            <a:ext cx="8208912" cy="1143001"/>
          </a:xfrm>
        </p:spPr>
        <p:txBody>
          <a:bodyPr>
            <a:noAutofit/>
          </a:bodyPr>
          <a:lstStyle/>
          <a:p>
            <a:r>
              <a:rPr lang="nb-NO" sz="3400" dirty="0" smtClean="0"/>
              <a:t>Cultural </a:t>
            </a:r>
            <a:r>
              <a:rPr lang="nb-NO" sz="3400" dirty="0" err="1" smtClean="0"/>
              <a:t>centre</a:t>
            </a:r>
            <a:r>
              <a:rPr lang="nb-NO" sz="3400" dirty="0" smtClean="0"/>
              <a:t>, </a:t>
            </a:r>
            <a:r>
              <a:rPr lang="nb-NO" sz="3400" dirty="0" err="1" smtClean="0"/>
              <a:t>church</a:t>
            </a:r>
            <a:r>
              <a:rPr lang="nb-NO" sz="3400" dirty="0" smtClean="0"/>
              <a:t> and a </a:t>
            </a:r>
            <a:r>
              <a:rPr lang="nb-NO" sz="3400" dirty="0" err="1" smtClean="0"/>
              <a:t>new</a:t>
            </a:r>
            <a:r>
              <a:rPr lang="nb-NO" sz="3400" dirty="0" smtClean="0"/>
              <a:t> city </a:t>
            </a:r>
            <a:r>
              <a:rPr lang="nb-NO" sz="3400" dirty="0" err="1" smtClean="0"/>
              <a:t>centre</a:t>
            </a:r>
            <a:endParaRPr lang="nb-NO" sz="3400" dirty="0"/>
          </a:p>
        </p:txBody>
      </p:sp>
    </p:spTree>
    <p:extLst>
      <p:ext uri="{BB962C8B-B14F-4D97-AF65-F5344CB8AC3E}">
        <p14:creationId xmlns:p14="http://schemas.microsoft.com/office/powerpoint/2010/main" val="176073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Gender</a:t>
            </a:r>
            <a:r>
              <a:rPr lang="nb-NO" dirty="0" smtClean="0"/>
              <a:t> </a:t>
            </a:r>
            <a:r>
              <a:rPr lang="nb-NO" dirty="0" err="1" smtClean="0"/>
              <a:t>distribution</a:t>
            </a:r>
            <a:r>
              <a:rPr lang="nb-NO" dirty="0" smtClean="0"/>
              <a:t> in Nittedal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Full </a:t>
            </a:r>
            <a:r>
              <a:rPr lang="sv-SE" dirty="0"/>
              <a:t>time equivalents: </a:t>
            </a:r>
            <a:r>
              <a:rPr lang="sv-SE" dirty="0" smtClean="0"/>
              <a:t>875</a:t>
            </a:r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195257"/>
              </p:ext>
            </p:extLst>
          </p:nvPr>
        </p:nvGraphicFramePr>
        <p:xfrm>
          <a:off x="683568" y="2348878"/>
          <a:ext cx="5832648" cy="3528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162"/>
                <a:gridCol w="1458162"/>
                <a:gridCol w="1458162"/>
                <a:gridCol w="1458162"/>
              </a:tblGrid>
              <a:tr h="1382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lang="nb-NO" sz="1200" b="0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nb-NO" sz="1200" b="0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200" b="0" baseline="0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nb-NO" sz="1200" b="0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200" b="0" baseline="0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employees</a:t>
                      </a:r>
                      <a:endParaRPr lang="nb-NO" sz="1200" b="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1086</a:t>
                      </a:r>
                      <a:endParaRPr lang="nb-NO" sz="1200" b="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i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nb-NO" sz="1200" b="0" i="0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number</a:t>
                      </a:r>
                      <a:r>
                        <a:rPr lang="nb-NO" sz="1200" b="0" i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200" b="0" i="0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nb-NO" sz="1200" b="0" i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200" b="0" i="0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leading</a:t>
                      </a:r>
                      <a:r>
                        <a:rPr lang="nb-NO" sz="1200" b="0" i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b-NO" sz="1200" b="0" i="0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positions</a:t>
                      </a:r>
                      <a:endParaRPr lang="nb-NO" sz="1200" b="0" i="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i="0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nb-NO" sz="1200" b="0" i="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</a:rPr>
                        <a:t>Women</a:t>
                      </a:r>
                      <a:endParaRPr lang="nb-NO" sz="1100" b="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901</a:t>
                      </a:r>
                      <a:endParaRPr lang="nb-NO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 err="1" smtClean="0">
                          <a:effectLst/>
                        </a:rPr>
                        <a:t>Women</a:t>
                      </a:r>
                      <a:endParaRPr lang="nb-NO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20</a:t>
                      </a:r>
                      <a:endParaRPr lang="nb-NO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</a:t>
                      </a:r>
                      <a:endParaRPr lang="nb-NO" sz="1100" b="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185</a:t>
                      </a:r>
                      <a:endParaRPr lang="nb-NO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Men</a:t>
                      </a:r>
                      <a:endParaRPr lang="nb-NO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>
                          <a:effectLst/>
                        </a:rPr>
                        <a:t>8</a:t>
                      </a:r>
                      <a:endParaRPr lang="nb-NO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nb-NO" sz="1400" b="0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women</a:t>
                      </a:r>
                      <a:endParaRPr lang="nb-NO" sz="1400" b="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83</a:t>
                      </a:r>
                      <a:endParaRPr lang="nb-NO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nb-NO" sz="1400" b="0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women</a:t>
                      </a:r>
                      <a:endParaRPr lang="nb-NO" sz="1400" b="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71</a:t>
                      </a:r>
                      <a:endParaRPr lang="nb-NO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nb-NO" sz="1200" b="0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men</a:t>
                      </a:r>
                      <a:endParaRPr lang="nb-NO" sz="1100" b="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>
                          <a:effectLst/>
                        </a:rPr>
                        <a:t>17</a:t>
                      </a:r>
                      <a:endParaRPr lang="nb-NO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nb-NO" sz="1200" b="0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men</a:t>
                      </a:r>
                      <a:endParaRPr lang="nb-NO" sz="1100" b="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b="0" dirty="0">
                          <a:effectLst/>
                        </a:rPr>
                        <a:t>29</a:t>
                      </a:r>
                      <a:endParaRPr lang="nb-NO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9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Measures</a:t>
            </a:r>
            <a:r>
              <a:rPr lang="nb-NO" dirty="0" smtClean="0"/>
              <a:t> to </a:t>
            </a:r>
            <a:r>
              <a:rPr lang="nb-NO" dirty="0" err="1" smtClean="0"/>
              <a:t>reach</a:t>
            </a:r>
            <a:r>
              <a:rPr lang="nb-NO" dirty="0" smtClean="0"/>
              <a:t> </a:t>
            </a:r>
            <a:r>
              <a:rPr lang="nb-NO" dirty="0" err="1" smtClean="0"/>
              <a:t>gender</a:t>
            </a:r>
            <a:r>
              <a:rPr lang="nb-NO" dirty="0" smtClean="0"/>
              <a:t> </a:t>
            </a:r>
            <a:r>
              <a:rPr lang="nb-NO" dirty="0" err="1" smtClean="0"/>
              <a:t>equality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want</a:t>
            </a:r>
            <a:r>
              <a:rPr lang="nb-NO" dirty="0" smtClean="0"/>
              <a:t> more men to </a:t>
            </a:r>
            <a:r>
              <a:rPr lang="nb-NO" dirty="0" err="1" smtClean="0"/>
              <a:t>work</a:t>
            </a:r>
            <a:r>
              <a:rPr lang="nb-NO" dirty="0" smtClean="0"/>
              <a:t> in </a:t>
            </a:r>
            <a:r>
              <a:rPr lang="nb-NO" dirty="0" err="1" smtClean="0"/>
              <a:t>our</a:t>
            </a:r>
            <a:r>
              <a:rPr lang="nb-NO" dirty="0" smtClean="0"/>
              <a:t> services – </a:t>
            </a:r>
            <a:r>
              <a:rPr lang="nb-NO" dirty="0" err="1" smtClean="0"/>
              <a:t>schools</a:t>
            </a:r>
            <a:r>
              <a:rPr lang="nb-NO" dirty="0" smtClean="0"/>
              <a:t>, </a:t>
            </a:r>
            <a:r>
              <a:rPr lang="nb-NO" dirty="0" err="1" smtClean="0"/>
              <a:t>health</a:t>
            </a:r>
            <a:r>
              <a:rPr lang="nb-NO" dirty="0" smtClean="0"/>
              <a:t> </a:t>
            </a:r>
            <a:r>
              <a:rPr lang="nb-NO" dirty="0" err="1" smtClean="0"/>
              <a:t>care</a:t>
            </a:r>
            <a:r>
              <a:rPr lang="nb-NO" dirty="0" smtClean="0"/>
              <a:t>, kindergardens, etc. </a:t>
            </a:r>
          </a:p>
          <a:p>
            <a:endParaRPr lang="nb-NO" dirty="0"/>
          </a:p>
          <a:p>
            <a:r>
              <a:rPr lang="nb-NO" dirty="0" err="1" smtClean="0"/>
              <a:t>Higher</a:t>
            </a:r>
            <a:r>
              <a:rPr lang="nb-NO" dirty="0" smtClean="0"/>
              <a:t> </a:t>
            </a:r>
            <a:r>
              <a:rPr lang="nb-NO" dirty="0" err="1" smtClean="0"/>
              <a:t>pay</a:t>
            </a:r>
            <a:r>
              <a:rPr lang="nb-NO" dirty="0"/>
              <a:t> </a:t>
            </a:r>
            <a:r>
              <a:rPr lang="nb-NO" dirty="0" smtClean="0"/>
              <a:t>is not used to </a:t>
            </a:r>
            <a:r>
              <a:rPr lang="nb-NO" dirty="0" err="1" smtClean="0"/>
              <a:t>attract</a:t>
            </a:r>
            <a:r>
              <a:rPr lang="nb-NO" dirty="0" smtClean="0"/>
              <a:t> more men – </a:t>
            </a:r>
            <a:r>
              <a:rPr lang="nb-NO" dirty="0" err="1" smtClean="0"/>
              <a:t>pay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r>
              <a:rPr lang="nb-NO" dirty="0" smtClean="0"/>
              <a:t> is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qualifications</a:t>
            </a:r>
            <a:r>
              <a:rPr lang="nb-NO" dirty="0" smtClean="0"/>
              <a:t> </a:t>
            </a:r>
            <a:r>
              <a:rPr lang="nb-NO" dirty="0" err="1" smtClean="0"/>
              <a:t>only</a:t>
            </a:r>
            <a:endParaRPr lang="nb-NO" dirty="0" smtClean="0"/>
          </a:p>
          <a:p>
            <a:endParaRPr lang="nb-NO" dirty="0"/>
          </a:p>
          <a:p>
            <a:r>
              <a:rPr lang="nb-NO" dirty="0" err="1" smtClean="0"/>
              <a:t>Gender</a:t>
            </a:r>
            <a:r>
              <a:rPr lang="nb-NO" dirty="0" smtClean="0"/>
              <a:t> is in general not an </a:t>
            </a:r>
            <a:r>
              <a:rPr lang="nb-NO" dirty="0" err="1" smtClean="0"/>
              <a:t>issue</a:t>
            </a:r>
            <a:r>
              <a:rPr lang="nb-NO" dirty="0" smtClean="0"/>
              <a:t>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recruiting</a:t>
            </a: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6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Employment</a:t>
            </a:r>
            <a:r>
              <a:rPr lang="nb-NO" dirty="0" smtClean="0"/>
              <a:t> </a:t>
            </a:r>
            <a:r>
              <a:rPr lang="nb-NO" dirty="0" err="1" smtClean="0"/>
              <a:t>policies</a:t>
            </a:r>
            <a:r>
              <a:rPr lang="nb-NO" dirty="0" smtClean="0"/>
              <a:t>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council</a:t>
            </a:r>
            <a:r>
              <a:rPr lang="nb-NO" dirty="0" smtClean="0"/>
              <a:t> has </a:t>
            </a:r>
            <a:r>
              <a:rPr lang="nb-NO" dirty="0" err="1" smtClean="0"/>
              <a:t>adopted</a:t>
            </a:r>
            <a:r>
              <a:rPr lang="nb-NO" dirty="0" smtClean="0"/>
              <a:t> an </a:t>
            </a:r>
            <a:r>
              <a:rPr lang="nb-NO" dirty="0" err="1" smtClean="0"/>
              <a:t>employment</a:t>
            </a:r>
            <a:r>
              <a:rPr lang="nb-NO" dirty="0" smtClean="0"/>
              <a:t> policy</a:t>
            </a:r>
          </a:p>
          <a:p>
            <a:endParaRPr lang="nb-NO" dirty="0"/>
          </a:p>
          <a:p>
            <a:r>
              <a:rPr lang="nb-NO" dirty="0" smtClean="0"/>
              <a:t>The policy </a:t>
            </a:r>
            <a:r>
              <a:rPr lang="nb-NO" dirty="0" err="1" smtClean="0"/>
              <a:t>describes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overall goals and </a:t>
            </a:r>
            <a:r>
              <a:rPr lang="nb-NO" dirty="0" err="1" smtClean="0"/>
              <a:t>strategies</a:t>
            </a:r>
            <a:r>
              <a:rPr lang="nb-NO" dirty="0" smtClean="0"/>
              <a:t> to </a:t>
            </a:r>
            <a:r>
              <a:rPr lang="nb-NO" dirty="0" err="1" smtClean="0"/>
              <a:t>increase</a:t>
            </a:r>
            <a:r>
              <a:rPr lang="nb-NO" dirty="0" smtClean="0"/>
              <a:t> </a:t>
            </a:r>
            <a:r>
              <a:rPr lang="nb-NO" dirty="0" err="1" smtClean="0"/>
              <a:t>competence</a:t>
            </a:r>
            <a:r>
              <a:rPr lang="nb-NO" dirty="0" smtClean="0"/>
              <a:t>, </a:t>
            </a:r>
            <a:r>
              <a:rPr lang="nb-NO" dirty="0" err="1" smtClean="0"/>
              <a:t>motivation</a:t>
            </a:r>
            <a:r>
              <a:rPr lang="nb-NO" dirty="0" smtClean="0"/>
              <a:t> and </a:t>
            </a:r>
            <a:r>
              <a:rPr lang="nb-NO" dirty="0" err="1" smtClean="0"/>
              <a:t>well-being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employees</a:t>
            </a:r>
            <a:endParaRPr lang="nb-NO" dirty="0" smtClean="0"/>
          </a:p>
          <a:p>
            <a:endParaRPr lang="nb-NO" dirty="0"/>
          </a:p>
          <a:p>
            <a:r>
              <a:rPr lang="nb-NO" dirty="0" err="1" smtClean="0"/>
              <a:t>Competent</a:t>
            </a:r>
            <a:r>
              <a:rPr lang="nb-NO" dirty="0" smtClean="0"/>
              <a:t> and </a:t>
            </a:r>
            <a:r>
              <a:rPr lang="nb-NO" dirty="0" err="1" smtClean="0"/>
              <a:t>motiovated</a:t>
            </a:r>
            <a:r>
              <a:rPr lang="nb-NO" dirty="0" smtClean="0"/>
              <a:t> </a:t>
            </a:r>
            <a:r>
              <a:rPr lang="nb-NO" dirty="0" err="1" smtClean="0"/>
              <a:t>employees</a:t>
            </a:r>
            <a:r>
              <a:rPr lang="nb-NO" dirty="0" smtClean="0"/>
              <a:t> is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eight</a:t>
            </a:r>
            <a:r>
              <a:rPr lang="nb-NO" dirty="0"/>
              <a:t> </a:t>
            </a:r>
            <a:r>
              <a:rPr lang="nb-NO" dirty="0" err="1" smtClean="0"/>
              <a:t>main</a:t>
            </a:r>
            <a:r>
              <a:rPr lang="nb-NO" dirty="0" smtClean="0"/>
              <a:t> goals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municipality</a:t>
            </a:r>
            <a:endParaRPr lang="nb-NO" dirty="0" smtClean="0"/>
          </a:p>
          <a:p>
            <a:endParaRPr lang="nb-NO"/>
          </a:p>
          <a:p>
            <a:endParaRPr lang="nb-NO" dirty="0"/>
          </a:p>
          <a:p>
            <a:pPr marL="68580" indent="0">
              <a:buNone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02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Gender</a:t>
            </a:r>
            <a:r>
              <a:rPr lang="nb-NO" dirty="0" smtClean="0"/>
              <a:t> </a:t>
            </a:r>
            <a:r>
              <a:rPr lang="nb-NO" dirty="0" err="1" smtClean="0"/>
              <a:t>distribution</a:t>
            </a:r>
            <a:r>
              <a:rPr lang="nb-NO" dirty="0" smtClean="0"/>
              <a:t> – </a:t>
            </a:r>
            <a:r>
              <a:rPr lang="nb-NO" dirty="0" err="1" smtClean="0"/>
              <a:t>political</a:t>
            </a:r>
            <a:r>
              <a:rPr lang="nb-NO" dirty="0" smtClean="0"/>
              <a:t> </a:t>
            </a:r>
            <a:r>
              <a:rPr lang="nb-NO" dirty="0" err="1" smtClean="0"/>
              <a:t>committees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nb-NO" u="sng" dirty="0" smtClean="0"/>
              <a:t>The </a:t>
            </a:r>
            <a:r>
              <a:rPr lang="nb-NO" u="sng" dirty="0" err="1" smtClean="0"/>
              <a:t>law</a:t>
            </a:r>
            <a:r>
              <a:rPr lang="nb-NO" u="sng" dirty="0" smtClean="0"/>
              <a:t> </a:t>
            </a:r>
            <a:r>
              <a:rPr lang="nb-NO" u="sng" dirty="0" err="1" smtClean="0"/>
              <a:t>requires</a:t>
            </a:r>
            <a:r>
              <a:rPr lang="nb-NO" u="sng" dirty="0" smtClean="0"/>
              <a:t> at </a:t>
            </a:r>
            <a:r>
              <a:rPr lang="nb-NO" u="sng" dirty="0" err="1" smtClean="0"/>
              <a:t>least</a:t>
            </a:r>
            <a:r>
              <a:rPr lang="nb-NO" u="sng" dirty="0" smtClean="0"/>
              <a:t> 40 </a:t>
            </a:r>
            <a:r>
              <a:rPr lang="nb-NO" u="sng" dirty="0" err="1" smtClean="0"/>
              <a:t>percent</a:t>
            </a:r>
            <a:r>
              <a:rPr lang="nb-NO" u="sng" dirty="0"/>
              <a:t> </a:t>
            </a:r>
            <a:endParaRPr lang="nb-NO" u="sng" dirty="0" smtClean="0"/>
          </a:p>
          <a:p>
            <a:endParaRPr lang="nb-NO" dirty="0" smtClean="0"/>
          </a:p>
          <a:p>
            <a:r>
              <a:rPr lang="nb-NO" sz="2000" dirty="0" smtClean="0"/>
              <a:t>Council: 14 </a:t>
            </a:r>
            <a:r>
              <a:rPr lang="nb-NO" sz="2000" dirty="0" err="1" smtClean="0"/>
              <a:t>women</a:t>
            </a:r>
            <a:r>
              <a:rPr lang="nb-NO" sz="2000" dirty="0" smtClean="0"/>
              <a:t> – 15 men </a:t>
            </a:r>
          </a:p>
          <a:p>
            <a:endParaRPr lang="nb-NO" sz="2000" dirty="0"/>
          </a:p>
          <a:p>
            <a:r>
              <a:rPr lang="nb-NO" sz="2000" dirty="0" smtClean="0"/>
              <a:t>Committee for </a:t>
            </a:r>
            <a:r>
              <a:rPr lang="nb-NO" sz="2000" dirty="0" err="1" smtClean="0"/>
              <a:t>health</a:t>
            </a:r>
            <a:r>
              <a:rPr lang="nb-NO" sz="2000" dirty="0" smtClean="0"/>
              <a:t> and </a:t>
            </a:r>
            <a:r>
              <a:rPr lang="nb-NO" sz="2000" dirty="0" err="1" smtClean="0"/>
              <a:t>care</a:t>
            </a:r>
            <a:r>
              <a:rPr lang="nb-NO" sz="2000" dirty="0" smtClean="0"/>
              <a:t>: 6 </a:t>
            </a:r>
            <a:r>
              <a:rPr lang="nb-NO" sz="2000" dirty="0" err="1" smtClean="0"/>
              <a:t>women</a:t>
            </a:r>
            <a:r>
              <a:rPr lang="nb-NO" sz="2000" dirty="0" smtClean="0"/>
              <a:t> – 5 men</a:t>
            </a:r>
          </a:p>
          <a:p>
            <a:endParaRPr lang="nb-NO" sz="2000" dirty="0"/>
          </a:p>
          <a:p>
            <a:r>
              <a:rPr lang="nb-NO" sz="2000" dirty="0" smtClean="0"/>
              <a:t>Committee for </a:t>
            </a:r>
            <a:r>
              <a:rPr lang="nb-NO" sz="2000" dirty="0" err="1" smtClean="0"/>
              <a:t>culture</a:t>
            </a:r>
            <a:r>
              <a:rPr lang="nb-NO" sz="2000" dirty="0" smtClean="0"/>
              <a:t> and </a:t>
            </a:r>
            <a:r>
              <a:rPr lang="nb-NO" sz="2000" dirty="0" err="1" smtClean="0"/>
              <a:t>education</a:t>
            </a:r>
            <a:r>
              <a:rPr lang="nb-NO" sz="2000" dirty="0" smtClean="0"/>
              <a:t>: 5 </a:t>
            </a:r>
            <a:r>
              <a:rPr lang="nb-NO" sz="2000" dirty="0" err="1" smtClean="0"/>
              <a:t>women</a:t>
            </a:r>
            <a:r>
              <a:rPr lang="nb-NO" sz="2000" dirty="0" smtClean="0"/>
              <a:t> – 6 men</a:t>
            </a:r>
          </a:p>
          <a:p>
            <a:endParaRPr lang="nb-NO" sz="2000" dirty="0"/>
          </a:p>
          <a:p>
            <a:r>
              <a:rPr lang="nb-NO" sz="2000" dirty="0" smtClean="0"/>
              <a:t>Committee for </a:t>
            </a:r>
            <a:r>
              <a:rPr lang="nb-NO" sz="2000" dirty="0" err="1" smtClean="0"/>
              <a:t>environment</a:t>
            </a:r>
            <a:r>
              <a:rPr lang="nb-NO" sz="2000" dirty="0" smtClean="0"/>
              <a:t> and </a:t>
            </a:r>
            <a:r>
              <a:rPr lang="nb-NO" sz="2000" dirty="0" err="1" smtClean="0"/>
              <a:t>development</a:t>
            </a:r>
            <a:r>
              <a:rPr lang="nb-NO" sz="2000" dirty="0" smtClean="0"/>
              <a:t>: 6 </a:t>
            </a:r>
            <a:r>
              <a:rPr lang="nb-NO" sz="2000" dirty="0" err="1" smtClean="0"/>
              <a:t>women</a:t>
            </a:r>
            <a:r>
              <a:rPr lang="nb-NO" sz="2000" dirty="0" smtClean="0"/>
              <a:t> – 5 men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43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Gender</a:t>
            </a:r>
            <a:r>
              <a:rPr lang="nb-NO" dirty="0" smtClean="0"/>
              <a:t> </a:t>
            </a:r>
            <a:r>
              <a:rPr lang="nb-NO" dirty="0" err="1" smtClean="0"/>
              <a:t>distribution</a:t>
            </a:r>
            <a:r>
              <a:rPr lang="nb-NO" dirty="0" smtClean="0"/>
              <a:t> in </a:t>
            </a:r>
            <a:r>
              <a:rPr lang="nb-NO" dirty="0" err="1" smtClean="0"/>
              <a:t>boards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intermunicipal</a:t>
            </a:r>
            <a:r>
              <a:rPr lang="nb-NO" dirty="0" smtClean="0"/>
              <a:t> </a:t>
            </a:r>
            <a:r>
              <a:rPr lang="nb-NO" dirty="0" err="1" smtClean="0"/>
              <a:t>cooperations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8 </a:t>
            </a:r>
            <a:r>
              <a:rPr lang="nb-NO" dirty="0" err="1" smtClean="0"/>
              <a:t>intermunicipal</a:t>
            </a:r>
            <a:r>
              <a:rPr lang="nb-NO" dirty="0" smtClean="0"/>
              <a:t> </a:t>
            </a:r>
            <a:r>
              <a:rPr lang="nb-NO" dirty="0" err="1" smtClean="0"/>
              <a:t>cooperations</a:t>
            </a:r>
            <a:r>
              <a:rPr lang="nb-NO" dirty="0" smtClean="0"/>
              <a:t> – 13 </a:t>
            </a:r>
            <a:r>
              <a:rPr lang="nb-NO" dirty="0" err="1" smtClean="0"/>
              <a:t>members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boards</a:t>
            </a:r>
            <a:r>
              <a:rPr lang="nb-NO" dirty="0" smtClean="0"/>
              <a:t> from Nittedal</a:t>
            </a:r>
          </a:p>
          <a:p>
            <a:endParaRPr lang="nb-NO" dirty="0"/>
          </a:p>
          <a:p>
            <a:r>
              <a:rPr lang="nb-NO" dirty="0" smtClean="0"/>
              <a:t>7 </a:t>
            </a:r>
            <a:r>
              <a:rPr lang="nb-NO" dirty="0" err="1" smtClean="0"/>
              <a:t>members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women</a:t>
            </a:r>
            <a:r>
              <a:rPr lang="nb-NO" dirty="0" smtClean="0"/>
              <a:t> – 6 </a:t>
            </a:r>
            <a:r>
              <a:rPr lang="nb-NO" dirty="0" err="1" smtClean="0"/>
              <a:t>members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men</a:t>
            </a:r>
          </a:p>
          <a:p>
            <a:endParaRPr lang="nb-NO" dirty="0" smtClean="0"/>
          </a:p>
          <a:p>
            <a:r>
              <a:rPr lang="nb-NO" dirty="0" smtClean="0"/>
              <a:t>In general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always</a:t>
            </a:r>
            <a:r>
              <a:rPr lang="nb-NO" dirty="0" smtClean="0"/>
              <a:t> </a:t>
            </a:r>
            <a:r>
              <a:rPr lang="nb-NO" dirty="0" err="1" smtClean="0"/>
              <a:t>try</a:t>
            </a:r>
            <a:r>
              <a:rPr lang="nb-NO" dirty="0" smtClean="0"/>
              <a:t> to have at </a:t>
            </a:r>
            <a:r>
              <a:rPr lang="nb-NO" dirty="0" err="1" smtClean="0"/>
              <a:t>least</a:t>
            </a:r>
            <a:r>
              <a:rPr lang="nb-NO" dirty="0" smtClean="0"/>
              <a:t> 40 </a:t>
            </a:r>
            <a:r>
              <a:rPr lang="nb-NO" dirty="0" err="1" smtClean="0"/>
              <a:t>percent</a:t>
            </a:r>
            <a:r>
              <a:rPr lang="nb-NO" dirty="0" smtClean="0"/>
              <a:t> </a:t>
            </a:r>
            <a:r>
              <a:rPr lang="nb-NO" dirty="0" err="1" smtClean="0"/>
              <a:t>woman</a:t>
            </a:r>
            <a:r>
              <a:rPr lang="nb-NO" dirty="0" smtClean="0"/>
              <a:t> </a:t>
            </a:r>
            <a:r>
              <a:rPr lang="nb-NO" dirty="0" err="1" smtClean="0"/>
              <a:t>representation</a:t>
            </a:r>
            <a:r>
              <a:rPr lang="nb-NO" dirty="0" smtClean="0"/>
              <a:t> </a:t>
            </a:r>
            <a:r>
              <a:rPr lang="nb-NO" dirty="0" err="1" smtClean="0"/>
              <a:t>altogether</a:t>
            </a:r>
            <a:r>
              <a:rPr lang="nb-NO" dirty="0" smtClean="0"/>
              <a:t> in </a:t>
            </a:r>
            <a:r>
              <a:rPr lang="nb-NO" dirty="0" err="1" smtClean="0"/>
              <a:t>boards</a:t>
            </a:r>
            <a:r>
              <a:rPr lang="nb-NO" dirty="0" smtClean="0"/>
              <a:t> and </a:t>
            </a:r>
            <a:r>
              <a:rPr lang="nb-NO" dirty="0" err="1" smtClean="0"/>
              <a:t>committees</a:t>
            </a:r>
            <a:endParaRPr lang="nb-NO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1022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Gråton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ittedal kommun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F556DCFDA9426408C76F872ABC0736D" ma:contentTypeVersion="1" ma:contentTypeDescription="Opprett et nytt dokument." ma:contentTypeScope="" ma:versionID="d78f1561b17f64cc09f8f94b6160e14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eb6cd67344829d3a956a36ab89737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640A79-790B-4AE9-A4CB-705E512497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FEDA0A-793C-4E71-9C12-18997CDB224F}">
  <ds:schemaRefs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4998D19-4012-4C18-B3C3-1DCAB98C35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2493</TotalTime>
  <Words>283</Words>
  <Application>Microsoft Office PowerPoint</Application>
  <PresentationFormat>Skjermfremvisning (4:3)</PresentationFormat>
  <Paragraphs>84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Austin</vt:lpstr>
      <vt:lpstr>  Nittedal municipality</vt:lpstr>
      <vt:lpstr>Urban and rural</vt:lpstr>
      <vt:lpstr>Rotnes – a future city </vt:lpstr>
      <vt:lpstr>Cultural centre, church and a new city centre</vt:lpstr>
      <vt:lpstr>Gender distribution in Nittedal</vt:lpstr>
      <vt:lpstr>Measures to reach gender equality</vt:lpstr>
      <vt:lpstr>Employment policies </vt:lpstr>
      <vt:lpstr>Gender distribution – political committees</vt:lpstr>
      <vt:lpstr>Gender distribution in boards of intermunicipal cooperations </vt:lpstr>
      <vt:lpstr>Thank you for your attention</vt:lpstr>
    </vt:vector>
  </TitlesOfParts>
  <Company>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Geir Smith-Solevåg</dc:creator>
  <cp:lastModifiedBy>Gunnbjørg Nåvik</cp:lastModifiedBy>
  <cp:revision>140</cp:revision>
  <cp:lastPrinted>2014-04-03T10:06:24Z</cp:lastPrinted>
  <dcterms:created xsi:type="dcterms:W3CDTF">2014-03-26T10:30:15Z</dcterms:created>
  <dcterms:modified xsi:type="dcterms:W3CDTF">2015-12-03T07:56:12Z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0x010100CF556DCFDA9426408C76F872ABC0736D</vt:lpwstr>
  </property>
</Properties>
</file>