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1" r:id="rId1"/>
  </p:sldMasterIdLst>
  <p:notesMasterIdLst>
    <p:notesMasterId r:id="rId12"/>
  </p:notesMasterIdLst>
  <p:handoutMasterIdLst>
    <p:handoutMasterId r:id="rId13"/>
  </p:handoutMasterIdLst>
  <p:sldIdLst>
    <p:sldId id="258" r:id="rId2"/>
    <p:sldId id="334" r:id="rId3"/>
    <p:sldId id="332" r:id="rId4"/>
    <p:sldId id="374" r:id="rId5"/>
    <p:sldId id="382" r:id="rId6"/>
    <p:sldId id="370" r:id="rId7"/>
    <p:sldId id="379" r:id="rId8"/>
    <p:sldId id="388" r:id="rId9"/>
    <p:sldId id="376" r:id="rId10"/>
    <p:sldId id="328" r:id="rId11"/>
  </p:sldIdLst>
  <p:sldSz cx="9144000" cy="6858000" type="screen4x3"/>
  <p:notesSz cx="6735763" cy="9866313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0" autoAdjust="0"/>
    <p:restoredTop sz="84708" autoAdjust="0"/>
  </p:normalViewPr>
  <p:slideViewPr>
    <p:cSldViewPr>
      <p:cViewPr>
        <p:scale>
          <a:sx n="98" d="100"/>
          <a:sy n="98" d="100"/>
        </p:scale>
        <p:origin x="-19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40" y="-8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565" cy="493868"/>
          </a:xfrm>
          <a:prstGeom prst="rect">
            <a:avLst/>
          </a:prstGeom>
        </p:spPr>
        <p:txBody>
          <a:bodyPr vert="horz" lIns="90736" tIns="45368" rIns="90736" bIns="45368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14628" y="1"/>
            <a:ext cx="2919565" cy="493868"/>
          </a:xfrm>
          <a:prstGeom prst="rect">
            <a:avLst/>
          </a:prstGeom>
        </p:spPr>
        <p:txBody>
          <a:bodyPr vert="horz" lIns="90736" tIns="45368" rIns="90736" bIns="45368" rtlCol="0"/>
          <a:lstStyle>
            <a:lvl1pPr algn="r">
              <a:defRPr sz="1200"/>
            </a:lvl1pPr>
          </a:lstStyle>
          <a:p>
            <a:fld id="{7CEBFA04-A574-48C5-89A4-73905860534E}" type="datetimeFigureOut">
              <a:rPr lang="hu-HU" smtClean="0"/>
              <a:pPr/>
              <a:t>2015.12.03.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370869"/>
            <a:ext cx="2919565" cy="493867"/>
          </a:xfrm>
          <a:prstGeom prst="rect">
            <a:avLst/>
          </a:prstGeom>
        </p:spPr>
        <p:txBody>
          <a:bodyPr vert="horz" lIns="90736" tIns="45368" rIns="90736" bIns="45368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14628" y="9370869"/>
            <a:ext cx="2919565" cy="493867"/>
          </a:xfrm>
          <a:prstGeom prst="rect">
            <a:avLst/>
          </a:prstGeom>
        </p:spPr>
        <p:txBody>
          <a:bodyPr vert="horz" lIns="90736" tIns="45368" rIns="90736" bIns="45368" rtlCol="0" anchor="b"/>
          <a:lstStyle>
            <a:lvl1pPr algn="r">
              <a:defRPr sz="1200"/>
            </a:lvl1pPr>
          </a:lstStyle>
          <a:p>
            <a:fld id="{489653BB-FB1C-489F-B674-9DF85EC88D7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1084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18830" cy="493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36" tIns="45368" rIns="90736" bIns="4536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hu-H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5" y="2"/>
            <a:ext cx="2918830" cy="493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36" tIns="45368" rIns="90736" bIns="4536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hu-HU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501"/>
            <a:ext cx="538861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36" tIns="45368" rIns="90736" bIns="45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1286"/>
            <a:ext cx="2918830" cy="493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36" tIns="45368" rIns="90736" bIns="4536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hu-H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5" y="9371286"/>
            <a:ext cx="2918830" cy="493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36" tIns="45368" rIns="90736" bIns="4536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5A58232C-4E63-4C9B-8102-6865A5B20758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7316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Családpolitikai</a:t>
            </a:r>
            <a:r>
              <a:rPr lang="hu-HU" baseline="0" dirty="0" smtClean="0"/>
              <a:t> és szociálpolitikai különválasztása!!!!</a:t>
            </a:r>
          </a:p>
          <a:p>
            <a:r>
              <a:rPr lang="hu-HU" baseline="0" dirty="0" smtClean="0"/>
              <a:t>Gyakran még mindig szociálpolitikának tekintik a családtámogatások rendszerét vagy a kisgyermekek napközbeni ellátását biztosító bölcsődéket, pedig ezek egyáltalán nem csak a rászorulókat szolgálják.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8232C-4E63-4C9B-8102-6865A5B20758}" type="slidenum">
              <a:rPr lang="hu-HU" smtClean="0"/>
              <a:pPr/>
              <a:t>1</a:t>
            </a:fld>
            <a:endParaRPr lang="hu-H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8232C-4E63-4C9B-8102-6865A5B20758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7515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0DD2-A82F-4544-9A8B-E7479D3BBE2A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2015.12.03.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74E236-ED11-4474-8208-71FB6AE4C3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0DD2-A82F-4544-9A8B-E7479D3BBE2A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2015.12.03.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4E236-ED11-4474-8208-71FB6AE4C3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0DD2-A82F-4544-9A8B-E7479D3BBE2A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2015.12.03.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4E236-ED11-4474-8208-71FB6AE4C3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0DD2-A82F-4544-9A8B-E7479D3BBE2A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2015.12.03.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4E236-ED11-4474-8208-71FB6AE4C3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0DD2-A82F-4544-9A8B-E7479D3BBE2A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2015.12.03.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4E236-ED11-4474-8208-71FB6AE4C3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0DD2-A82F-4544-9A8B-E7479D3BBE2A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2015.12.03.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4E236-ED11-4474-8208-71FB6AE4C3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0DD2-A82F-4544-9A8B-E7479D3BBE2A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2015.12.03.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4E236-ED11-4474-8208-71FB6AE4C3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0DD2-A82F-4544-9A8B-E7479D3BBE2A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2015.12.03.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4E236-ED11-4474-8208-71FB6AE4C3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0DD2-A82F-4544-9A8B-E7479D3BBE2A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2015.12.03.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4E236-ED11-4474-8208-71FB6AE4C3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0DD2-A82F-4544-9A8B-E7479D3BBE2A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2015.12.03.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4E236-ED11-4474-8208-71FB6AE4C3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0DD2-A82F-4544-9A8B-E7479D3BBE2A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2015.12.03.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4E236-ED11-4474-8208-71FB6AE4C3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6A91C1B-232C-416B-9ABB-1AFDB0EB0033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csiat@emmi.gov.h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hyperlink" Target="http://www.facebook.com/csaladesifjusa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9552" y="1833510"/>
            <a:ext cx="8350696" cy="2387578"/>
          </a:xfrm>
        </p:spPr>
        <p:txBody>
          <a:bodyPr anchor="b">
            <a:normAutofit/>
          </a:bodyPr>
          <a:lstStyle/>
          <a:p>
            <a:pPr algn="ctr"/>
            <a:r>
              <a:rPr lang="hu-HU" sz="3000" b="1" dirty="0" smtClean="0">
                <a:cs typeface="Times New Roman" pitchFamily="18" charset="0"/>
              </a:rPr>
              <a:t>Nők és férfiak </a:t>
            </a:r>
            <a:br>
              <a:rPr lang="hu-HU" sz="3000" b="1" dirty="0" smtClean="0">
                <a:cs typeface="Times New Roman" pitchFamily="18" charset="0"/>
              </a:rPr>
            </a:br>
            <a:r>
              <a:rPr lang="hu-HU" sz="3000" b="1" dirty="0" smtClean="0">
                <a:cs typeface="Times New Roman" pitchFamily="18" charset="0"/>
              </a:rPr>
              <a:t>társadalmi egyenlőségének </a:t>
            </a:r>
            <a:br>
              <a:rPr lang="hu-HU" sz="3000" b="1" dirty="0" smtClean="0">
                <a:cs typeface="Times New Roman" pitchFamily="18" charset="0"/>
              </a:rPr>
            </a:br>
            <a:r>
              <a:rPr lang="hu-HU" sz="3000" b="1" dirty="0" err="1" smtClean="0">
                <a:cs typeface="Times New Roman" pitchFamily="18" charset="0"/>
              </a:rPr>
              <a:t>munkaerőpiaci</a:t>
            </a:r>
            <a:r>
              <a:rPr lang="hu-HU" sz="3000" b="1" dirty="0" smtClean="0">
                <a:cs typeface="Times New Roman" pitchFamily="18" charset="0"/>
              </a:rPr>
              <a:t> és családügyi </a:t>
            </a:r>
            <a:br>
              <a:rPr lang="hu-HU" sz="3000" b="1" dirty="0" smtClean="0">
                <a:cs typeface="Times New Roman" pitchFamily="18" charset="0"/>
              </a:rPr>
            </a:br>
            <a:r>
              <a:rPr lang="hu-HU" sz="3000" b="1" dirty="0" smtClean="0">
                <a:cs typeface="Times New Roman" pitchFamily="18" charset="0"/>
              </a:rPr>
              <a:t>vonatkozásai</a:t>
            </a:r>
            <a:endParaRPr lang="hu-HU" sz="3000" b="1" dirty="0"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1371600" y="5616082"/>
            <a:ext cx="6400800" cy="1219200"/>
          </a:xfrm>
        </p:spPr>
        <p:txBody>
          <a:bodyPr>
            <a:normAutofit/>
          </a:bodyPr>
          <a:lstStyle/>
          <a:p>
            <a:endParaRPr lang="hu-HU" sz="2400" i="1" dirty="0" smtClean="0">
              <a:solidFill>
                <a:schemeClr val="tx2"/>
              </a:solidFill>
              <a:latin typeface="+mn-lt"/>
              <a:cs typeface="Times New Roman" pitchFamily="18" charset="0"/>
            </a:endParaRPr>
          </a:p>
          <a:p>
            <a:pPr algn="ctr"/>
            <a:r>
              <a:rPr lang="hu-HU" sz="240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2015.  </a:t>
            </a:r>
            <a:r>
              <a:rPr lang="hu-HU" dirty="0">
                <a:solidFill>
                  <a:schemeClr val="tx2"/>
                </a:solidFill>
                <a:latin typeface="+mn-lt"/>
                <a:cs typeface="Times New Roman" pitchFamily="18" charset="0"/>
              </a:rPr>
              <a:t>d</a:t>
            </a:r>
            <a:r>
              <a:rPr lang="hu-HU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ecember </a:t>
            </a:r>
            <a:r>
              <a:rPr lang="hu-HU" sz="240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3</a:t>
            </a:r>
            <a:r>
              <a:rPr lang="hu-HU" sz="240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.</a:t>
            </a:r>
          </a:p>
        </p:txBody>
      </p:sp>
      <p:pic>
        <p:nvPicPr>
          <p:cNvPr id="6" name="Picture 3" descr="D:\Lehotzky Zsuzsa\logok\emmi_color-cmy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0648"/>
            <a:ext cx="1728192" cy="1180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953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4294967295"/>
          </p:nvPr>
        </p:nvSpPr>
        <p:spPr>
          <a:xfrm>
            <a:off x="0" y="4953000"/>
            <a:ext cx="6400800" cy="1219200"/>
          </a:xfrm>
        </p:spPr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1027" name="Picture 3" descr="D:\Lehotzky Zsuzsa\logok\emmi_color-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0648"/>
            <a:ext cx="1728192" cy="1180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395536" y="1441559"/>
            <a:ext cx="8496944" cy="5426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hu-HU" b="1" dirty="0" smtClean="0">
                <a:solidFill>
                  <a:schemeClr val="tx2"/>
                </a:solidFill>
                <a:latin typeface="+mn-lt"/>
              </a:rPr>
              <a:t>Köszönöm </a:t>
            </a:r>
          </a:p>
          <a:p>
            <a:pPr marL="0" indent="0" algn="ctr">
              <a:buFont typeface="Arial" pitchFamily="34" charset="0"/>
              <a:buNone/>
            </a:pPr>
            <a:r>
              <a:rPr lang="hu-HU" b="1" dirty="0" smtClean="0">
                <a:solidFill>
                  <a:schemeClr val="tx2"/>
                </a:solidFill>
                <a:latin typeface="+mn-lt"/>
              </a:rPr>
              <a:t>megtisztelő figyelmüket!</a:t>
            </a:r>
          </a:p>
          <a:p>
            <a:pPr marL="0" indent="0" algn="ctr">
              <a:buFont typeface="Arial" pitchFamily="34" charset="0"/>
              <a:buNone/>
            </a:pPr>
            <a:endParaRPr lang="hu-HU" dirty="0" smtClean="0">
              <a:solidFill>
                <a:schemeClr val="tx2"/>
              </a:solidFill>
              <a:latin typeface="+mn-lt"/>
            </a:endParaRPr>
          </a:p>
          <a:p>
            <a:pPr marL="0" indent="0" algn="ctr">
              <a:buFont typeface="Arial" pitchFamily="34" charset="0"/>
              <a:buNone/>
            </a:pPr>
            <a:endParaRPr lang="hu-HU" dirty="0" smtClean="0">
              <a:solidFill>
                <a:schemeClr val="tx2"/>
              </a:solidFill>
              <a:latin typeface="+mn-lt"/>
            </a:endParaRPr>
          </a:p>
          <a:p>
            <a:pPr marL="0" indent="0" algn="ctr">
              <a:buFont typeface="Arial" pitchFamily="34" charset="0"/>
              <a:buNone/>
            </a:pPr>
            <a:endParaRPr lang="hu-HU" dirty="0">
              <a:solidFill>
                <a:schemeClr val="tx2"/>
              </a:solidFill>
              <a:latin typeface="+mn-lt"/>
            </a:endParaRPr>
          </a:p>
          <a:p>
            <a:pPr marL="0" indent="0" algn="ctr">
              <a:buFont typeface="Arial" pitchFamily="34" charset="0"/>
              <a:buNone/>
            </a:pPr>
            <a:endParaRPr lang="hu-HU" dirty="0" smtClean="0">
              <a:solidFill>
                <a:schemeClr val="tx2"/>
              </a:solidFill>
              <a:latin typeface="+mn-lt"/>
            </a:endParaRPr>
          </a:p>
          <a:p>
            <a:pPr marL="0" indent="0" algn="ctr">
              <a:buFont typeface="Arial" pitchFamily="34" charset="0"/>
              <a:buNone/>
            </a:pPr>
            <a:endParaRPr lang="hu-HU" sz="2000" dirty="0" smtClean="0">
              <a:solidFill>
                <a:schemeClr val="tx2"/>
              </a:solidFill>
              <a:latin typeface="+mn-lt"/>
            </a:endParaRPr>
          </a:p>
          <a:p>
            <a:pPr marL="0" indent="0" algn="ctr">
              <a:buFont typeface="Arial" pitchFamily="34" charset="0"/>
              <a:buNone/>
            </a:pPr>
            <a:endParaRPr lang="hu-HU" sz="2000" dirty="0">
              <a:solidFill>
                <a:schemeClr val="tx2"/>
              </a:solidFill>
              <a:latin typeface="+mn-lt"/>
            </a:endParaRPr>
          </a:p>
          <a:p>
            <a:pPr marL="0" indent="0" algn="ctr">
              <a:buFont typeface="Arial" pitchFamily="34" charset="0"/>
              <a:buNone/>
            </a:pPr>
            <a:endParaRPr lang="hu-HU" sz="2000" dirty="0" smtClean="0">
              <a:solidFill>
                <a:schemeClr val="tx2"/>
              </a:solidFill>
              <a:latin typeface="+mn-lt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E-mail: </a:t>
            </a:r>
            <a:r>
              <a:rPr lang="hu-HU" sz="2000" dirty="0" err="1" smtClean="0">
                <a:solidFill>
                  <a:schemeClr val="tx2"/>
                </a:solidFill>
                <a:latin typeface="+mn-lt"/>
                <a:hlinkClick r:id="rId3"/>
              </a:rPr>
              <a:t>csiat</a:t>
            </a:r>
            <a:r>
              <a:rPr lang="hu-HU" sz="2000" dirty="0" smtClean="0">
                <a:solidFill>
                  <a:schemeClr val="tx2"/>
                </a:solidFill>
                <a:latin typeface="+mn-lt"/>
                <a:hlinkClick r:id="rId3"/>
              </a:rPr>
              <a:t>@</a:t>
            </a:r>
            <a:r>
              <a:rPr lang="hu-HU" sz="2000" dirty="0" err="1" smtClean="0">
                <a:solidFill>
                  <a:schemeClr val="tx2"/>
                </a:solidFill>
                <a:latin typeface="+mn-lt"/>
                <a:hlinkClick r:id="rId3"/>
              </a:rPr>
              <a:t>emmi.gov.hu</a:t>
            </a:r>
            <a:endParaRPr lang="hu-HU" sz="2000" dirty="0" smtClean="0">
              <a:solidFill>
                <a:schemeClr val="tx2"/>
              </a:solidFill>
              <a:latin typeface="+mn-lt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hu-HU" sz="2000" dirty="0" err="1" smtClean="0">
                <a:solidFill>
                  <a:schemeClr val="tx2"/>
                </a:solidFill>
                <a:latin typeface="+mn-lt"/>
                <a:hlinkClick r:id="rId4"/>
              </a:rPr>
              <a:t>www.facebook.com</a:t>
            </a:r>
            <a:r>
              <a:rPr lang="hu-HU" sz="2000" dirty="0" smtClean="0">
                <a:solidFill>
                  <a:schemeClr val="tx2"/>
                </a:solidFill>
                <a:latin typeface="+mn-lt"/>
                <a:hlinkClick r:id="rId4"/>
              </a:rPr>
              <a:t>/</a:t>
            </a:r>
            <a:r>
              <a:rPr lang="hu-HU" sz="2000" dirty="0" err="1" smtClean="0">
                <a:solidFill>
                  <a:schemeClr val="tx2"/>
                </a:solidFill>
                <a:latin typeface="+mn-lt"/>
                <a:hlinkClick r:id="rId4"/>
              </a:rPr>
              <a:t>csaladesifjusag</a:t>
            </a:r>
            <a:endParaRPr lang="hu-HU" sz="2000" dirty="0" smtClean="0">
              <a:solidFill>
                <a:schemeClr val="tx2"/>
              </a:solidFill>
              <a:latin typeface="+mn-lt"/>
            </a:endParaRPr>
          </a:p>
          <a:p>
            <a:pPr marL="0" indent="0" algn="ctr">
              <a:buFont typeface="Arial" pitchFamily="34" charset="0"/>
              <a:buNone/>
            </a:pPr>
            <a:endParaRPr lang="hu-HU" sz="4000" dirty="0" smtClean="0"/>
          </a:p>
          <a:p>
            <a:pPr marL="0" indent="0" algn="ctr">
              <a:buFont typeface="Arial" pitchFamily="34" charset="0"/>
              <a:buNone/>
            </a:pPr>
            <a:endParaRPr lang="hu-HU" sz="4000" dirty="0" smtClean="0"/>
          </a:p>
        </p:txBody>
      </p:sp>
      <p:pic>
        <p:nvPicPr>
          <p:cNvPr id="1026" name="Picture 2" descr="C:\Users\FureszT\AppData\Local\Microsoft\Windows\Temporary Internet Files\Content.Outlook\76R60YJ3\csaladbarat_orszag_logo (3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420888"/>
            <a:ext cx="2623390" cy="2623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127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4294967295"/>
          </p:nvPr>
        </p:nvSpPr>
        <p:spPr>
          <a:xfrm>
            <a:off x="0" y="4953000"/>
            <a:ext cx="6400800" cy="1219200"/>
          </a:xfrm>
        </p:spPr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1027" name="Picture 3" descr="D:\Lehotzky Zsuzsa\logok\emmi_color-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0648"/>
            <a:ext cx="1728192" cy="1180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églalap 1"/>
          <p:cNvSpPr/>
          <p:nvPr/>
        </p:nvSpPr>
        <p:spPr>
          <a:xfrm>
            <a:off x="536735" y="2348880"/>
            <a:ext cx="8064896" cy="4380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hu-HU" sz="2200" dirty="0" smtClean="0">
                <a:solidFill>
                  <a:schemeClr val="tx2"/>
                </a:solidFill>
                <a:latin typeface="+mn-lt"/>
              </a:rPr>
              <a:t>Alaptörvény XV</a:t>
            </a:r>
            <a:r>
              <a:rPr lang="hu-HU" sz="2200" dirty="0">
                <a:solidFill>
                  <a:schemeClr val="tx2"/>
                </a:solidFill>
                <a:latin typeface="+mn-lt"/>
              </a:rPr>
              <a:t>. Cikk</a:t>
            </a:r>
          </a:p>
          <a:p>
            <a:pPr marL="0" indent="0">
              <a:buNone/>
            </a:pPr>
            <a:r>
              <a:rPr lang="hu-HU" sz="2200" dirty="0" smtClean="0">
                <a:solidFill>
                  <a:schemeClr val="tx2"/>
                </a:solidFill>
                <a:latin typeface="+mn-lt"/>
              </a:rPr>
              <a:t>„Magyarország </a:t>
            </a:r>
            <a:r>
              <a:rPr lang="hu-HU" sz="2200" dirty="0">
                <a:solidFill>
                  <a:schemeClr val="tx2"/>
                </a:solidFill>
                <a:latin typeface="+mn-lt"/>
              </a:rPr>
              <a:t>külön intézkedésekkel védi a családokat, a gyermekeket, a nőket, az időseket és a fogyatékkal élőket</a:t>
            </a:r>
            <a:r>
              <a:rPr lang="hu-HU" sz="2200" dirty="0" smtClean="0">
                <a:solidFill>
                  <a:schemeClr val="tx2"/>
                </a:solidFill>
                <a:latin typeface="+mn-lt"/>
              </a:rPr>
              <a:t>.”</a:t>
            </a:r>
          </a:p>
          <a:p>
            <a:pPr marL="0" indent="0">
              <a:buNone/>
            </a:pPr>
            <a:endParaRPr lang="hu-HU" sz="2200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r>
              <a:rPr lang="hu-HU" sz="2200" dirty="0" smtClean="0">
                <a:solidFill>
                  <a:schemeClr val="tx2"/>
                </a:solidFill>
                <a:latin typeface="+mn-lt"/>
              </a:rPr>
              <a:t>„Nők és férfiak egyenjogúak.”</a:t>
            </a:r>
          </a:p>
          <a:p>
            <a:pPr marL="0" indent="0">
              <a:buNone/>
            </a:pPr>
            <a:endParaRPr lang="hu-HU" sz="2200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r>
              <a:rPr lang="hu-HU" sz="2200" dirty="0" smtClean="0">
                <a:solidFill>
                  <a:schemeClr val="tx2"/>
                </a:solidFill>
                <a:latin typeface="+mn-lt"/>
              </a:rPr>
              <a:t>Családpolitika ( szoros kapcsolatban foglalkoztatáspolitikával) és nő (</a:t>
            </a:r>
            <a:r>
              <a:rPr lang="hu-HU" sz="2200" dirty="0" err="1" smtClean="0">
                <a:solidFill>
                  <a:schemeClr val="tx2"/>
                </a:solidFill>
                <a:latin typeface="+mn-lt"/>
              </a:rPr>
              <a:t>gender</a:t>
            </a:r>
            <a:r>
              <a:rPr lang="hu-HU" sz="2200" dirty="0" smtClean="0">
                <a:solidFill>
                  <a:schemeClr val="tx2"/>
                </a:solidFill>
                <a:latin typeface="+mn-lt"/>
              </a:rPr>
              <a:t>)politika nem választható el egymástól</a:t>
            </a:r>
          </a:p>
          <a:p>
            <a:pPr marL="0" indent="0">
              <a:buNone/>
            </a:pPr>
            <a:r>
              <a:rPr lang="hu-HU" sz="2200" dirty="0" smtClean="0">
                <a:solidFill>
                  <a:schemeClr val="tx2"/>
                </a:solidFill>
                <a:latin typeface="+mn-lt"/>
              </a:rPr>
              <a:t> </a:t>
            </a:r>
          </a:p>
          <a:p>
            <a:pPr marL="0" indent="0">
              <a:buNone/>
            </a:pPr>
            <a:r>
              <a:rPr lang="hu-HU" sz="2200" dirty="0" smtClean="0">
                <a:solidFill>
                  <a:schemeClr val="tx2"/>
                </a:solidFill>
                <a:latin typeface="+mn-lt"/>
              </a:rPr>
              <a:t>30 év feletti nők 87,1%-a, férfiak több, mint 80%-</a:t>
            </a:r>
            <a:r>
              <a:rPr lang="hu-HU" sz="2200" smtClean="0">
                <a:solidFill>
                  <a:schemeClr val="tx2"/>
                </a:solidFill>
                <a:latin typeface="+mn-lt"/>
              </a:rPr>
              <a:t>a szülő</a:t>
            </a:r>
            <a:endParaRPr lang="hu-HU" sz="2200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r>
              <a:rPr lang="hu-HU" sz="2200" dirty="0" smtClean="0">
                <a:solidFill>
                  <a:schemeClr val="tx2"/>
                </a:solidFill>
                <a:latin typeface="+mn-lt"/>
              </a:rPr>
              <a:t>( KSH, 2011-es adat)</a:t>
            </a:r>
            <a:endParaRPr lang="hu-HU" sz="2200" dirty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endParaRPr lang="hu-HU" sz="2200" dirty="0" smtClean="0">
              <a:solidFill>
                <a:schemeClr val="tx2"/>
              </a:solidFill>
              <a:latin typeface="+mn-lt"/>
            </a:endParaRPr>
          </a:p>
          <a:p>
            <a:endParaRPr lang="hu-HU" sz="2200" u="sng" baseline="300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677749" y="1628800"/>
            <a:ext cx="184217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600" b="1" u="sng" dirty="0" smtClean="0">
                <a:solidFill>
                  <a:schemeClr val="tx2"/>
                </a:solidFill>
                <a:latin typeface="+mn-lt"/>
              </a:rPr>
              <a:t>Alapelvek </a:t>
            </a:r>
            <a:endParaRPr lang="hu-HU" sz="2600" b="1" u="sng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179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4294967295"/>
          </p:nvPr>
        </p:nvSpPr>
        <p:spPr>
          <a:xfrm>
            <a:off x="0" y="4953000"/>
            <a:ext cx="6400800" cy="1219200"/>
          </a:xfrm>
        </p:spPr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1027" name="Picture 3" descr="D:\Lehotzky Zsuzsa\logok\emmi_color-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0648"/>
            <a:ext cx="1728192" cy="1180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églalap 1"/>
          <p:cNvSpPr/>
          <p:nvPr/>
        </p:nvSpPr>
        <p:spPr>
          <a:xfrm>
            <a:off x="251520" y="2924944"/>
            <a:ext cx="835292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5196" indent="-34290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Fenntartható </a:t>
            </a:r>
            <a:r>
              <a:rPr lang="hu-HU" sz="2000" dirty="0">
                <a:solidFill>
                  <a:schemeClr val="tx2"/>
                </a:solidFill>
                <a:latin typeface="+mn-lt"/>
              </a:rPr>
              <a:t>demográfiai 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fordulat elérése</a:t>
            </a:r>
          </a:p>
          <a:p>
            <a:pPr marL="425196" indent="-342900">
              <a:buFont typeface="Arial" pitchFamily="34" charset="0"/>
              <a:buChar char="•"/>
            </a:pPr>
            <a:r>
              <a:rPr lang="hu-HU" sz="2000" dirty="0">
                <a:solidFill>
                  <a:schemeClr val="tx2"/>
                </a:solidFill>
                <a:latin typeface="+mn-lt"/>
              </a:rPr>
              <a:t>Foglalkoztatás 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bővítése, női </a:t>
            </a:r>
            <a:r>
              <a:rPr lang="hu-HU" sz="2000" dirty="0">
                <a:solidFill>
                  <a:schemeClr val="tx2"/>
                </a:solidFill>
                <a:latin typeface="+mn-lt"/>
              </a:rPr>
              <a:t>foglalkoztatás növelése</a:t>
            </a:r>
          </a:p>
          <a:p>
            <a:pPr marL="425196" indent="-34290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Stabil</a:t>
            </a:r>
            <a:r>
              <a:rPr lang="hu-HU" sz="2000" dirty="0">
                <a:solidFill>
                  <a:schemeClr val="tx2"/>
                </a:solidFill>
                <a:latin typeface="+mn-lt"/>
              </a:rPr>
              <a:t>, komplex, célzott és 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rugalmas egymást erősítő politikák</a:t>
            </a:r>
          </a:p>
          <a:p>
            <a:pPr marL="425196" indent="-34290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Munka </a:t>
            </a:r>
            <a:r>
              <a:rPr lang="hu-HU" sz="2000" dirty="0">
                <a:solidFill>
                  <a:schemeClr val="tx2"/>
                </a:solidFill>
                <a:latin typeface="+mn-lt"/>
              </a:rPr>
              <a:t>és családi, magánélet 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összeegyeztetése (</a:t>
            </a:r>
            <a:r>
              <a:rPr lang="hu-HU" sz="2000" dirty="0" err="1" smtClean="0">
                <a:solidFill>
                  <a:schemeClr val="tx2"/>
                </a:solidFill>
                <a:latin typeface="+mn-lt"/>
              </a:rPr>
              <a:t>work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 life </a:t>
            </a:r>
            <a:r>
              <a:rPr lang="hu-HU" sz="2000" dirty="0" err="1" smtClean="0">
                <a:solidFill>
                  <a:schemeClr val="tx2"/>
                </a:solidFill>
                <a:latin typeface="+mn-lt"/>
              </a:rPr>
              <a:t>balance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)</a:t>
            </a:r>
          </a:p>
          <a:p>
            <a:pPr marL="882396" lvl="1" indent="-34290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Mikro</a:t>
            </a:r>
          </a:p>
          <a:p>
            <a:pPr marL="882396" lvl="1" indent="-34290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Makro  szinten is</a:t>
            </a:r>
            <a:endParaRPr lang="hu-HU" sz="2000" dirty="0">
              <a:solidFill>
                <a:schemeClr val="tx2"/>
              </a:solidFill>
              <a:latin typeface="+mn-lt"/>
            </a:endParaRPr>
          </a:p>
          <a:p>
            <a:pPr marL="425196" indent="-34290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Női esélyteremtés ≠  esélyegyenlőség</a:t>
            </a:r>
          </a:p>
          <a:p>
            <a:pPr marL="425196" indent="-342900">
              <a:buFont typeface="Arial" pitchFamily="34" charset="0"/>
              <a:buChar char="•"/>
            </a:pPr>
            <a:r>
              <a:rPr lang="hu-HU" sz="2000" dirty="0">
                <a:solidFill>
                  <a:schemeClr val="tx2"/>
                </a:solidFill>
                <a:latin typeface="+mn-lt"/>
              </a:rPr>
              <a:t>Nők többes terhelésének elismerése ( láthatatlan munka, nyugdíj)</a:t>
            </a:r>
          </a:p>
          <a:p>
            <a:pPr marL="82296"/>
            <a:r>
              <a:rPr lang="hu-HU" sz="2000" dirty="0" smtClean="0">
                <a:solidFill>
                  <a:schemeClr val="tx2"/>
                </a:solidFill>
                <a:latin typeface="+mn-lt"/>
              </a:rPr>
              <a:t> </a:t>
            </a:r>
          </a:p>
          <a:p>
            <a:pPr marL="425196" indent="-342900">
              <a:buFont typeface="Arial" pitchFamily="34" charset="0"/>
              <a:buChar char="•"/>
            </a:pPr>
            <a:endParaRPr lang="hu-HU" sz="2000" b="1" dirty="0" smtClean="0">
              <a:solidFill>
                <a:schemeClr val="tx2"/>
              </a:solidFill>
              <a:latin typeface="+mn-lt"/>
            </a:endParaRPr>
          </a:p>
          <a:p>
            <a:pPr marL="82296" indent="0">
              <a:buNone/>
            </a:pPr>
            <a:endParaRPr lang="hu-HU" sz="2000" b="1" dirty="0" smtClean="0">
              <a:solidFill>
                <a:schemeClr val="tx2"/>
              </a:solidFill>
              <a:latin typeface="+mn-lt"/>
            </a:endParaRPr>
          </a:p>
          <a:p>
            <a:pPr marL="82296" indent="0">
              <a:buNone/>
            </a:pPr>
            <a:endParaRPr lang="hu-HU" sz="2000" b="1" dirty="0" smtClean="0">
              <a:solidFill>
                <a:schemeClr val="tx2"/>
              </a:solidFill>
              <a:latin typeface="+mn-lt"/>
            </a:endParaRPr>
          </a:p>
          <a:p>
            <a:endParaRPr lang="hu-HU" sz="2000" u="sng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899592" y="1675287"/>
            <a:ext cx="77811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b="1" u="sng" dirty="0">
                <a:solidFill>
                  <a:schemeClr val="tx2"/>
                </a:solidFill>
                <a:latin typeface="+mn-lt"/>
              </a:rPr>
              <a:t>Kormányzati </a:t>
            </a:r>
            <a:r>
              <a:rPr lang="hu-HU" sz="2400" b="1" u="sng" dirty="0" smtClean="0">
                <a:solidFill>
                  <a:schemeClr val="tx2"/>
                </a:solidFill>
                <a:latin typeface="+mn-lt"/>
              </a:rPr>
              <a:t>foglalkoztatás-, család- és nő(</a:t>
            </a:r>
            <a:r>
              <a:rPr lang="hu-HU" sz="2400" b="1" u="sng" dirty="0" err="1" smtClean="0">
                <a:solidFill>
                  <a:schemeClr val="tx2"/>
                </a:solidFill>
                <a:latin typeface="+mn-lt"/>
              </a:rPr>
              <a:t>gender</a:t>
            </a:r>
            <a:r>
              <a:rPr lang="hu-HU" sz="2400" b="1" u="sng" dirty="0" smtClean="0">
                <a:solidFill>
                  <a:schemeClr val="tx2"/>
                </a:solidFill>
                <a:latin typeface="+mn-lt"/>
              </a:rPr>
              <a:t>)politikai célok</a:t>
            </a:r>
            <a:endParaRPr lang="hu-HU" sz="2400" u="sng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3284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4294967295"/>
          </p:nvPr>
        </p:nvSpPr>
        <p:spPr>
          <a:xfrm>
            <a:off x="0" y="4953000"/>
            <a:ext cx="6400800" cy="1219200"/>
          </a:xfrm>
        </p:spPr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1027" name="Picture 3" descr="D:\Lehotzky Zsuzsa\logok\emmi_color-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0648"/>
            <a:ext cx="1728192" cy="1180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églalap 1"/>
          <p:cNvSpPr/>
          <p:nvPr/>
        </p:nvSpPr>
        <p:spPr>
          <a:xfrm>
            <a:off x="539552" y="2276872"/>
            <a:ext cx="806489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5196" indent="-34290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Családi adó- és járulékkedvezmény (54%-ban nők veszik igénybe)</a:t>
            </a:r>
          </a:p>
          <a:p>
            <a:pPr marL="425196" indent="-34290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Családtámogatások ( nők és férfiak által is igénybe vehetők)</a:t>
            </a:r>
          </a:p>
          <a:p>
            <a:pPr marL="425196" indent="-34290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GYED Extra</a:t>
            </a:r>
          </a:p>
          <a:p>
            <a:pPr marL="882396" lvl="1" indent="-342900">
              <a:buFont typeface="Arial" pitchFamily="34" charset="0"/>
              <a:buChar char="•"/>
            </a:pPr>
            <a:r>
              <a:rPr lang="hu-HU" sz="2000" dirty="0">
                <a:solidFill>
                  <a:schemeClr val="tx2"/>
                </a:solidFill>
                <a:latin typeface="+mn-lt"/>
              </a:rPr>
              <a:t>Testvér GYED/GYES</a:t>
            </a:r>
          </a:p>
          <a:p>
            <a:pPr marL="882396" lvl="1" indent="-342900">
              <a:buFont typeface="Arial" pitchFamily="34" charset="0"/>
              <a:buChar char="•"/>
            </a:pPr>
            <a:r>
              <a:rPr lang="hu-HU" sz="2000" dirty="0">
                <a:solidFill>
                  <a:schemeClr val="tx2"/>
                </a:solidFill>
                <a:latin typeface="+mn-lt"/>
              </a:rPr>
              <a:t>Munkavégzés GYED/GYES mellett( 50 ezer kisgyermekes szülő)</a:t>
            </a:r>
          </a:p>
          <a:p>
            <a:pPr marL="882396" lvl="1" indent="-342900">
              <a:buFont typeface="Arial" pitchFamily="34" charset="0"/>
              <a:buChar char="•"/>
            </a:pPr>
            <a:r>
              <a:rPr lang="hu-HU" sz="2000" dirty="0">
                <a:solidFill>
                  <a:schemeClr val="tx2"/>
                </a:solidFill>
                <a:latin typeface="+mn-lt"/>
              </a:rPr>
              <a:t>Hallgatói GYED</a:t>
            </a:r>
          </a:p>
          <a:p>
            <a:pPr marL="425196" indent="-34290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Gyermekjóléti intézkedések, pl.:  bölcsődei férőhely </a:t>
            </a:r>
            <a:r>
              <a:rPr lang="hu-HU" sz="2000" dirty="0">
                <a:solidFill>
                  <a:schemeClr val="tx2"/>
                </a:solidFill>
                <a:latin typeface="+mn-lt"/>
              </a:rPr>
              <a:t>bővítés, 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ingyenes étkezés, ingyenes tankönyv</a:t>
            </a:r>
          </a:p>
          <a:p>
            <a:pPr marL="425196" indent="-34290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Nők 40 – nagymama nyugdíj</a:t>
            </a:r>
          </a:p>
          <a:p>
            <a:pPr marL="882396" lvl="1" indent="-342900">
              <a:buFont typeface="Arial" pitchFamily="34" charset="0"/>
              <a:buChar char="•"/>
            </a:pPr>
            <a:endParaRPr lang="hu-HU" sz="2000" dirty="0" smtClean="0">
              <a:solidFill>
                <a:schemeClr val="tx2"/>
              </a:solidFill>
              <a:latin typeface="+mn-lt"/>
            </a:endParaRPr>
          </a:p>
          <a:p>
            <a:pPr marL="425196" indent="-342900">
              <a:buFont typeface="Arial" pitchFamily="34" charset="0"/>
              <a:buChar char="•"/>
            </a:pPr>
            <a:endParaRPr lang="hu-HU" sz="2000" dirty="0" smtClean="0">
              <a:solidFill>
                <a:schemeClr val="tx2"/>
              </a:solidFill>
              <a:latin typeface="+mn-lt"/>
            </a:endParaRPr>
          </a:p>
          <a:p>
            <a:pPr marL="425196" indent="-342900">
              <a:buFont typeface="Arial" pitchFamily="34" charset="0"/>
              <a:buChar char="•"/>
            </a:pPr>
            <a:endParaRPr lang="hu-HU" sz="1600" b="1" dirty="0">
              <a:solidFill>
                <a:schemeClr val="tx2"/>
              </a:solidFill>
              <a:latin typeface="+mn-lt"/>
            </a:endParaRPr>
          </a:p>
          <a:p>
            <a:pPr marL="82296" indent="0">
              <a:buNone/>
            </a:pPr>
            <a:endParaRPr lang="hu-HU" sz="2000" b="1" dirty="0" smtClean="0">
              <a:solidFill>
                <a:schemeClr val="tx2"/>
              </a:solidFill>
              <a:latin typeface="+mn-lt"/>
            </a:endParaRPr>
          </a:p>
          <a:p>
            <a:endParaRPr lang="hu-HU" sz="2000" u="sng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683568" y="1484785"/>
            <a:ext cx="76894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b="1" u="sng" dirty="0">
                <a:solidFill>
                  <a:schemeClr val="tx2"/>
                </a:solidFill>
                <a:latin typeface="+mn-lt"/>
              </a:rPr>
              <a:t>Kormányzati </a:t>
            </a:r>
            <a:r>
              <a:rPr lang="hu-HU" sz="2400" b="1" u="sng" dirty="0" smtClean="0">
                <a:solidFill>
                  <a:schemeClr val="tx2"/>
                </a:solidFill>
                <a:latin typeface="+mn-lt"/>
              </a:rPr>
              <a:t>család- és nő(</a:t>
            </a:r>
            <a:r>
              <a:rPr lang="hu-HU" sz="2400" b="1" u="sng" dirty="0" err="1" smtClean="0">
                <a:solidFill>
                  <a:schemeClr val="tx2"/>
                </a:solidFill>
                <a:latin typeface="+mn-lt"/>
              </a:rPr>
              <a:t>gender</a:t>
            </a:r>
            <a:r>
              <a:rPr lang="hu-HU" sz="2400" b="1" u="sng" dirty="0" smtClean="0">
                <a:solidFill>
                  <a:schemeClr val="tx2"/>
                </a:solidFill>
                <a:latin typeface="+mn-lt"/>
              </a:rPr>
              <a:t>)politikai  intézkedések</a:t>
            </a:r>
            <a:endParaRPr lang="hu-HU" sz="2400" u="sng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850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4294967295"/>
          </p:nvPr>
        </p:nvSpPr>
        <p:spPr>
          <a:xfrm>
            <a:off x="0" y="4953000"/>
            <a:ext cx="6400800" cy="1219200"/>
          </a:xfrm>
        </p:spPr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1027" name="Picture 3" descr="D:\Lehotzky Zsuzsa\logok\emmi_color-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0648"/>
            <a:ext cx="1728192" cy="1180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églalap 1"/>
          <p:cNvSpPr/>
          <p:nvPr/>
        </p:nvSpPr>
        <p:spPr>
          <a:xfrm>
            <a:off x="539552" y="2132856"/>
            <a:ext cx="80648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/>
            <a:endParaRPr lang="hu-HU" sz="1600" b="1" dirty="0">
              <a:solidFill>
                <a:schemeClr val="tx2"/>
              </a:solidFill>
              <a:latin typeface="+mn-lt"/>
            </a:endParaRPr>
          </a:p>
          <a:p>
            <a:pPr marL="425196" indent="-342900">
              <a:buFont typeface="Arial" pitchFamily="34" charset="0"/>
              <a:buChar char="•"/>
            </a:pPr>
            <a:endParaRPr lang="hu-HU" sz="2000" dirty="0" smtClean="0">
              <a:solidFill>
                <a:schemeClr val="tx2"/>
              </a:solidFill>
              <a:latin typeface="+mn-lt"/>
            </a:endParaRPr>
          </a:p>
          <a:p>
            <a:pPr marL="425196" indent="-342900">
              <a:buFont typeface="Arial" pitchFamily="34" charset="0"/>
              <a:buChar char="•"/>
            </a:pPr>
            <a:r>
              <a:rPr lang="hu-HU" sz="2000" dirty="0">
                <a:solidFill>
                  <a:schemeClr val="tx2"/>
                </a:solidFill>
                <a:latin typeface="+mn-lt"/>
              </a:rPr>
              <a:t>Munkavédelmi Akció (40 ezer kisgyermekes nő, 400 ezer 55+ és 25 alatti nő)</a:t>
            </a:r>
          </a:p>
          <a:p>
            <a:pPr marL="425196" indent="-342900">
              <a:buFont typeface="Arial" pitchFamily="34" charset="0"/>
              <a:buChar char="•"/>
            </a:pPr>
            <a:r>
              <a:rPr lang="hu-HU" sz="2000" dirty="0">
                <a:solidFill>
                  <a:schemeClr val="tx2"/>
                </a:solidFill>
                <a:latin typeface="+mn-lt"/>
              </a:rPr>
              <a:t>Részmunkaidős lehetőségek ( új Mt., kötelező 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részmunka biztosítása, </a:t>
            </a:r>
            <a:r>
              <a:rPr lang="hu-HU" sz="2000" dirty="0">
                <a:solidFill>
                  <a:schemeClr val="tx2"/>
                </a:solidFill>
                <a:latin typeface="+mn-lt"/>
              </a:rPr>
              <a:t>nagycsaládosok kedvezményei)</a:t>
            </a:r>
          </a:p>
          <a:p>
            <a:pPr marL="425196" indent="-342900">
              <a:buFont typeface="Arial" pitchFamily="34" charset="0"/>
              <a:buChar char="•"/>
            </a:pPr>
            <a:r>
              <a:rPr lang="hu-HU" sz="2000" dirty="0">
                <a:solidFill>
                  <a:schemeClr val="tx2"/>
                </a:solidFill>
                <a:latin typeface="+mn-lt"/>
              </a:rPr>
              <a:t>Gyermekek után járó 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pótszabadság kiterjesztése</a:t>
            </a:r>
          </a:p>
          <a:p>
            <a:pPr marL="425196" indent="-34290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Apa </a:t>
            </a:r>
            <a:r>
              <a:rPr lang="hu-HU" sz="2000" dirty="0">
                <a:solidFill>
                  <a:schemeClr val="tx2"/>
                </a:solidFill>
                <a:latin typeface="+mn-lt"/>
              </a:rPr>
              <a:t>szabadság </a:t>
            </a:r>
            <a:endParaRPr lang="hu-HU" sz="2000" dirty="0" smtClean="0">
              <a:solidFill>
                <a:schemeClr val="tx2"/>
              </a:solidFill>
              <a:latin typeface="+mn-lt"/>
            </a:endParaRPr>
          </a:p>
          <a:p>
            <a:pPr marL="425196" indent="-34290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Családbarát Munkahely pályázat</a:t>
            </a:r>
          </a:p>
          <a:p>
            <a:pPr marL="425196" indent="-34290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Nők és férfiak részvétele a felsőoktatásban (diplomások 56%-a nő, műszaki területen női részvétel növelése)</a:t>
            </a:r>
          </a:p>
          <a:p>
            <a:pPr marL="425196" indent="-34290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Női szakmák, feladatok elismerése ( pedagógus, kisgyermeknevelő, egészségügyi alapellátásban, szociális  területen dolgozók bérfejlesztései, ápolási díj emelése) </a:t>
            </a:r>
          </a:p>
          <a:p>
            <a:pPr marL="425196" indent="-342900">
              <a:buFont typeface="Arial" pitchFamily="34" charset="0"/>
              <a:buChar char="•"/>
            </a:pPr>
            <a:endParaRPr lang="hu-HU" sz="2000" b="1" dirty="0" smtClean="0">
              <a:solidFill>
                <a:schemeClr val="tx2"/>
              </a:solidFill>
              <a:latin typeface="+mn-lt"/>
            </a:endParaRPr>
          </a:p>
          <a:p>
            <a:pPr marL="425196" indent="-342900">
              <a:buFont typeface="Arial" pitchFamily="34" charset="0"/>
              <a:buChar char="•"/>
            </a:pPr>
            <a:endParaRPr lang="hu-HU" sz="2000" b="1" dirty="0" smtClean="0">
              <a:solidFill>
                <a:schemeClr val="tx2"/>
              </a:solidFill>
              <a:latin typeface="+mn-lt"/>
            </a:endParaRPr>
          </a:p>
          <a:p>
            <a:pPr marL="425196" indent="-342900">
              <a:buFont typeface="Arial" pitchFamily="34" charset="0"/>
              <a:buChar char="•"/>
            </a:pPr>
            <a:endParaRPr lang="hu-HU" sz="2000" b="1" dirty="0">
              <a:solidFill>
                <a:schemeClr val="tx2"/>
              </a:solidFill>
              <a:latin typeface="+mn-lt"/>
            </a:endParaRPr>
          </a:p>
          <a:p>
            <a:pPr marL="82296"/>
            <a:endParaRPr lang="hu-HU" sz="2000" b="1" dirty="0" smtClean="0">
              <a:solidFill>
                <a:schemeClr val="tx2"/>
              </a:solidFill>
              <a:latin typeface="+mn-lt"/>
            </a:endParaRPr>
          </a:p>
          <a:p>
            <a:pPr marL="82296" indent="0">
              <a:buNone/>
            </a:pPr>
            <a:endParaRPr lang="hu-HU" sz="2000" b="1" dirty="0" smtClean="0">
              <a:solidFill>
                <a:schemeClr val="tx2"/>
              </a:solidFill>
              <a:latin typeface="+mn-lt"/>
            </a:endParaRPr>
          </a:p>
          <a:p>
            <a:endParaRPr lang="hu-HU" sz="2000" u="sng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683568" y="1675287"/>
            <a:ext cx="76894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b="1" u="sng" dirty="0">
                <a:solidFill>
                  <a:schemeClr val="tx2"/>
                </a:solidFill>
                <a:latin typeface="+mn-lt"/>
              </a:rPr>
              <a:t>Kormányzati </a:t>
            </a:r>
            <a:r>
              <a:rPr lang="hu-HU" sz="2400" b="1" u="sng" dirty="0" smtClean="0">
                <a:solidFill>
                  <a:schemeClr val="tx2"/>
                </a:solidFill>
                <a:latin typeface="+mn-lt"/>
              </a:rPr>
              <a:t>foglalkoztatás- és nő(</a:t>
            </a:r>
            <a:r>
              <a:rPr lang="hu-HU" sz="2400" b="1" u="sng" dirty="0" err="1" smtClean="0">
                <a:solidFill>
                  <a:schemeClr val="tx2"/>
                </a:solidFill>
                <a:latin typeface="+mn-lt"/>
              </a:rPr>
              <a:t>gender</a:t>
            </a:r>
            <a:r>
              <a:rPr lang="hu-HU" sz="2400" b="1" u="sng" dirty="0" smtClean="0">
                <a:solidFill>
                  <a:schemeClr val="tx2"/>
                </a:solidFill>
                <a:latin typeface="+mn-lt"/>
              </a:rPr>
              <a:t>)politikai intézkedések</a:t>
            </a:r>
            <a:endParaRPr lang="hu-HU" sz="2400" u="sng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9825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4294967295"/>
          </p:nvPr>
        </p:nvSpPr>
        <p:spPr>
          <a:xfrm>
            <a:off x="0" y="4953000"/>
            <a:ext cx="6400800" cy="1219200"/>
          </a:xfrm>
        </p:spPr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1027" name="Picture 3" descr="D:\Lehotzky Zsuzsa\logok\emmi_color-cmy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0648"/>
            <a:ext cx="1728192" cy="1180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églalap 1"/>
          <p:cNvSpPr/>
          <p:nvPr/>
        </p:nvSpPr>
        <p:spPr>
          <a:xfrm>
            <a:off x="539552" y="2204864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5196" indent="-342900">
              <a:buFont typeface="Arial" pitchFamily="34" charset="0"/>
              <a:buChar char="•"/>
            </a:pPr>
            <a:r>
              <a:rPr lang="hu-HU" sz="2000" b="1" dirty="0" smtClean="0">
                <a:solidFill>
                  <a:schemeClr val="tx2"/>
                </a:solidFill>
                <a:latin typeface="+mn-lt"/>
              </a:rPr>
              <a:t>A </a:t>
            </a:r>
            <a:r>
              <a:rPr lang="hu-HU" sz="2000" b="1" u="sng" dirty="0" smtClean="0">
                <a:solidFill>
                  <a:schemeClr val="tx2"/>
                </a:solidFill>
                <a:latin typeface="+mn-lt"/>
              </a:rPr>
              <a:t>születések száma, </a:t>
            </a:r>
            <a:r>
              <a:rPr lang="hu-HU" sz="2000" b="1" dirty="0" smtClean="0">
                <a:solidFill>
                  <a:schemeClr val="tx2"/>
                </a:solidFill>
                <a:latin typeface="+mn-lt"/>
              </a:rPr>
              <a:t>valamint a </a:t>
            </a:r>
            <a:r>
              <a:rPr lang="hu-HU" sz="2000" b="1" u="sng" dirty="0" smtClean="0">
                <a:solidFill>
                  <a:schemeClr val="tx2"/>
                </a:solidFill>
                <a:latin typeface="+mn-lt"/>
              </a:rPr>
              <a:t>termékenység 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2010-2014 között kedvezően alakult ( 2014-ben: +3,2%, 1,41)</a:t>
            </a:r>
            <a:endParaRPr lang="hu-HU" sz="2000" dirty="0">
              <a:solidFill>
                <a:schemeClr val="tx2"/>
              </a:solidFill>
              <a:latin typeface="+mn-lt"/>
            </a:endParaRPr>
          </a:p>
          <a:p>
            <a:pPr marL="425196" indent="-342900">
              <a:buFont typeface="Arial" pitchFamily="34" charset="0"/>
              <a:buChar char="•"/>
            </a:pPr>
            <a:endParaRPr lang="hu-HU" sz="2000" b="1" u="sng" dirty="0" smtClean="0">
              <a:solidFill>
                <a:schemeClr val="tx2"/>
              </a:solidFill>
              <a:latin typeface="+mn-lt"/>
            </a:endParaRPr>
          </a:p>
          <a:p>
            <a:pPr marL="425196" indent="-342900">
              <a:buFont typeface="Arial" pitchFamily="34" charset="0"/>
              <a:buChar char="•"/>
            </a:pPr>
            <a:r>
              <a:rPr lang="hu-HU" sz="2000" b="1" u="sng" dirty="0" smtClean="0">
                <a:solidFill>
                  <a:schemeClr val="tx2"/>
                </a:solidFill>
                <a:latin typeface="+mn-lt"/>
              </a:rPr>
              <a:t>Női foglalkoztatás:  </a:t>
            </a:r>
            <a:r>
              <a:rPr lang="hu-HU" sz="2000" u="sng" dirty="0" smtClean="0">
                <a:solidFill>
                  <a:schemeClr val="tx2"/>
                </a:solidFill>
                <a:latin typeface="+mn-lt"/>
              </a:rPr>
              <a:t>j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elentősen </a:t>
            </a:r>
            <a:r>
              <a:rPr lang="hu-HU" sz="2000" dirty="0">
                <a:solidFill>
                  <a:schemeClr val="tx2"/>
                </a:solidFill>
                <a:latin typeface="+mn-lt"/>
              </a:rPr>
              <a:t>nőtt a nők </a:t>
            </a:r>
            <a:r>
              <a:rPr lang="hu-HU" sz="2000" dirty="0" err="1">
                <a:solidFill>
                  <a:schemeClr val="tx2"/>
                </a:solidFill>
                <a:latin typeface="+mn-lt"/>
              </a:rPr>
              <a:t>munkaerőpiaci</a:t>
            </a:r>
            <a:r>
              <a:rPr lang="hu-HU" sz="2000" dirty="0">
                <a:solidFill>
                  <a:schemeClr val="tx2"/>
                </a:solidFill>
                <a:latin typeface="+mn-lt"/>
              </a:rPr>
              <a:t> részvétele. </a:t>
            </a:r>
            <a:endParaRPr lang="hu-HU" sz="2000" dirty="0" smtClean="0">
              <a:solidFill>
                <a:schemeClr val="tx2"/>
              </a:solidFill>
              <a:latin typeface="+mn-lt"/>
            </a:endParaRPr>
          </a:p>
          <a:p>
            <a:pPr marL="82296" algn="just"/>
            <a:r>
              <a:rPr lang="hu-HU" sz="2000" dirty="0" smtClean="0">
                <a:solidFill>
                  <a:schemeClr val="tx2"/>
                </a:solidFill>
                <a:latin typeface="+mn-lt"/>
              </a:rPr>
              <a:t>	A </a:t>
            </a:r>
            <a:r>
              <a:rPr lang="hu-HU" sz="2000" dirty="0">
                <a:solidFill>
                  <a:schemeClr val="tx2"/>
                </a:solidFill>
                <a:latin typeface="+mn-lt"/>
              </a:rPr>
              <a:t>15-64 éves nők </a:t>
            </a:r>
            <a:r>
              <a:rPr lang="hu-HU" sz="2000" b="1" dirty="0" smtClean="0">
                <a:solidFill>
                  <a:schemeClr val="tx2"/>
                </a:solidFill>
                <a:latin typeface="+mn-lt"/>
              </a:rPr>
              <a:t>57,3%-</a:t>
            </a:r>
            <a:r>
              <a:rPr lang="hu-HU" sz="2000" b="1" dirty="0">
                <a:solidFill>
                  <a:schemeClr val="tx2"/>
                </a:solidFill>
                <a:latin typeface="+mn-lt"/>
              </a:rPr>
              <a:t>a </a:t>
            </a:r>
            <a:r>
              <a:rPr lang="hu-HU" sz="2000" b="1" dirty="0" smtClean="0">
                <a:solidFill>
                  <a:schemeClr val="tx2"/>
                </a:solidFill>
                <a:latin typeface="+mn-lt"/>
              </a:rPr>
              <a:t>foglalkoztatott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hu-HU" sz="2000" dirty="0">
                <a:solidFill>
                  <a:schemeClr val="tx2"/>
                </a:solidFill>
                <a:latin typeface="+mn-lt"/>
              </a:rPr>
              <a:t>2015. 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március-május (2010 </a:t>
            </a:r>
            <a:r>
              <a:rPr lang="hu-HU" sz="2000" dirty="0">
                <a:solidFill>
                  <a:schemeClr val="tx2"/>
                </a:solidFill>
                <a:latin typeface="+mn-lt"/>
              </a:rPr>
              <a:t>azonos időszakában mért 49,9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%), </a:t>
            </a:r>
            <a:r>
              <a:rPr lang="hu-HU" sz="2000" b="1" dirty="0" smtClean="0">
                <a:solidFill>
                  <a:schemeClr val="tx2"/>
                </a:solidFill>
                <a:latin typeface="+mn-lt"/>
              </a:rPr>
              <a:t>182 ezer </a:t>
            </a:r>
            <a:r>
              <a:rPr lang="hu-HU" sz="2000" b="1" dirty="0">
                <a:solidFill>
                  <a:schemeClr val="tx2"/>
                </a:solidFill>
                <a:latin typeface="+mn-lt"/>
              </a:rPr>
              <a:t>fős </a:t>
            </a:r>
            <a:r>
              <a:rPr lang="hu-HU" sz="2000" b="1" dirty="0" smtClean="0">
                <a:solidFill>
                  <a:schemeClr val="tx2"/>
                </a:solidFill>
                <a:latin typeface="+mn-lt"/>
              </a:rPr>
              <a:t>bővülés 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( +15%)</a:t>
            </a:r>
          </a:p>
          <a:p>
            <a:pPr marL="82296" algn="just"/>
            <a:r>
              <a:rPr lang="hu-HU" sz="2000" dirty="0" smtClean="0">
                <a:solidFill>
                  <a:schemeClr val="tx2"/>
                </a:solidFill>
                <a:latin typeface="+mn-lt"/>
              </a:rPr>
              <a:t>	Kisgyermekes nők foglalkoztatása is nőtt 2010-hez képest 0-2 éves gyermeket nevelőké egyharmadával, 3-5 éves gyermeket nevelőké egynegyedével</a:t>
            </a:r>
          </a:p>
          <a:p>
            <a:pPr marL="82296" algn="just"/>
            <a:r>
              <a:rPr lang="hu-HU" sz="2000" dirty="0">
                <a:solidFill>
                  <a:schemeClr val="tx2"/>
                </a:solidFill>
                <a:latin typeface="+mn-lt"/>
              </a:rPr>
              <a:t>	</a:t>
            </a:r>
            <a:r>
              <a:rPr lang="hu-HU" sz="2000" dirty="0" err="1" smtClean="0">
                <a:solidFill>
                  <a:schemeClr val="tx2"/>
                </a:solidFill>
                <a:latin typeface="+mn-lt"/>
              </a:rPr>
              <a:t>Gender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hu-HU" sz="2000" dirty="0" err="1" smtClean="0">
                <a:solidFill>
                  <a:schemeClr val="tx2"/>
                </a:solidFill>
                <a:latin typeface="+mn-lt"/>
              </a:rPr>
              <a:t>pay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hu-HU" sz="2000" dirty="0" err="1" smtClean="0">
                <a:solidFill>
                  <a:schemeClr val="tx2"/>
                </a:solidFill>
                <a:latin typeface="+mn-lt"/>
              </a:rPr>
              <a:t>gap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 20,1% ( 6. EU-ban) (</a:t>
            </a:r>
            <a:r>
              <a:rPr lang="hu-HU" sz="2000" dirty="0" err="1" smtClean="0">
                <a:solidFill>
                  <a:schemeClr val="tx2"/>
                </a:solidFill>
                <a:latin typeface="+mn-lt"/>
              </a:rPr>
              <a:t>Eurostat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 2012)</a:t>
            </a:r>
            <a:endParaRPr lang="hu-HU" sz="2000" dirty="0">
              <a:solidFill>
                <a:schemeClr val="tx2"/>
              </a:solidFill>
              <a:latin typeface="+mn-lt"/>
            </a:endParaRPr>
          </a:p>
          <a:p>
            <a:pPr marL="425196" indent="-342900">
              <a:buFont typeface="Arial" pitchFamily="34" charset="0"/>
              <a:buChar char="•"/>
            </a:pPr>
            <a:endParaRPr lang="hu-HU" sz="2000" b="1" dirty="0" smtClean="0">
              <a:solidFill>
                <a:schemeClr val="tx2"/>
              </a:solidFill>
              <a:latin typeface="+mn-lt"/>
            </a:endParaRPr>
          </a:p>
          <a:p>
            <a:pPr marL="425196" indent="-342900">
              <a:buFont typeface="Arial" pitchFamily="34" charset="0"/>
              <a:buChar char="•"/>
            </a:pPr>
            <a:endParaRPr lang="hu-HU" sz="2000" b="1" dirty="0" smtClean="0">
              <a:solidFill>
                <a:schemeClr val="tx2"/>
              </a:solidFill>
              <a:latin typeface="+mn-lt"/>
            </a:endParaRPr>
          </a:p>
          <a:p>
            <a:pPr marL="425196" indent="-342900">
              <a:buFont typeface="Arial" pitchFamily="34" charset="0"/>
              <a:buChar char="•"/>
            </a:pPr>
            <a:endParaRPr lang="hu-HU" sz="2000" b="1" dirty="0" smtClean="0">
              <a:solidFill>
                <a:schemeClr val="tx2"/>
              </a:solidFill>
              <a:latin typeface="+mn-lt"/>
            </a:endParaRPr>
          </a:p>
          <a:p>
            <a:pPr marL="82296" indent="0">
              <a:buNone/>
            </a:pPr>
            <a:endParaRPr lang="hu-HU" sz="2000" b="1" dirty="0" smtClean="0">
              <a:solidFill>
                <a:schemeClr val="tx2"/>
              </a:solidFill>
              <a:latin typeface="+mn-lt"/>
            </a:endParaRPr>
          </a:p>
          <a:p>
            <a:pPr marL="82296" indent="0">
              <a:buNone/>
            </a:pPr>
            <a:endParaRPr lang="hu-HU" sz="2000" b="1" dirty="0" smtClean="0">
              <a:solidFill>
                <a:schemeClr val="tx2"/>
              </a:solidFill>
              <a:latin typeface="+mn-lt"/>
            </a:endParaRPr>
          </a:p>
          <a:p>
            <a:endParaRPr lang="hu-HU" sz="2000" u="sng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251521" y="1675287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b="1" u="sng" dirty="0">
                <a:solidFill>
                  <a:schemeClr val="tx2"/>
                </a:solidFill>
                <a:latin typeface="+mn-lt"/>
              </a:rPr>
              <a:t>Kormányzati </a:t>
            </a:r>
            <a:r>
              <a:rPr lang="hu-HU" sz="2400" b="1" u="sng" dirty="0" smtClean="0">
                <a:solidFill>
                  <a:schemeClr val="tx2"/>
                </a:solidFill>
                <a:latin typeface="+mn-lt"/>
              </a:rPr>
              <a:t>nő(</a:t>
            </a:r>
            <a:r>
              <a:rPr lang="hu-HU" sz="2400" b="1" u="sng" dirty="0" err="1" smtClean="0">
                <a:solidFill>
                  <a:schemeClr val="tx2"/>
                </a:solidFill>
                <a:latin typeface="+mn-lt"/>
              </a:rPr>
              <a:t>gender</a:t>
            </a:r>
            <a:r>
              <a:rPr lang="hu-HU" sz="2400" b="1" u="sng" dirty="0" smtClean="0">
                <a:solidFill>
                  <a:schemeClr val="tx2"/>
                </a:solidFill>
                <a:latin typeface="+mn-lt"/>
              </a:rPr>
              <a:t>)politika számokban</a:t>
            </a:r>
            <a:endParaRPr lang="hu-HU" sz="2400" u="sng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8067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432048"/>
          </a:xfrm>
        </p:spPr>
        <p:txBody>
          <a:bodyPr/>
          <a:lstStyle/>
          <a:p>
            <a:r>
              <a:rPr lang="hu-HU" sz="2400" b="1" u="sng" dirty="0" smtClean="0"/>
              <a:t>Kormányzati nő(</a:t>
            </a:r>
            <a:r>
              <a:rPr lang="hu-HU" sz="2400" b="1" u="sng" dirty="0" err="1" smtClean="0"/>
              <a:t>gender</a:t>
            </a:r>
            <a:r>
              <a:rPr lang="hu-HU" sz="2400" b="1" u="sng" dirty="0" smtClean="0"/>
              <a:t>)politika számokban</a:t>
            </a:r>
            <a:endParaRPr lang="hu-HU" sz="2400" u="sng" dirty="0"/>
          </a:p>
        </p:txBody>
      </p:sp>
      <p:sp>
        <p:nvSpPr>
          <p:cNvPr id="3" name="Téglalap 2"/>
          <p:cNvSpPr/>
          <p:nvPr/>
        </p:nvSpPr>
        <p:spPr>
          <a:xfrm>
            <a:off x="395536" y="1916832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5196" indent="-342900">
              <a:buFont typeface="Arial" pitchFamily="34" charset="0"/>
              <a:buChar char="•"/>
            </a:pPr>
            <a:r>
              <a:rPr lang="hu-HU" sz="2000" b="1" dirty="0">
                <a:solidFill>
                  <a:schemeClr val="tx2"/>
                </a:solidFill>
                <a:latin typeface="+mn-lt"/>
              </a:rPr>
              <a:t>Nők </a:t>
            </a:r>
            <a:r>
              <a:rPr lang="hu-HU" sz="2000" b="1" dirty="0" smtClean="0">
                <a:solidFill>
                  <a:schemeClr val="tx2"/>
                </a:solidFill>
                <a:latin typeface="+mn-lt"/>
              </a:rPr>
              <a:t>részvétele vezető munkakörökben</a:t>
            </a:r>
          </a:p>
          <a:p>
            <a:pPr marL="82296" algn="just"/>
            <a:r>
              <a:rPr lang="hu-HU" sz="2000" dirty="0" smtClean="0">
                <a:solidFill>
                  <a:schemeClr val="tx2"/>
                </a:solidFill>
                <a:latin typeface="+mn-lt"/>
              </a:rPr>
              <a:t>A cégtulajdonosok közel </a:t>
            </a:r>
            <a:r>
              <a:rPr lang="hu-HU" sz="2000" dirty="0">
                <a:solidFill>
                  <a:schemeClr val="tx2"/>
                </a:solidFill>
                <a:latin typeface="+mn-lt"/>
              </a:rPr>
              <a:t>40%-a 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nő (a </a:t>
            </a:r>
            <a:r>
              <a:rPr lang="hu-HU" sz="2000" dirty="0">
                <a:solidFill>
                  <a:schemeClr val="tx2"/>
                </a:solidFill>
                <a:latin typeface="+mn-lt"/>
              </a:rPr>
              <a:t>környező országok 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arányát jelentősen meghaladva). </a:t>
            </a:r>
          </a:p>
          <a:p>
            <a:pPr marL="82296" algn="just"/>
            <a:r>
              <a:rPr lang="hu-HU" sz="2000" dirty="0" smtClean="0">
                <a:solidFill>
                  <a:schemeClr val="tx2"/>
                </a:solidFill>
                <a:latin typeface="+mn-lt"/>
              </a:rPr>
              <a:t>Az ILO </a:t>
            </a:r>
            <a:r>
              <a:rPr lang="hu-HU" sz="2000" dirty="0">
                <a:solidFill>
                  <a:schemeClr val="tx2"/>
                </a:solidFill>
                <a:latin typeface="+mn-lt"/>
              </a:rPr>
              <a:t>adatai szerint Magyarország a 28. helyen áll a női menedzserek aránya alapján, ami 2012-ben 38,6 százalék volt. </a:t>
            </a:r>
            <a:endParaRPr lang="hu-HU" sz="2000" dirty="0" smtClean="0">
              <a:solidFill>
                <a:schemeClr val="tx2"/>
              </a:solidFill>
              <a:latin typeface="+mn-lt"/>
            </a:endParaRPr>
          </a:p>
          <a:p>
            <a:pPr marL="82296" algn="just"/>
            <a:r>
              <a:rPr lang="hu-HU" sz="2000" dirty="0" smtClean="0">
                <a:solidFill>
                  <a:schemeClr val="tx2"/>
                </a:solidFill>
                <a:latin typeface="+mn-lt"/>
              </a:rPr>
              <a:t>A </a:t>
            </a:r>
            <a:r>
              <a:rPr lang="hu-HU" sz="2000" dirty="0">
                <a:solidFill>
                  <a:schemeClr val="tx2"/>
                </a:solidFill>
                <a:latin typeface="+mn-lt"/>
              </a:rPr>
              <a:t>felsővezetőknek 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22,6 %-a nő </a:t>
            </a:r>
            <a:r>
              <a:rPr lang="hu-HU" sz="2000" dirty="0">
                <a:solidFill>
                  <a:schemeClr val="tx2"/>
                </a:solidFill>
                <a:latin typeface="+mn-lt"/>
              </a:rPr>
              <a:t>(2013-as adat), 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2010-ben  19,1% volt.</a:t>
            </a:r>
            <a:endParaRPr lang="hu-HU" sz="2000" dirty="0">
              <a:solidFill>
                <a:schemeClr val="tx2"/>
              </a:solidFill>
              <a:latin typeface="+mn-lt"/>
            </a:endParaRPr>
          </a:p>
          <a:p>
            <a:pPr marL="425196" indent="-342900">
              <a:buFont typeface="Arial" pitchFamily="34" charset="0"/>
              <a:buChar char="•"/>
            </a:pPr>
            <a:r>
              <a:rPr lang="hu-HU" sz="2000" b="1" dirty="0" smtClean="0">
                <a:solidFill>
                  <a:schemeClr val="tx2"/>
                </a:solidFill>
                <a:latin typeface="+mn-lt"/>
              </a:rPr>
              <a:t>Nők 40</a:t>
            </a:r>
          </a:p>
          <a:p>
            <a:pPr marL="82296" algn="just"/>
            <a:r>
              <a:rPr lang="hu-HU" sz="2000" dirty="0">
                <a:solidFill>
                  <a:schemeClr val="tx2"/>
                </a:solidFill>
                <a:latin typeface="+mn-lt"/>
              </a:rPr>
              <a:t>A 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2011-ben bevezetett, 40 év szolgálati idő utáni kedvezményes </a:t>
            </a:r>
            <a:r>
              <a:rPr lang="hu-HU" sz="2000" dirty="0" err="1" smtClean="0">
                <a:solidFill>
                  <a:schemeClr val="tx2"/>
                </a:solidFill>
                <a:latin typeface="+mn-lt"/>
              </a:rPr>
              <a:t>nyugdíjbavonulási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 lehetőséggel 150 ezren éltek.</a:t>
            </a:r>
          </a:p>
          <a:p>
            <a:pPr marL="425196" indent="-342900">
              <a:buFont typeface="Arial" pitchFamily="34" charset="0"/>
              <a:buChar char="•"/>
            </a:pPr>
            <a:r>
              <a:rPr lang="hu-HU" sz="2000" b="1" dirty="0" smtClean="0">
                <a:solidFill>
                  <a:schemeClr val="tx2"/>
                </a:solidFill>
                <a:latin typeface="+mn-lt"/>
              </a:rPr>
              <a:t>Nyugdíjak </a:t>
            </a:r>
            <a:r>
              <a:rPr lang="hu-HU" sz="2000" b="1" dirty="0">
                <a:solidFill>
                  <a:schemeClr val="tx2"/>
                </a:solidFill>
                <a:latin typeface="+mn-lt"/>
              </a:rPr>
              <a:t>reálértékének megőrzése</a:t>
            </a:r>
          </a:p>
          <a:p>
            <a:pPr marL="82296"/>
            <a:r>
              <a:rPr lang="hu-HU" sz="2000" dirty="0" smtClean="0">
                <a:solidFill>
                  <a:schemeClr val="tx2"/>
                </a:solidFill>
                <a:latin typeface="+mn-lt"/>
              </a:rPr>
              <a:t>2011-2014 során sikerült elérnünk, hogy a nyugdíjak megőrizzék reálértéküket, sőt 6,9%-kal emelkedett is az ellátások vásárlóereje. 2015-ben 1,8%, 2016-ban 1,6% a nyugdíjemelés mértéke.</a:t>
            </a:r>
          </a:p>
          <a:p>
            <a:pPr marL="82296"/>
            <a:r>
              <a:rPr lang="hu-HU" sz="2000" dirty="0" err="1" smtClean="0">
                <a:solidFill>
                  <a:schemeClr val="tx2"/>
                </a:solidFill>
                <a:latin typeface="+mn-lt"/>
              </a:rPr>
              <a:t>Pension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hu-HU" sz="2000" dirty="0" err="1" smtClean="0">
                <a:solidFill>
                  <a:schemeClr val="tx2"/>
                </a:solidFill>
                <a:latin typeface="+mn-lt"/>
              </a:rPr>
              <a:t>pay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hu-HU" sz="2000" dirty="0" err="1" smtClean="0">
                <a:solidFill>
                  <a:schemeClr val="tx2"/>
                </a:solidFill>
                <a:latin typeface="+mn-lt"/>
              </a:rPr>
              <a:t>gap</a:t>
            </a: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: 12-18% ( EU átlag 30% felett)</a:t>
            </a:r>
            <a:endParaRPr lang="hu-HU" sz="2000" dirty="0">
              <a:solidFill>
                <a:schemeClr val="tx2"/>
              </a:solidFill>
              <a:latin typeface="+mn-lt"/>
            </a:endParaRPr>
          </a:p>
          <a:p>
            <a:pPr marL="82296"/>
            <a:endParaRPr lang="hu-HU" sz="2000" b="1" dirty="0" smtClean="0">
              <a:solidFill>
                <a:schemeClr val="tx2"/>
              </a:solidFill>
              <a:latin typeface="+mn-lt"/>
            </a:endParaRPr>
          </a:p>
          <a:p>
            <a:pPr marL="425196" indent="-342900">
              <a:buFont typeface="Arial" pitchFamily="34" charset="0"/>
              <a:buChar char="•"/>
            </a:pPr>
            <a:endParaRPr lang="hu-HU" sz="20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4" name="Picture 3" descr="D:\Lehotzky Zsuzsa\logok\emmi_color-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0649"/>
            <a:ext cx="1656184" cy="1131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787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4294967295"/>
          </p:nvPr>
        </p:nvSpPr>
        <p:spPr>
          <a:xfrm>
            <a:off x="0" y="4953000"/>
            <a:ext cx="6400800" cy="1219200"/>
          </a:xfrm>
        </p:spPr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1027" name="Picture 3" descr="D:\Lehotzky Zsuzsa\logok\emmi_color-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0648"/>
            <a:ext cx="1728192" cy="1180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églalap 1"/>
          <p:cNvSpPr/>
          <p:nvPr/>
        </p:nvSpPr>
        <p:spPr>
          <a:xfrm>
            <a:off x="539552" y="2132857"/>
            <a:ext cx="8064896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/>
            <a:r>
              <a:rPr lang="hu-HU" b="1" dirty="0">
                <a:solidFill>
                  <a:schemeClr val="tx2"/>
                </a:solidFill>
                <a:latin typeface="+mn-lt"/>
              </a:rPr>
              <a:t>Egyenlő Bánásmód Hatóság</a:t>
            </a:r>
          </a:p>
          <a:p>
            <a:pPr marL="82296"/>
            <a:endParaRPr lang="hu-HU" b="1" dirty="0">
              <a:solidFill>
                <a:schemeClr val="tx2"/>
              </a:solidFill>
              <a:latin typeface="+mn-lt"/>
            </a:endParaRPr>
          </a:p>
          <a:p>
            <a:pPr marL="82296"/>
            <a:r>
              <a:rPr lang="hu-HU" b="1" dirty="0" smtClean="0">
                <a:solidFill>
                  <a:schemeClr val="tx2"/>
                </a:solidFill>
                <a:latin typeface="+mn-lt"/>
              </a:rPr>
              <a:t>Család- és Népesedéspolitikáért Felelős Helyettes Államtitkárság</a:t>
            </a:r>
            <a:endParaRPr lang="hu-HU" b="1" dirty="0">
              <a:solidFill>
                <a:schemeClr val="tx2"/>
              </a:solidFill>
              <a:latin typeface="+mn-lt"/>
            </a:endParaRPr>
          </a:p>
          <a:p>
            <a:pPr marL="425196" indent="-342900">
              <a:buFont typeface="Arial" pitchFamily="34" charset="0"/>
              <a:buChar char="•"/>
            </a:pPr>
            <a:r>
              <a:rPr lang="hu-HU" dirty="0">
                <a:solidFill>
                  <a:schemeClr val="tx2"/>
                </a:solidFill>
                <a:latin typeface="+mn-lt"/>
              </a:rPr>
              <a:t>Nőpolitikai Osztály  </a:t>
            </a:r>
            <a:endParaRPr lang="hu-HU" dirty="0" smtClean="0">
              <a:solidFill>
                <a:schemeClr val="tx2"/>
              </a:solidFill>
              <a:latin typeface="+mn-lt"/>
            </a:endParaRPr>
          </a:p>
          <a:p>
            <a:pPr marL="425196" indent="-342900"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n-lt"/>
              </a:rPr>
              <a:t>Emberi Jogi Munkacsoport Nők Jogaiért Felelős Tematikus Munkacsoport</a:t>
            </a:r>
          </a:p>
          <a:p>
            <a:pPr marL="425196" indent="-342900"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n-lt"/>
              </a:rPr>
              <a:t>Eseti tárcaközi bizottságok ( CEDAW, Peking, kapcsolati erőszak), civil együttműködések</a:t>
            </a:r>
          </a:p>
          <a:p>
            <a:pPr marL="425196" indent="-342900"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n-lt"/>
              </a:rPr>
              <a:t>Részvétel EU/ET bizottságokban </a:t>
            </a:r>
          </a:p>
          <a:p>
            <a:pPr marL="882396" lvl="1" indent="-342900">
              <a:buFont typeface="Arial" pitchFamily="34" charset="0"/>
              <a:buChar char="•"/>
            </a:pPr>
            <a:r>
              <a:rPr lang="hu-HU" dirty="0" err="1" smtClean="0">
                <a:solidFill>
                  <a:schemeClr val="tx2"/>
                </a:solidFill>
                <a:latin typeface="+mn-lt"/>
              </a:rPr>
              <a:t>High</a:t>
            </a:r>
            <a:r>
              <a:rPr lang="hu-HU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hu-HU" dirty="0" err="1" smtClean="0">
                <a:solidFill>
                  <a:schemeClr val="tx2"/>
                </a:solidFill>
                <a:latin typeface="+mn-lt"/>
              </a:rPr>
              <a:t>Level</a:t>
            </a:r>
            <a:r>
              <a:rPr lang="hu-HU" dirty="0" smtClean="0">
                <a:solidFill>
                  <a:schemeClr val="tx2"/>
                </a:solidFill>
                <a:latin typeface="+mn-lt"/>
              </a:rPr>
              <a:t> Group </a:t>
            </a:r>
            <a:r>
              <a:rPr lang="hu-HU" dirty="0" err="1" smtClean="0">
                <a:solidFill>
                  <a:schemeClr val="tx2"/>
                </a:solidFill>
                <a:latin typeface="+mn-lt"/>
              </a:rPr>
              <a:t>on</a:t>
            </a:r>
            <a:r>
              <a:rPr lang="hu-HU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hu-HU" dirty="0" err="1" smtClean="0">
                <a:solidFill>
                  <a:schemeClr val="tx2"/>
                </a:solidFill>
                <a:latin typeface="+mn-lt"/>
              </a:rPr>
              <a:t>Gender</a:t>
            </a:r>
            <a:r>
              <a:rPr lang="hu-HU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hu-HU" dirty="0" err="1" smtClean="0">
                <a:solidFill>
                  <a:schemeClr val="tx2"/>
                </a:solidFill>
                <a:latin typeface="+mn-lt"/>
              </a:rPr>
              <a:t>Mainstreaming</a:t>
            </a:r>
            <a:endParaRPr lang="hu-HU" dirty="0" smtClean="0">
              <a:solidFill>
                <a:schemeClr val="tx2"/>
              </a:solidFill>
              <a:latin typeface="+mn-lt"/>
            </a:endParaRPr>
          </a:p>
          <a:p>
            <a:pPr marL="882396" lvl="1" indent="-342900">
              <a:buFont typeface="Arial" pitchFamily="34" charset="0"/>
              <a:buChar char="•"/>
            </a:pPr>
            <a:r>
              <a:rPr lang="hu-HU" dirty="0" err="1" smtClean="0">
                <a:solidFill>
                  <a:schemeClr val="tx2"/>
                </a:solidFill>
                <a:latin typeface="+mn-lt"/>
              </a:rPr>
              <a:t>Gender</a:t>
            </a:r>
            <a:r>
              <a:rPr lang="hu-HU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hu-HU" dirty="0" err="1" smtClean="0">
                <a:solidFill>
                  <a:schemeClr val="tx2"/>
                </a:solidFill>
                <a:latin typeface="+mn-lt"/>
              </a:rPr>
              <a:t>Equality</a:t>
            </a:r>
            <a:r>
              <a:rPr lang="hu-HU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hu-HU" dirty="0" err="1" smtClean="0">
                <a:solidFill>
                  <a:schemeClr val="tx2"/>
                </a:solidFill>
                <a:latin typeface="+mn-lt"/>
              </a:rPr>
              <a:t>Committee</a:t>
            </a:r>
            <a:endParaRPr lang="hu-HU" dirty="0" smtClean="0">
              <a:solidFill>
                <a:schemeClr val="tx2"/>
              </a:solidFill>
              <a:latin typeface="+mn-lt"/>
            </a:endParaRPr>
          </a:p>
          <a:p>
            <a:pPr marL="882396" lvl="1" indent="-342900"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n-lt"/>
              </a:rPr>
              <a:t>European Institute </a:t>
            </a:r>
            <a:r>
              <a:rPr lang="hu-HU" dirty="0" err="1" smtClean="0">
                <a:solidFill>
                  <a:schemeClr val="tx2"/>
                </a:solidFill>
                <a:latin typeface="+mn-lt"/>
              </a:rPr>
              <a:t>for</a:t>
            </a:r>
            <a:r>
              <a:rPr lang="hu-HU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hu-HU" dirty="0" err="1" smtClean="0">
                <a:solidFill>
                  <a:schemeClr val="tx2"/>
                </a:solidFill>
                <a:latin typeface="+mn-lt"/>
              </a:rPr>
              <a:t>Gender</a:t>
            </a:r>
            <a:r>
              <a:rPr lang="hu-HU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hu-HU" dirty="0" err="1" smtClean="0">
                <a:solidFill>
                  <a:schemeClr val="tx2"/>
                </a:solidFill>
                <a:latin typeface="+mn-lt"/>
              </a:rPr>
              <a:t>Equality</a:t>
            </a:r>
            <a:endParaRPr lang="hu-HU" dirty="0" smtClean="0">
              <a:solidFill>
                <a:schemeClr val="tx2"/>
              </a:solidFill>
              <a:latin typeface="+mn-lt"/>
            </a:endParaRPr>
          </a:p>
          <a:p>
            <a:pPr marL="82296"/>
            <a:endParaRPr lang="hu-HU" dirty="0" smtClean="0">
              <a:solidFill>
                <a:schemeClr val="tx2"/>
              </a:solidFill>
              <a:latin typeface="+mn-lt"/>
            </a:endParaRPr>
          </a:p>
          <a:p>
            <a:pPr marL="82296"/>
            <a:r>
              <a:rPr lang="hu-HU" b="1" dirty="0" smtClean="0">
                <a:solidFill>
                  <a:schemeClr val="tx2"/>
                </a:solidFill>
                <a:latin typeface="+mn-lt"/>
              </a:rPr>
              <a:t>Ifjúságpolitikáért és Esélyteremtésért Felelős Helyettes Államtitkárság</a:t>
            </a:r>
          </a:p>
          <a:p>
            <a:pPr marL="368046" indent="-285750"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n-lt"/>
              </a:rPr>
              <a:t>Esélyteremtési Főosztály</a:t>
            </a:r>
          </a:p>
          <a:p>
            <a:pPr marL="825246" lvl="1" indent="-285750"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n-lt"/>
              </a:rPr>
              <a:t>Kapcsolati erőszak, krízisközpontok</a:t>
            </a:r>
          </a:p>
          <a:p>
            <a:pPr marL="82296"/>
            <a:r>
              <a:rPr lang="hu-HU" dirty="0" smtClean="0">
                <a:solidFill>
                  <a:schemeClr val="tx2"/>
                </a:solidFill>
                <a:latin typeface="+mn-lt"/>
              </a:rPr>
              <a:t> </a:t>
            </a:r>
          </a:p>
          <a:p>
            <a:pPr marL="82296"/>
            <a:endParaRPr lang="hu-HU" sz="2000" b="1" dirty="0">
              <a:solidFill>
                <a:schemeClr val="tx2"/>
              </a:solidFill>
              <a:latin typeface="+mn-lt"/>
            </a:endParaRPr>
          </a:p>
          <a:p>
            <a:pPr marL="425196" indent="-342900">
              <a:buFont typeface="Arial" pitchFamily="34" charset="0"/>
              <a:buChar char="•"/>
            </a:pPr>
            <a:endParaRPr lang="hu-HU" sz="2000" b="1" dirty="0">
              <a:solidFill>
                <a:schemeClr val="tx2"/>
              </a:solidFill>
              <a:latin typeface="+mn-lt"/>
            </a:endParaRPr>
          </a:p>
          <a:p>
            <a:pPr marL="82296"/>
            <a:endParaRPr lang="hu-HU" sz="2000" b="1" dirty="0" smtClean="0">
              <a:solidFill>
                <a:schemeClr val="tx2"/>
              </a:solidFill>
              <a:latin typeface="+mn-lt"/>
            </a:endParaRPr>
          </a:p>
          <a:p>
            <a:pPr marL="82296" indent="0">
              <a:buNone/>
            </a:pPr>
            <a:endParaRPr lang="hu-HU" sz="2000" b="1" dirty="0" smtClean="0">
              <a:solidFill>
                <a:schemeClr val="tx2"/>
              </a:solidFill>
              <a:latin typeface="+mn-lt"/>
            </a:endParaRPr>
          </a:p>
          <a:p>
            <a:endParaRPr lang="hu-HU" sz="2000" u="sng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683568" y="1675287"/>
            <a:ext cx="76894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b="1" u="sng" dirty="0" smtClean="0">
                <a:solidFill>
                  <a:schemeClr val="tx2"/>
                </a:solidFill>
                <a:latin typeface="+mn-lt"/>
              </a:rPr>
              <a:t>Kormányzati nő(</a:t>
            </a:r>
            <a:r>
              <a:rPr lang="hu-HU" sz="2400" b="1" u="sng" dirty="0" err="1" smtClean="0">
                <a:solidFill>
                  <a:schemeClr val="tx2"/>
                </a:solidFill>
                <a:latin typeface="+mn-lt"/>
              </a:rPr>
              <a:t>gender</a:t>
            </a:r>
            <a:r>
              <a:rPr lang="hu-HU" sz="2400" b="1" u="sng" dirty="0" smtClean="0">
                <a:solidFill>
                  <a:schemeClr val="tx2"/>
                </a:solidFill>
                <a:latin typeface="+mn-lt"/>
              </a:rPr>
              <a:t>)</a:t>
            </a:r>
            <a:r>
              <a:rPr lang="hu-HU" sz="2400" b="1" u="sng" dirty="0">
                <a:solidFill>
                  <a:schemeClr val="tx2"/>
                </a:solidFill>
                <a:latin typeface="+mn-lt"/>
              </a:rPr>
              <a:t>p</a:t>
            </a:r>
            <a:r>
              <a:rPr lang="hu-HU" sz="2400" b="1" u="sng" dirty="0" smtClean="0">
                <a:solidFill>
                  <a:schemeClr val="tx2"/>
                </a:solidFill>
                <a:latin typeface="+mn-lt"/>
              </a:rPr>
              <a:t>olitika intézményes alapjai</a:t>
            </a:r>
            <a:endParaRPr lang="hu-HU" sz="2400" u="sng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558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4294967295"/>
          </p:nvPr>
        </p:nvSpPr>
        <p:spPr>
          <a:xfrm>
            <a:off x="0" y="4953000"/>
            <a:ext cx="6400800" cy="1219200"/>
          </a:xfrm>
        </p:spPr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1027" name="Picture 3" descr="D:\Lehotzky Zsuzsa\logok\emmi_color-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0648"/>
            <a:ext cx="1728192" cy="1180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églalap 1"/>
          <p:cNvSpPr/>
          <p:nvPr/>
        </p:nvSpPr>
        <p:spPr>
          <a:xfrm>
            <a:off x="539552" y="2348880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5196" indent="-34290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Nők közéleti szerepvállalásának növelése</a:t>
            </a:r>
          </a:p>
          <a:p>
            <a:pPr marL="425196" indent="-34290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Női szakmákban dolgozók további elismerése</a:t>
            </a:r>
          </a:p>
          <a:p>
            <a:pPr marL="425196" indent="-34290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Támogatása annak, hogy minden kívánt és tervezett gyermek megszülethessen</a:t>
            </a:r>
          </a:p>
          <a:p>
            <a:pPr marL="425196" indent="-34290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n-lt"/>
              </a:rPr>
              <a:t>A munka és a család összeegyeztetésének biztosításához további intézkedések</a:t>
            </a:r>
          </a:p>
          <a:p>
            <a:pPr marL="425196" indent="-342900">
              <a:buFont typeface="Arial" pitchFamily="34" charset="0"/>
              <a:buChar char="•"/>
            </a:pPr>
            <a:endParaRPr lang="hu-HU" sz="2000" b="1" dirty="0" smtClean="0">
              <a:solidFill>
                <a:schemeClr val="tx2"/>
              </a:solidFill>
              <a:latin typeface="+mn-lt"/>
            </a:endParaRPr>
          </a:p>
          <a:p>
            <a:pPr marL="425196" indent="-342900">
              <a:buFont typeface="Arial" pitchFamily="34" charset="0"/>
              <a:buChar char="•"/>
            </a:pPr>
            <a:endParaRPr lang="hu-HU" sz="2000" b="1" dirty="0" smtClean="0">
              <a:solidFill>
                <a:schemeClr val="tx2"/>
              </a:solidFill>
              <a:latin typeface="+mn-lt"/>
            </a:endParaRPr>
          </a:p>
          <a:p>
            <a:pPr marL="425196" indent="-342900">
              <a:buFont typeface="Arial" pitchFamily="34" charset="0"/>
              <a:buChar char="•"/>
            </a:pPr>
            <a:endParaRPr lang="hu-HU" sz="2000" b="1" dirty="0" smtClean="0">
              <a:solidFill>
                <a:schemeClr val="tx2"/>
              </a:solidFill>
              <a:latin typeface="+mn-lt"/>
            </a:endParaRPr>
          </a:p>
          <a:p>
            <a:pPr marL="82296" indent="0">
              <a:buNone/>
            </a:pPr>
            <a:endParaRPr lang="hu-HU" sz="2000" b="1" dirty="0" smtClean="0">
              <a:solidFill>
                <a:schemeClr val="tx2"/>
              </a:solidFill>
              <a:latin typeface="+mn-lt"/>
            </a:endParaRPr>
          </a:p>
          <a:p>
            <a:pPr marL="82296" indent="0">
              <a:buNone/>
            </a:pPr>
            <a:endParaRPr lang="hu-HU" sz="2000" b="1" dirty="0" smtClean="0">
              <a:solidFill>
                <a:schemeClr val="tx2"/>
              </a:solidFill>
              <a:latin typeface="+mn-lt"/>
            </a:endParaRPr>
          </a:p>
          <a:p>
            <a:endParaRPr lang="hu-HU" sz="2000" u="sng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251521" y="1675287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b="1" u="sng" dirty="0" smtClean="0">
                <a:solidFill>
                  <a:schemeClr val="tx2"/>
                </a:solidFill>
                <a:latin typeface="+mn-lt"/>
              </a:rPr>
              <a:t>Jövőbeli feladatok, tervek</a:t>
            </a:r>
            <a:endParaRPr lang="hu-HU" sz="2400" u="sng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425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Ügyvezető">
  <a:themeElements>
    <a:clrScheme name="Ügyvezető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gyvezető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gyvezető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19251</TotalTime>
  <Words>575</Words>
  <Application>Microsoft Office PowerPoint</Application>
  <PresentationFormat>Diavetítés a képernyőre (4:3 oldalarány)</PresentationFormat>
  <Paragraphs>235</Paragraphs>
  <Slides>10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Ügyvezető</vt:lpstr>
      <vt:lpstr>Nők és férfiak  társadalmi egyenlőségének  munkaerőpiaci és családügyi  vonatkozásai</vt:lpstr>
      <vt:lpstr>PowerPoint bemutató</vt:lpstr>
      <vt:lpstr>PowerPoint bemutató</vt:lpstr>
      <vt:lpstr>PowerPoint bemutató</vt:lpstr>
      <vt:lpstr>PowerPoint bemutató</vt:lpstr>
      <vt:lpstr>PowerPoint bemutató</vt:lpstr>
      <vt:lpstr>Kormányzati nő(gender)politika számokban</vt:lpstr>
      <vt:lpstr>PowerPoint bemutató</vt:lpstr>
      <vt:lpstr>PowerPoint bemutató</vt:lpstr>
      <vt:lpstr>PowerPoint bemutató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szociális  igazgatás eljárási szabályainak a Ket. módosított rendelkezéseihez való viszonya</dc:title>
  <dc:creator>agota</dc:creator>
  <cp:lastModifiedBy>Kecskés Péter dr.</cp:lastModifiedBy>
  <cp:revision>612</cp:revision>
  <cp:lastPrinted>2015-07-10T10:36:12Z</cp:lastPrinted>
  <dcterms:created xsi:type="dcterms:W3CDTF">2009-11-14T23:18:45Z</dcterms:created>
  <dcterms:modified xsi:type="dcterms:W3CDTF">2015-12-03T07:36:38Z</dcterms:modified>
</cp:coreProperties>
</file>