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6" r:id="rId4"/>
    <p:sldId id="284" r:id="rId5"/>
    <p:sldId id="264" r:id="rId6"/>
    <p:sldId id="268" r:id="rId7"/>
    <p:sldId id="259" r:id="rId8"/>
    <p:sldId id="272" r:id="rId9"/>
    <p:sldId id="279" r:id="rId10"/>
    <p:sldId id="269" r:id="rId11"/>
    <p:sldId id="273" r:id="rId12"/>
    <p:sldId id="280" r:id="rId13"/>
    <p:sldId id="258" r:id="rId14"/>
    <p:sldId id="271" r:id="rId15"/>
    <p:sldId id="278" r:id="rId16"/>
    <p:sldId id="270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11854-B698-4F39-B392-8CADED02F929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7755F-4D73-4E59-850D-0B8575F99F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02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995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582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38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45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09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01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15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60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59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A194E-EDAA-4E90-AC8D-6D6115830E50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2CD8-82C2-4888-8510-E497EC4B5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80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o/url?sa=i&amp;rct=j&amp;q=&amp;esrc=s&amp;frm=1&amp;source=images&amp;cd=&amp;cad=rja&amp;uact=8&amp;ved=0CAcQjRxqFQoTCJHOgf69gsYCFUO9cgodMJ8ADQ&amp;url=http://www.utrop.no/Det-skjer/25481&amp;ei=yMp2VZHKOMP6ygOwvoJo&amp;bvm=bv.95039771,d.bGQ&amp;psig=AFQjCNHY0NlVg3X7vSh4O4SaDYaHMnlGog&amp;ust=1433934851880685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How </a:t>
            </a:r>
            <a:r>
              <a:rPr lang="nb-NO" b="1" dirty="0" err="1" smtClean="0"/>
              <a:t>can</a:t>
            </a:r>
            <a:r>
              <a:rPr lang="nb-NO" b="1" dirty="0" smtClean="0"/>
              <a:t> </a:t>
            </a:r>
            <a:r>
              <a:rPr lang="nb-NO" b="1" dirty="0" err="1" smtClean="0"/>
              <a:t>municipalities</a:t>
            </a:r>
            <a:r>
              <a:rPr lang="nb-NO" b="1" dirty="0" smtClean="0"/>
              <a:t> </a:t>
            </a:r>
            <a:r>
              <a:rPr lang="nb-NO" b="1" dirty="0" err="1" smtClean="0"/>
              <a:t>work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different </a:t>
            </a:r>
            <a:r>
              <a:rPr lang="nb-NO" b="1" dirty="0" err="1" smtClean="0"/>
              <a:t>aspects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equality</a:t>
            </a:r>
            <a:r>
              <a:rPr lang="nb-NO" b="1" dirty="0" smtClean="0"/>
              <a:t> and </a:t>
            </a:r>
            <a:r>
              <a:rPr lang="nb-NO" b="1" dirty="0" err="1" smtClean="0"/>
              <a:t>diversity</a:t>
            </a:r>
            <a:r>
              <a:rPr lang="nb-NO" b="1" dirty="0" smtClean="0"/>
              <a:t>?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Liss Schanke</a:t>
            </a:r>
          </a:p>
          <a:p>
            <a:r>
              <a:rPr lang="nb-NO" dirty="0" smtClean="0"/>
              <a:t>Budapest </a:t>
            </a:r>
            <a:r>
              <a:rPr lang="nb-NO" dirty="0" err="1" smtClean="0"/>
              <a:t>December</a:t>
            </a:r>
            <a:r>
              <a:rPr lang="nb-NO" dirty="0" smtClean="0"/>
              <a:t> 2015 </a:t>
            </a:r>
          </a:p>
          <a:p>
            <a:r>
              <a:rPr lang="nb-NO" dirty="0" smtClean="0"/>
              <a:t>Norwegian Association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and Regional </a:t>
            </a:r>
            <a:r>
              <a:rPr lang="nb-NO" dirty="0" err="1" smtClean="0"/>
              <a:t>Authorities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099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Sagene </a:t>
            </a:r>
            <a:r>
              <a:rPr lang="nb-NO" b="1" dirty="0" err="1" smtClean="0"/>
              <a:t>district</a:t>
            </a:r>
            <a:r>
              <a:rPr lang="nb-NO" b="1" dirty="0" smtClean="0"/>
              <a:t> in Oslo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fontScale="70000" lnSpcReduction="20000"/>
          </a:bodyPr>
          <a:lstStyle/>
          <a:p>
            <a:r>
              <a:rPr lang="en-GB" sz="3400" dirty="0"/>
              <a:t>Oslo, the capital of Norway, </a:t>
            </a:r>
            <a:r>
              <a:rPr lang="en-GB" sz="3400" dirty="0" smtClean="0"/>
              <a:t>600.000 inhabitants</a:t>
            </a:r>
          </a:p>
          <a:p>
            <a:r>
              <a:rPr lang="en-GB" sz="3400" dirty="0" smtClean="0"/>
              <a:t>One </a:t>
            </a:r>
            <a:r>
              <a:rPr lang="en-GB" sz="3400" dirty="0"/>
              <a:t>of the 15 districts in </a:t>
            </a:r>
            <a:r>
              <a:rPr lang="en-GB" sz="3400" dirty="0" smtClean="0"/>
              <a:t>Oslo,  </a:t>
            </a:r>
            <a:r>
              <a:rPr lang="en-GB" sz="3400" dirty="0"/>
              <a:t>40.000 </a:t>
            </a:r>
            <a:r>
              <a:rPr lang="en-GB" sz="3400" dirty="0" smtClean="0"/>
              <a:t>inhabitants</a:t>
            </a:r>
          </a:p>
          <a:p>
            <a:r>
              <a:rPr lang="en-GB" sz="3400" dirty="0" smtClean="0"/>
              <a:t>Separate administration </a:t>
            </a:r>
            <a:r>
              <a:rPr lang="en-GB" sz="3400" dirty="0"/>
              <a:t>and political council. </a:t>
            </a:r>
            <a:endParaRPr lang="en-GB" sz="3400" dirty="0" smtClean="0"/>
          </a:p>
          <a:p>
            <a:r>
              <a:rPr lang="en-GB" sz="3400" dirty="0" smtClean="0"/>
              <a:t>Mixed population: middle class  + people living in the 2.400 public apartments, i.e. persons </a:t>
            </a:r>
            <a:r>
              <a:rPr lang="en-GB" sz="3400" dirty="0"/>
              <a:t>who cannot afford to </a:t>
            </a:r>
            <a:r>
              <a:rPr lang="en-GB" sz="3400" dirty="0" smtClean="0"/>
              <a:t>buy/rent open market apartments: e.g. immigrants</a:t>
            </a:r>
            <a:r>
              <a:rPr lang="en-GB" sz="3400" dirty="0"/>
              <a:t>, </a:t>
            </a:r>
            <a:r>
              <a:rPr lang="en-GB" sz="3400" dirty="0" smtClean="0"/>
              <a:t>refugees, people </a:t>
            </a:r>
            <a:r>
              <a:rPr lang="en-GB" sz="3400" dirty="0"/>
              <a:t>with </a:t>
            </a:r>
            <a:r>
              <a:rPr lang="en-GB" sz="3400" dirty="0" smtClean="0"/>
              <a:t>health/drug problems</a:t>
            </a:r>
            <a:r>
              <a:rPr lang="en-GB" sz="3400" dirty="0"/>
              <a:t>. </a:t>
            </a:r>
            <a:endParaRPr lang="nb-NO" sz="34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irc_mi" descr="http://www.utrop.no/files/get/cJ7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4689"/>
            <a:ext cx="4038600" cy="267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15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Sagene: Key </a:t>
            </a:r>
            <a:r>
              <a:rPr lang="nb-NO" b="1" dirty="0" err="1" smtClean="0"/>
              <a:t>challenges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25</a:t>
            </a:r>
            <a:r>
              <a:rPr lang="en-GB" sz="2400" dirty="0"/>
              <a:t>% </a:t>
            </a:r>
            <a:r>
              <a:rPr lang="en-GB" sz="2400" dirty="0" smtClean="0"/>
              <a:t>immigrants, mainly non-</a:t>
            </a:r>
            <a:r>
              <a:rPr lang="en-GB" sz="2400" dirty="0" err="1" smtClean="0"/>
              <a:t>western.Largest</a:t>
            </a:r>
            <a:r>
              <a:rPr lang="en-GB" sz="2400" dirty="0" smtClean="0"/>
              <a:t> group is Somalia</a:t>
            </a:r>
            <a:r>
              <a:rPr lang="en-GB" sz="2400" dirty="0"/>
              <a:t>, </a:t>
            </a:r>
            <a:r>
              <a:rPr lang="en-GB" sz="2400" dirty="0" smtClean="0"/>
              <a:t>then Morocco</a:t>
            </a:r>
            <a:r>
              <a:rPr lang="en-GB" sz="2400" dirty="0"/>
              <a:t>, Algeria, Iran, </a:t>
            </a:r>
            <a:r>
              <a:rPr lang="en-GB" sz="2400" dirty="0" smtClean="0"/>
              <a:t>Iraq, Pakistan. </a:t>
            </a:r>
          </a:p>
          <a:p>
            <a:r>
              <a:rPr lang="en-GB" sz="2400" dirty="0" smtClean="0"/>
              <a:t>Somalians came </a:t>
            </a:r>
            <a:r>
              <a:rPr lang="en-GB" sz="2400" dirty="0"/>
              <a:t>as political or humanitarian refugees after </a:t>
            </a:r>
            <a:r>
              <a:rPr lang="en-GB" sz="2400" dirty="0" smtClean="0"/>
              <a:t>2000</a:t>
            </a:r>
            <a:r>
              <a:rPr lang="en-GB" sz="2400" dirty="0"/>
              <a:t>, </a:t>
            </a:r>
            <a:r>
              <a:rPr lang="en-GB" sz="2400" dirty="0" smtClean="0"/>
              <a:t>many illiterate, most </a:t>
            </a:r>
            <a:r>
              <a:rPr lang="en-GB" sz="2400" dirty="0"/>
              <a:t>with </a:t>
            </a:r>
            <a:r>
              <a:rPr lang="en-GB" sz="2400" dirty="0" smtClean="0"/>
              <a:t>low </a:t>
            </a:r>
            <a:r>
              <a:rPr lang="en-GB" sz="2400" dirty="0"/>
              <a:t>educational level, </a:t>
            </a:r>
            <a:r>
              <a:rPr lang="en-GB" sz="2400" dirty="0" smtClean="0"/>
              <a:t>depend on public housing and services </a:t>
            </a:r>
          </a:p>
          <a:p>
            <a:r>
              <a:rPr lang="en-GB" sz="2400" dirty="0" smtClean="0"/>
              <a:t>High persistent </a:t>
            </a:r>
            <a:r>
              <a:rPr lang="en-GB" sz="2400" dirty="0"/>
              <a:t>relative poverty rate for families with children,  i.e. poverty lasting more than 3 </a:t>
            </a:r>
            <a:r>
              <a:rPr lang="en-GB" sz="2400" dirty="0" smtClean="0"/>
              <a:t>years, but low absolute poverty according to international rates. </a:t>
            </a:r>
          </a:p>
          <a:p>
            <a:r>
              <a:rPr lang="en-GB" sz="2400" dirty="0" smtClean="0"/>
              <a:t>Relative and absolute </a:t>
            </a:r>
            <a:r>
              <a:rPr lang="en-GB" sz="2400" dirty="0"/>
              <a:t>poverty in Norway is closely linked to </a:t>
            </a:r>
            <a:r>
              <a:rPr lang="en-GB" sz="2400" dirty="0" smtClean="0"/>
              <a:t>unemployment, around 3-4% for </a:t>
            </a:r>
            <a:r>
              <a:rPr lang="en-GB" sz="2400" dirty="0"/>
              <a:t>adults, 7% for young </a:t>
            </a:r>
            <a:r>
              <a:rPr lang="en-GB" sz="2400" dirty="0" smtClean="0"/>
              <a:t>people. </a:t>
            </a:r>
          </a:p>
          <a:p>
            <a:r>
              <a:rPr lang="en-GB" sz="2400" dirty="0" smtClean="0"/>
              <a:t>Unemployment </a:t>
            </a:r>
            <a:r>
              <a:rPr lang="en-GB" sz="2400" dirty="0"/>
              <a:t>rate </a:t>
            </a:r>
            <a:r>
              <a:rPr lang="en-GB" sz="2400" dirty="0" smtClean="0"/>
              <a:t>higher for first </a:t>
            </a:r>
            <a:r>
              <a:rPr lang="en-GB" sz="2400" dirty="0"/>
              <a:t>and second generation of </a:t>
            </a:r>
            <a:r>
              <a:rPr lang="en-GB" sz="2400" dirty="0" smtClean="0"/>
              <a:t>immigrants, employment </a:t>
            </a:r>
            <a:r>
              <a:rPr lang="en-GB" sz="2400" dirty="0"/>
              <a:t>rate </a:t>
            </a:r>
            <a:r>
              <a:rPr lang="en-GB" sz="2400" dirty="0" smtClean="0"/>
              <a:t>lower</a:t>
            </a:r>
            <a:r>
              <a:rPr lang="en-GB" sz="2400" dirty="0"/>
              <a:t>, especially for </a:t>
            </a:r>
            <a:r>
              <a:rPr lang="en-GB" sz="2400" dirty="0" smtClean="0"/>
              <a:t>women</a:t>
            </a:r>
            <a:r>
              <a:rPr lang="en-GB" sz="2400" dirty="0"/>
              <a:t>.  </a:t>
            </a:r>
            <a:endParaRPr lang="nb-NO" sz="2400" dirty="0"/>
          </a:p>
          <a:p>
            <a:r>
              <a:rPr lang="nb-NO" sz="2400" dirty="0" smtClean="0"/>
              <a:t>Large </a:t>
            </a:r>
            <a:r>
              <a:rPr lang="nb-NO" sz="2400" dirty="0" err="1" smtClean="0"/>
              <a:t>percentage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young</a:t>
            </a:r>
            <a:r>
              <a:rPr lang="nb-NO" sz="2400" dirty="0" smtClean="0"/>
              <a:t> immigrants </a:t>
            </a:r>
            <a:r>
              <a:rPr lang="nb-NO" sz="2400" dirty="0" err="1" smtClean="0"/>
              <a:t>drop</a:t>
            </a:r>
            <a:r>
              <a:rPr lang="nb-NO" sz="2400" dirty="0" smtClean="0"/>
              <a:t> </a:t>
            </a:r>
            <a:r>
              <a:rPr lang="nb-NO" sz="2400" dirty="0" err="1" smtClean="0"/>
              <a:t>out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secondary</a:t>
            </a:r>
            <a:r>
              <a:rPr lang="nb-NO" sz="2400" dirty="0" smtClean="0"/>
              <a:t> </a:t>
            </a:r>
            <a:r>
              <a:rPr lang="nb-NO" sz="2400" dirty="0" err="1" smtClean="0"/>
              <a:t>school</a:t>
            </a:r>
            <a:r>
              <a:rPr lang="nb-NO" sz="2400" dirty="0" smtClean="0"/>
              <a:t> – </a:t>
            </a:r>
            <a:r>
              <a:rPr lang="nb-NO" sz="2400" dirty="0" err="1" smtClean="0"/>
              <a:t>especially</a:t>
            </a:r>
            <a:r>
              <a:rPr lang="nb-NO" sz="2400" dirty="0" smtClean="0"/>
              <a:t> boys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3251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Sagene: Initiatives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Keeping </a:t>
            </a:r>
            <a:r>
              <a:rPr lang="en-GB" sz="2400" dirty="0" smtClean="0"/>
              <a:t>the middle </a:t>
            </a:r>
            <a:r>
              <a:rPr lang="en-GB" sz="2400" dirty="0"/>
              <a:t>class happy</a:t>
            </a:r>
            <a:r>
              <a:rPr lang="en-GB" sz="2400" b="1" dirty="0"/>
              <a:t> </a:t>
            </a:r>
            <a:r>
              <a:rPr lang="en-GB" sz="2400" dirty="0"/>
              <a:t>and make them want to live in the district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 smtClean="0"/>
              <a:t>high </a:t>
            </a:r>
            <a:r>
              <a:rPr lang="en-GB" sz="2000" dirty="0"/>
              <a:t>quality services, cultural/interesting community, volunteer activities  </a:t>
            </a:r>
            <a:endParaRPr lang="nb-NO" sz="2000" dirty="0"/>
          </a:p>
          <a:p>
            <a:pPr lvl="0"/>
            <a:r>
              <a:rPr lang="en-GB" sz="2400" dirty="0"/>
              <a:t>Inclusion/participation against marginalization/family poverty </a:t>
            </a:r>
            <a:endParaRPr lang="nb-NO" sz="2400" dirty="0"/>
          </a:p>
          <a:p>
            <a:pPr lvl="1"/>
            <a:r>
              <a:rPr lang="en-GB" sz="2400" dirty="0" smtClean="0"/>
              <a:t>Young people: activation</a:t>
            </a:r>
            <a:r>
              <a:rPr lang="en-GB" sz="2400" dirty="0"/>
              <a:t>, education, </a:t>
            </a:r>
            <a:r>
              <a:rPr lang="en-GB" sz="2400" dirty="0" smtClean="0"/>
              <a:t>employment</a:t>
            </a:r>
            <a:endParaRPr lang="nb-NO" sz="2400" dirty="0"/>
          </a:p>
          <a:p>
            <a:pPr lvl="1"/>
            <a:r>
              <a:rPr lang="en-GB" sz="2400" dirty="0" smtClean="0"/>
              <a:t>Adults: activation</a:t>
            </a:r>
            <a:r>
              <a:rPr lang="en-GB" sz="2400" dirty="0"/>
              <a:t>, capacity building, </a:t>
            </a:r>
            <a:r>
              <a:rPr lang="en-GB" sz="2400" dirty="0" smtClean="0"/>
              <a:t>language classes,  </a:t>
            </a:r>
            <a:r>
              <a:rPr lang="en-GB" sz="2400" dirty="0"/>
              <a:t>employment </a:t>
            </a:r>
            <a:endParaRPr lang="en-GB" sz="2400" dirty="0" smtClean="0"/>
          </a:p>
          <a:p>
            <a:pPr lvl="1"/>
            <a:r>
              <a:rPr lang="en-GB" sz="2400" dirty="0" smtClean="0"/>
              <a:t>Children: Kindergartens </a:t>
            </a:r>
            <a:r>
              <a:rPr lang="en-GB" sz="2400" dirty="0"/>
              <a:t>and </a:t>
            </a:r>
            <a:r>
              <a:rPr lang="en-GB" sz="2400" dirty="0" smtClean="0"/>
              <a:t>after school services</a:t>
            </a:r>
            <a:endParaRPr lang="nb-NO" sz="2400" dirty="0"/>
          </a:p>
          <a:p>
            <a:pPr lvl="1"/>
            <a:r>
              <a:rPr lang="en-GB" sz="2400" dirty="0" smtClean="0"/>
              <a:t>All: Community </a:t>
            </a:r>
            <a:r>
              <a:rPr lang="en-GB" sz="2400" dirty="0"/>
              <a:t>development in the public housing areas. </a:t>
            </a:r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2016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Kristiansand </a:t>
            </a:r>
            <a:r>
              <a:rPr lang="nb-NO" b="1" dirty="0" err="1" smtClean="0"/>
              <a:t>municipality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Biggest city in Southern Norway</a:t>
            </a:r>
          </a:p>
          <a:p>
            <a:r>
              <a:rPr lang="en-GB" sz="2400" dirty="0" smtClean="0"/>
              <a:t>Administrative, business and university centre</a:t>
            </a:r>
          </a:p>
          <a:p>
            <a:r>
              <a:rPr lang="en-GB" sz="2400" dirty="0" smtClean="0"/>
              <a:t>87 </a:t>
            </a:r>
            <a:r>
              <a:rPr lang="en-GB" sz="2400" dirty="0"/>
              <a:t>000 </a:t>
            </a:r>
            <a:r>
              <a:rPr lang="en-GB" sz="2400" dirty="0" smtClean="0"/>
              <a:t>inhabitants</a:t>
            </a:r>
            <a:endParaRPr lang="nb-NO" sz="2400" dirty="0"/>
          </a:p>
          <a:p>
            <a:r>
              <a:rPr lang="en-GB" sz="2400" dirty="0" smtClean="0"/>
              <a:t>Large number of companies related to the oil industry </a:t>
            </a:r>
          </a:p>
          <a:p>
            <a:r>
              <a:rPr lang="en-GB" sz="2400" dirty="0" smtClean="0"/>
              <a:t>Recently affected by decline in oil sector prices and jobs</a:t>
            </a:r>
          </a:p>
          <a:p>
            <a:endParaRPr lang="nb-NO" sz="2400" dirty="0"/>
          </a:p>
        </p:txBody>
      </p:sp>
      <p:pic>
        <p:nvPicPr>
          <p:cNvPr id="5" name="Plassholder for innhold 4" descr="C:\Users\754lsc\Desktop\EØS Spania\4336_Flyfotonodeviga_000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357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87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Kristiansand: Key </a:t>
            </a:r>
            <a:r>
              <a:rPr lang="nb-NO" b="1" dirty="0" err="1" smtClean="0"/>
              <a:t>challenges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Overall challenges: conservative region with traditional religious values </a:t>
            </a:r>
          </a:p>
          <a:p>
            <a:pPr marL="0" indent="0">
              <a:buNone/>
            </a:pPr>
            <a:r>
              <a:rPr lang="en-GB" sz="2400" dirty="0" smtClean="0"/>
              <a:t>Kristiansand: Least </a:t>
            </a:r>
            <a:r>
              <a:rPr lang="en-GB" sz="2400" dirty="0"/>
              <a:t>equal of </a:t>
            </a:r>
            <a:r>
              <a:rPr lang="en-GB" sz="2400" dirty="0" smtClean="0"/>
              <a:t>5 biggest N. cities, but the </a:t>
            </a:r>
            <a:r>
              <a:rPr lang="en-GB" sz="2400" dirty="0"/>
              <a:t>most equal </a:t>
            </a:r>
            <a:r>
              <a:rPr lang="en-GB" sz="2400" dirty="0" smtClean="0"/>
              <a:t>in the </a:t>
            </a:r>
            <a:r>
              <a:rPr lang="en-GB" sz="2400" dirty="0" err="1" smtClean="0"/>
              <a:t>Agder</a:t>
            </a:r>
            <a:r>
              <a:rPr lang="en-GB" sz="2400" dirty="0" smtClean="0"/>
              <a:t> region, the region in the south of Norway</a:t>
            </a:r>
          </a:p>
          <a:p>
            <a:pPr marL="0" indent="0">
              <a:buNone/>
            </a:pPr>
            <a:r>
              <a:rPr lang="en-GB" sz="2400" b="1" dirty="0" smtClean="0"/>
              <a:t>Specific challenges</a:t>
            </a:r>
            <a:endParaRPr lang="nb-NO" sz="2400" dirty="0"/>
          </a:p>
          <a:p>
            <a:pPr>
              <a:buFontTx/>
              <a:buChar char="-"/>
            </a:pPr>
            <a:r>
              <a:rPr lang="en-GB" sz="2400" dirty="0" smtClean="0"/>
              <a:t>38% of women work part-time. Some voluntarily, some not</a:t>
            </a:r>
          </a:p>
          <a:p>
            <a:pPr>
              <a:buFontTx/>
              <a:buChar char="-"/>
            </a:pPr>
            <a:r>
              <a:rPr lang="en-GB" sz="2400" dirty="0" smtClean="0"/>
              <a:t>Many women do not have  paid work </a:t>
            </a:r>
            <a:r>
              <a:rPr lang="en-GB" sz="2400" dirty="0"/>
              <a:t>at all. </a:t>
            </a: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Women/men </a:t>
            </a:r>
            <a:r>
              <a:rPr lang="en-GB" sz="2400" dirty="0"/>
              <a:t>have </a:t>
            </a:r>
            <a:r>
              <a:rPr lang="en-GB" sz="2400" dirty="0" smtClean="0"/>
              <a:t>lower </a:t>
            </a:r>
            <a:r>
              <a:rPr lang="en-GB" sz="2400" dirty="0"/>
              <a:t>educational level </a:t>
            </a:r>
            <a:r>
              <a:rPr lang="en-GB" sz="2400" dirty="0" smtClean="0"/>
              <a:t>than other cities</a:t>
            </a:r>
            <a:r>
              <a:rPr lang="en-GB" sz="2400" dirty="0"/>
              <a:t>. </a:t>
            </a:r>
            <a:r>
              <a:rPr lang="en-GB" sz="2400" dirty="0" smtClean="0"/>
              <a:t> </a:t>
            </a:r>
            <a:endParaRPr lang="nb-NO" sz="2400" dirty="0"/>
          </a:p>
          <a:p>
            <a:pPr>
              <a:buFontTx/>
              <a:buChar char="-"/>
            </a:pPr>
            <a:r>
              <a:rPr lang="en-GB" sz="2400" dirty="0" smtClean="0"/>
              <a:t>Education/labour life more gender divided than other cities: Men: management </a:t>
            </a:r>
            <a:r>
              <a:rPr lang="en-GB" sz="2400" dirty="0"/>
              <a:t>and technical </a:t>
            </a:r>
            <a:r>
              <a:rPr lang="en-GB" sz="2400" dirty="0" smtClean="0"/>
              <a:t>professions in private </a:t>
            </a:r>
            <a:r>
              <a:rPr lang="en-GB" sz="2400" dirty="0"/>
              <a:t>sector, </a:t>
            </a:r>
            <a:r>
              <a:rPr lang="en-GB" sz="2400" dirty="0" smtClean="0"/>
              <a:t>women: care and education in public </a:t>
            </a:r>
            <a:r>
              <a:rPr lang="en-GB" sz="2400" dirty="0"/>
              <a:t>sector.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1686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smtClean="0"/>
              <a:t>Kristiansand</a:t>
            </a:r>
            <a:r>
              <a:rPr lang="nb-NO" b="1" dirty="0" smtClean="0"/>
              <a:t>: Initiatives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Elaboration </a:t>
            </a:r>
            <a:r>
              <a:rPr lang="en-GB" sz="2400" dirty="0"/>
              <a:t>of a municipal </a:t>
            </a:r>
            <a:r>
              <a:rPr lang="en-GB" sz="2400" dirty="0" smtClean="0"/>
              <a:t>strategy </a:t>
            </a:r>
            <a:r>
              <a:rPr lang="en-GB" sz="2400" dirty="0"/>
              <a:t>for equality, inclusion and diversity 2015-2022</a:t>
            </a:r>
            <a:endParaRPr lang="nb-NO" sz="2400" dirty="0"/>
          </a:p>
          <a:p>
            <a:r>
              <a:rPr lang="en-GB" sz="2400" dirty="0" smtClean="0"/>
              <a:t>Issues:</a:t>
            </a:r>
            <a:endParaRPr lang="nb-NO" sz="2400" dirty="0"/>
          </a:p>
          <a:p>
            <a:pPr lvl="1"/>
            <a:r>
              <a:rPr lang="en-GB" sz="2000" dirty="0"/>
              <a:t>Gender mainstreaming - equality is every leader’s responsibility</a:t>
            </a:r>
            <a:endParaRPr lang="nb-NO" sz="2000" dirty="0"/>
          </a:p>
          <a:p>
            <a:pPr lvl="1"/>
            <a:r>
              <a:rPr lang="nb-NO" sz="2000" dirty="0" err="1" smtClean="0"/>
              <a:t>Developing</a:t>
            </a:r>
            <a:r>
              <a:rPr lang="nb-NO" sz="2000" dirty="0" smtClean="0"/>
              <a:t> a full time </a:t>
            </a:r>
            <a:r>
              <a:rPr lang="nb-NO" sz="2000" dirty="0" err="1" smtClean="0"/>
              <a:t>culture</a:t>
            </a:r>
            <a:r>
              <a:rPr lang="nb-NO" sz="2000" dirty="0" smtClean="0"/>
              <a:t> – </a:t>
            </a:r>
            <a:r>
              <a:rPr lang="nb-NO" sz="2000" dirty="0" err="1" smtClean="0"/>
              <a:t>benefits</a:t>
            </a:r>
            <a:r>
              <a:rPr lang="nb-NO" sz="2000" dirty="0" smtClean="0"/>
              <a:t> staff as </a:t>
            </a:r>
            <a:r>
              <a:rPr lang="nb-NO" sz="2000" dirty="0" err="1" smtClean="0"/>
              <a:t>well</a:t>
            </a:r>
            <a:r>
              <a:rPr lang="nb-NO" sz="2000" dirty="0" smtClean="0"/>
              <a:t> as </a:t>
            </a:r>
            <a:r>
              <a:rPr lang="nb-NO" sz="2000" dirty="0" err="1" smtClean="0"/>
              <a:t>users</a:t>
            </a:r>
            <a:endParaRPr lang="nb-NO" sz="2000" dirty="0" smtClean="0"/>
          </a:p>
          <a:p>
            <a:pPr lvl="1"/>
            <a:r>
              <a:rPr lang="nb-NO" sz="2000" dirty="0" err="1" smtClean="0"/>
              <a:t>Include</a:t>
            </a:r>
            <a:r>
              <a:rPr lang="nb-NO" sz="2000" dirty="0" smtClean="0"/>
              <a:t> a </a:t>
            </a:r>
            <a:r>
              <a:rPr lang="nb-NO" sz="2000" dirty="0" err="1" smtClean="0"/>
              <a:t>focus</a:t>
            </a:r>
            <a:r>
              <a:rPr lang="nb-NO" sz="2000" dirty="0" smtClean="0"/>
              <a:t> </a:t>
            </a:r>
            <a:r>
              <a:rPr lang="nb-NO" sz="2000" dirty="0" err="1" smtClean="0"/>
              <a:t>on</a:t>
            </a:r>
            <a:r>
              <a:rPr lang="nb-NO" sz="2000" dirty="0" smtClean="0"/>
              <a:t> LGBT</a:t>
            </a:r>
          </a:p>
          <a:p>
            <a:r>
              <a:rPr lang="en-GB" sz="2400" dirty="0"/>
              <a:t>Participating in the regional strategy for equality, inclusion and diversity </a:t>
            </a:r>
            <a:r>
              <a:rPr lang="en-GB" sz="2400" dirty="0" smtClean="0"/>
              <a:t>2015-2027</a:t>
            </a:r>
          </a:p>
          <a:p>
            <a:r>
              <a:rPr lang="en-GB" sz="2400" dirty="0" smtClean="0"/>
              <a:t>Issues</a:t>
            </a:r>
          </a:p>
          <a:p>
            <a:pPr lvl="1"/>
            <a:r>
              <a:rPr lang="en-GB" sz="2000" dirty="0" smtClean="0"/>
              <a:t>Made according to most demanding legislation, “Planning and Building Act”, implies 2 years of planning, elaboration and broad consultations</a:t>
            </a:r>
            <a:endParaRPr lang="en-GB" sz="2000" dirty="0"/>
          </a:p>
          <a:p>
            <a:pPr lvl="1"/>
            <a:endParaRPr lang="nb-NO" sz="2000" dirty="0" smtClean="0"/>
          </a:p>
          <a:p>
            <a:endParaRPr lang="nb-NO" sz="2400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394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Some</a:t>
            </a:r>
            <a:r>
              <a:rPr lang="nb-NO" b="1" dirty="0" smtClean="0"/>
              <a:t> </a:t>
            </a:r>
            <a:r>
              <a:rPr lang="nb-NO" b="1" dirty="0" err="1" smtClean="0"/>
              <a:t>experiences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Equality</a:t>
            </a:r>
            <a:r>
              <a:rPr lang="nb-NO" dirty="0" smtClean="0"/>
              <a:t> </a:t>
            </a:r>
            <a:r>
              <a:rPr lang="nb-NO" dirty="0" err="1" smtClean="0"/>
              <a:t>takes</a:t>
            </a:r>
            <a:r>
              <a:rPr lang="nb-NO" dirty="0" smtClean="0"/>
              <a:t> time </a:t>
            </a:r>
          </a:p>
          <a:p>
            <a:pPr>
              <a:buFontTx/>
              <a:buChar char="-"/>
            </a:pP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Equality</a:t>
            </a:r>
            <a:r>
              <a:rPr lang="nb-NO" dirty="0" smtClean="0"/>
              <a:t> </a:t>
            </a:r>
            <a:r>
              <a:rPr lang="nb-NO" dirty="0" err="1" smtClean="0"/>
              <a:t>pays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Mainstreamed</a:t>
            </a:r>
            <a:r>
              <a:rPr lang="nb-NO" dirty="0" smtClean="0"/>
              <a:t>, i.e.  </a:t>
            </a:r>
            <a:r>
              <a:rPr lang="nb-NO" dirty="0" err="1" smtClean="0"/>
              <a:t>integrated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permanent </a:t>
            </a:r>
            <a:r>
              <a:rPr lang="nb-NO" dirty="0" err="1" smtClean="0"/>
              <a:t>policies</a:t>
            </a:r>
            <a:r>
              <a:rPr lang="nb-NO" dirty="0" smtClean="0"/>
              <a:t>, </a:t>
            </a:r>
            <a:r>
              <a:rPr lang="nb-NO" dirty="0" err="1" smtClean="0"/>
              <a:t>activities</a:t>
            </a:r>
            <a:r>
              <a:rPr lang="nb-NO" dirty="0" smtClean="0"/>
              <a:t>, </a:t>
            </a:r>
            <a:r>
              <a:rPr lang="nb-NO" dirty="0" err="1" smtClean="0"/>
              <a:t>institutions</a:t>
            </a:r>
            <a:r>
              <a:rPr lang="nb-NO" dirty="0" smtClean="0"/>
              <a:t>, staff and </a:t>
            </a:r>
            <a:r>
              <a:rPr lang="nb-NO" dirty="0" err="1" smtClean="0"/>
              <a:t>budgets</a:t>
            </a:r>
            <a:r>
              <a:rPr lang="nb-NO" dirty="0" smtClean="0"/>
              <a:t> - not ad hoc </a:t>
            </a:r>
            <a:r>
              <a:rPr lang="nb-NO" dirty="0" err="1" smtClean="0"/>
              <a:t>projects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Simple non-</a:t>
            </a:r>
            <a:r>
              <a:rPr lang="nb-NO" dirty="0" err="1" smtClean="0"/>
              <a:t>academic</a:t>
            </a:r>
            <a:r>
              <a:rPr lang="nb-NO" smtClean="0"/>
              <a:t> language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regards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men and </a:t>
            </a:r>
            <a:r>
              <a:rPr lang="nb-NO" dirty="0" err="1" smtClean="0"/>
              <a:t>women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Statistics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a </a:t>
            </a:r>
            <a:r>
              <a:rPr lang="nb-NO" dirty="0" err="1" smtClean="0"/>
              <a:t>powerful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82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Monotoring and </a:t>
            </a:r>
            <a:r>
              <a:rPr lang="nb-NO" b="1" dirty="0" err="1" smtClean="0"/>
              <a:t>measuring</a:t>
            </a:r>
            <a:r>
              <a:rPr lang="nb-NO" b="1" dirty="0" smtClean="0"/>
              <a:t> at </a:t>
            </a:r>
            <a:r>
              <a:rPr lang="nb-NO" b="1" dirty="0" err="1" smtClean="0"/>
              <a:t>municipal</a:t>
            </a:r>
            <a:r>
              <a:rPr lang="nb-NO" b="1" dirty="0" smtClean="0"/>
              <a:t> </a:t>
            </a:r>
            <a:r>
              <a:rPr lang="nb-NO" b="1" dirty="0" err="1" smtClean="0"/>
              <a:t>level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Municipal</a:t>
            </a:r>
            <a:r>
              <a:rPr lang="nb-NO" sz="2400" dirty="0" smtClean="0"/>
              <a:t> </a:t>
            </a:r>
            <a:r>
              <a:rPr lang="nb-NO" sz="2400" dirty="0" err="1" smtClean="0"/>
              <a:t>gender</a:t>
            </a:r>
            <a:r>
              <a:rPr lang="nb-NO" sz="2400" dirty="0" smtClean="0"/>
              <a:t> </a:t>
            </a:r>
            <a:r>
              <a:rPr lang="nb-NO" sz="2400" dirty="0" err="1" smtClean="0"/>
              <a:t>equality</a:t>
            </a:r>
            <a:r>
              <a:rPr lang="nb-NO" sz="2400" dirty="0" smtClean="0"/>
              <a:t> </a:t>
            </a:r>
            <a:r>
              <a:rPr lang="nb-NO" sz="2400" dirty="0" err="1" smtClean="0"/>
              <a:t>index</a:t>
            </a:r>
            <a:endParaRPr lang="nb-NO" sz="2400" dirty="0" smtClean="0"/>
          </a:p>
          <a:p>
            <a:r>
              <a:rPr lang="nb-NO" sz="2400" dirty="0" err="1" smtClean="0"/>
              <a:t>Mainstreamed</a:t>
            </a:r>
            <a:r>
              <a:rPr lang="nb-NO" sz="2400" dirty="0" smtClean="0"/>
              <a:t>: </a:t>
            </a:r>
            <a:r>
              <a:rPr lang="nb-NO" sz="2400" dirty="0" err="1" smtClean="0"/>
              <a:t>collected</a:t>
            </a:r>
            <a:r>
              <a:rPr lang="nb-NO" sz="2400" dirty="0" smtClean="0"/>
              <a:t> and </a:t>
            </a:r>
            <a:r>
              <a:rPr lang="nb-NO" sz="2400" dirty="0" err="1" smtClean="0"/>
              <a:t>analysed</a:t>
            </a:r>
            <a:r>
              <a:rPr lang="nb-NO" sz="2400" dirty="0" smtClean="0"/>
              <a:t> </a:t>
            </a:r>
            <a:r>
              <a:rPr lang="nb-NO" sz="2400" dirty="0" err="1" smtClean="0"/>
              <a:t>annually</a:t>
            </a:r>
            <a:r>
              <a:rPr lang="nb-NO" sz="2400" dirty="0" smtClean="0"/>
              <a:t> by National Statistical </a:t>
            </a:r>
            <a:r>
              <a:rPr lang="nb-NO" sz="2400" dirty="0" err="1" smtClean="0"/>
              <a:t>Bureau</a:t>
            </a:r>
            <a:r>
              <a:rPr lang="nb-NO" sz="2400" dirty="0" smtClean="0"/>
              <a:t> </a:t>
            </a:r>
          </a:p>
          <a:p>
            <a:r>
              <a:rPr lang="nb-NO" sz="2400" dirty="0" smtClean="0"/>
              <a:t>Covers 16 </a:t>
            </a:r>
            <a:r>
              <a:rPr lang="nb-NO" sz="2400" dirty="0" err="1" smtClean="0"/>
              <a:t>key</a:t>
            </a:r>
            <a:r>
              <a:rPr lang="nb-NO" sz="2400" dirty="0" smtClean="0"/>
              <a:t> </a:t>
            </a:r>
            <a:r>
              <a:rPr lang="nb-NO" sz="2400" dirty="0" err="1" smtClean="0"/>
              <a:t>indicators</a:t>
            </a:r>
            <a:r>
              <a:rPr lang="nb-NO" sz="2400" dirty="0" smtClean="0"/>
              <a:t> relevant to </a:t>
            </a:r>
            <a:r>
              <a:rPr lang="nb-NO" sz="2400" dirty="0" err="1" smtClean="0"/>
              <a:t>gender</a:t>
            </a:r>
            <a:r>
              <a:rPr lang="nb-NO" sz="2400" dirty="0" smtClean="0"/>
              <a:t> </a:t>
            </a:r>
            <a:r>
              <a:rPr lang="nb-NO" sz="2400" dirty="0" err="1" smtClean="0"/>
              <a:t>equality</a:t>
            </a:r>
            <a:r>
              <a:rPr lang="nb-NO" sz="2400" dirty="0" smtClean="0"/>
              <a:t>  </a:t>
            </a:r>
          </a:p>
          <a:p>
            <a:r>
              <a:rPr lang="nb-NO" sz="2400" dirty="0" smtClean="0"/>
              <a:t>Covers all </a:t>
            </a:r>
            <a:r>
              <a:rPr lang="nb-NO" sz="2400" dirty="0" err="1" smtClean="0"/>
              <a:t>municipalties</a:t>
            </a:r>
            <a:r>
              <a:rPr lang="nb-NO" sz="2400" dirty="0" smtClean="0"/>
              <a:t> and </a:t>
            </a:r>
            <a:r>
              <a:rPr lang="nb-NO" sz="2400" dirty="0" err="1" smtClean="0"/>
              <a:t>provinces</a:t>
            </a:r>
            <a:endParaRPr lang="nb-NO" sz="2400" dirty="0" smtClean="0"/>
          </a:p>
          <a:p>
            <a:r>
              <a:rPr lang="nb-NO" sz="2400" dirty="0" err="1" smtClean="0"/>
              <a:t>Enables</a:t>
            </a:r>
            <a:r>
              <a:rPr lang="nb-NO" sz="2400" dirty="0" smtClean="0"/>
              <a:t> </a:t>
            </a:r>
            <a:r>
              <a:rPr lang="nb-NO" sz="2400" dirty="0" err="1" smtClean="0"/>
              <a:t>them</a:t>
            </a:r>
            <a:r>
              <a:rPr lang="nb-NO" sz="2400" dirty="0" smtClean="0"/>
              <a:t> to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their</a:t>
            </a:r>
            <a:r>
              <a:rPr lang="nb-NO" sz="2400" dirty="0" smtClean="0"/>
              <a:t> </a:t>
            </a:r>
            <a:r>
              <a:rPr lang="nb-NO" sz="2400" dirty="0" err="1" smtClean="0"/>
              <a:t>results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national</a:t>
            </a:r>
            <a:r>
              <a:rPr lang="nb-NO" sz="2400" dirty="0" smtClean="0"/>
              <a:t> </a:t>
            </a:r>
            <a:r>
              <a:rPr lang="nb-NO" sz="2400" dirty="0" err="1" smtClean="0"/>
              <a:t>average</a:t>
            </a:r>
            <a:r>
              <a:rPr lang="nb-NO" sz="2400" dirty="0" smtClean="0"/>
              <a:t>,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their</a:t>
            </a:r>
            <a:r>
              <a:rPr lang="nb-NO" sz="2400" dirty="0" smtClean="0"/>
              <a:t> </a:t>
            </a:r>
            <a:r>
              <a:rPr lang="nb-NO" sz="2400" dirty="0" err="1" smtClean="0"/>
              <a:t>neighbours</a:t>
            </a:r>
            <a:r>
              <a:rPr lang="nb-NO" sz="2400" dirty="0" smtClean="0"/>
              <a:t> – as </a:t>
            </a:r>
            <a:r>
              <a:rPr lang="nb-NO" sz="2400" dirty="0" err="1" smtClean="0"/>
              <a:t>well</a:t>
            </a:r>
            <a:r>
              <a:rPr lang="nb-NO" sz="2400" dirty="0" smtClean="0"/>
              <a:t> as </a:t>
            </a:r>
            <a:r>
              <a:rPr lang="nb-NO" sz="2400" dirty="0" err="1" smtClean="0"/>
              <a:t>see</a:t>
            </a:r>
            <a:r>
              <a:rPr lang="nb-NO" sz="2400" dirty="0" smtClean="0"/>
              <a:t> </a:t>
            </a:r>
            <a:r>
              <a:rPr lang="nb-NO" sz="2400" dirty="0" err="1" smtClean="0"/>
              <a:t>their</a:t>
            </a:r>
            <a:r>
              <a:rPr lang="nb-NO" sz="2400" dirty="0" smtClean="0"/>
              <a:t> </a:t>
            </a:r>
            <a:r>
              <a:rPr lang="nb-NO" sz="2400" dirty="0" err="1" smtClean="0"/>
              <a:t>own</a:t>
            </a:r>
            <a:r>
              <a:rPr lang="nb-NO" sz="2400" dirty="0" smtClean="0"/>
              <a:t> </a:t>
            </a:r>
            <a:r>
              <a:rPr lang="nb-NO" sz="2400" dirty="0" err="1" smtClean="0"/>
              <a:t>development</a:t>
            </a:r>
            <a:r>
              <a:rPr lang="nb-NO" sz="2400" dirty="0" smtClean="0"/>
              <a:t> over time. </a:t>
            </a:r>
          </a:p>
          <a:p>
            <a:r>
              <a:rPr lang="nb-NO" sz="2400" dirty="0" smtClean="0"/>
              <a:t>Basis for administrative planning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gender</a:t>
            </a:r>
            <a:r>
              <a:rPr lang="nb-NO" sz="2400" dirty="0" smtClean="0"/>
              <a:t> </a:t>
            </a:r>
            <a:r>
              <a:rPr lang="nb-NO" sz="2400" dirty="0" err="1" smtClean="0"/>
              <a:t>equality</a:t>
            </a:r>
            <a:r>
              <a:rPr lang="nb-NO" sz="2400" dirty="0" smtClean="0"/>
              <a:t> </a:t>
            </a:r>
            <a:r>
              <a:rPr lang="nb-NO" sz="2400" dirty="0" err="1" smtClean="0"/>
              <a:t>initiatives</a:t>
            </a:r>
            <a:r>
              <a:rPr lang="nb-NO" sz="2400" dirty="0" smtClean="0"/>
              <a:t> </a:t>
            </a:r>
          </a:p>
          <a:p>
            <a:r>
              <a:rPr lang="nb-NO" sz="2400" dirty="0" smtClean="0"/>
              <a:t>Basis for </a:t>
            </a:r>
            <a:r>
              <a:rPr lang="nb-NO" sz="2400" dirty="0" err="1" smtClean="0"/>
              <a:t>political</a:t>
            </a:r>
            <a:r>
              <a:rPr lang="nb-NO" sz="2400" dirty="0" smtClean="0"/>
              <a:t> </a:t>
            </a:r>
            <a:r>
              <a:rPr lang="nb-NO" sz="2400" dirty="0" err="1" smtClean="0"/>
              <a:t>decisions</a:t>
            </a:r>
            <a:r>
              <a:rPr lang="nb-NO" sz="2400" dirty="0" smtClean="0"/>
              <a:t> </a:t>
            </a:r>
            <a:r>
              <a:rPr lang="nb-NO" sz="2400" dirty="0" err="1" smtClean="0"/>
              <a:t>across</a:t>
            </a:r>
            <a:r>
              <a:rPr lang="nb-NO" sz="2400" dirty="0" smtClean="0"/>
              <a:t> party lines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6974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Gender</a:t>
            </a:r>
            <a:r>
              <a:rPr lang="nb-NO" b="1" dirty="0" smtClean="0"/>
              <a:t> </a:t>
            </a:r>
            <a:r>
              <a:rPr lang="nb-NO" b="1" dirty="0" err="1" smtClean="0"/>
              <a:t>equality</a:t>
            </a:r>
            <a:r>
              <a:rPr lang="nb-NO" b="1" dirty="0" smtClean="0"/>
              <a:t> </a:t>
            </a:r>
            <a:r>
              <a:rPr lang="nb-NO" b="1" dirty="0" err="1" smtClean="0"/>
              <a:t>indicators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nb-NO" dirty="0" err="1" smtClean="0"/>
              <a:t>Percentage</a:t>
            </a:r>
            <a:r>
              <a:rPr lang="nb-NO" dirty="0" smtClean="0"/>
              <a:t> men 20-66 </a:t>
            </a:r>
            <a:r>
              <a:rPr lang="nb-NO" dirty="0" err="1" smtClean="0"/>
              <a:t>working</a:t>
            </a:r>
            <a:r>
              <a:rPr lang="nb-NO" dirty="0" smtClean="0"/>
              <a:t> part time</a:t>
            </a:r>
          </a:p>
          <a:p>
            <a:pPr>
              <a:buFontTx/>
              <a:buChar char="-"/>
            </a:pPr>
            <a:r>
              <a:rPr lang="nb-NO" dirty="0" err="1" smtClean="0"/>
              <a:t>Percentage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 20-66 </a:t>
            </a:r>
            <a:r>
              <a:rPr lang="nb-NO" dirty="0" err="1" smtClean="0"/>
              <a:t>working</a:t>
            </a:r>
            <a:r>
              <a:rPr lang="nb-NO" dirty="0" smtClean="0"/>
              <a:t> part time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Percentage</a:t>
            </a:r>
            <a:r>
              <a:rPr lang="nb-NO" dirty="0" smtClean="0"/>
              <a:t> </a:t>
            </a:r>
            <a:r>
              <a:rPr lang="nb-NO" dirty="0" err="1"/>
              <a:t>fathers</a:t>
            </a:r>
            <a:r>
              <a:rPr lang="nb-NO" dirty="0"/>
              <a:t> taking full </a:t>
            </a:r>
            <a:r>
              <a:rPr lang="nb-NO" dirty="0" err="1" smtClean="0"/>
              <a:t>fathers</a:t>
            </a:r>
            <a:r>
              <a:rPr lang="nb-NO" dirty="0" smtClean="0"/>
              <a:t>’ </a:t>
            </a:r>
            <a:r>
              <a:rPr lang="nb-NO" dirty="0" err="1"/>
              <a:t>quota</a:t>
            </a:r>
            <a:r>
              <a:rPr lang="nb-NO" dirty="0"/>
              <a:t> or more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Percentage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 </a:t>
            </a:r>
            <a:r>
              <a:rPr lang="nb-NO" dirty="0" err="1" smtClean="0"/>
              <a:t>municipal</a:t>
            </a:r>
            <a:r>
              <a:rPr lang="nb-NO" dirty="0" smtClean="0"/>
              <a:t> </a:t>
            </a:r>
            <a:r>
              <a:rPr lang="nb-NO" dirty="0" err="1" smtClean="0"/>
              <a:t>council</a:t>
            </a:r>
            <a:r>
              <a:rPr lang="nb-NO" dirty="0" smtClean="0"/>
              <a:t> </a:t>
            </a:r>
            <a:r>
              <a:rPr lang="nb-NO" dirty="0" err="1" smtClean="0"/>
              <a:t>members</a:t>
            </a: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Percentage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 </a:t>
            </a:r>
            <a:r>
              <a:rPr lang="nb-NO" dirty="0" err="1" smtClean="0"/>
              <a:t>employees</a:t>
            </a:r>
            <a:r>
              <a:rPr lang="nb-NO" dirty="0" smtClean="0"/>
              <a:t>  age 20-66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sector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Percentage</a:t>
            </a:r>
            <a:r>
              <a:rPr lang="nb-NO" dirty="0" smtClean="0"/>
              <a:t>  </a:t>
            </a:r>
            <a:r>
              <a:rPr lang="nb-NO" dirty="0" err="1" smtClean="0"/>
              <a:t>women</a:t>
            </a:r>
            <a:r>
              <a:rPr lang="nb-NO" dirty="0" smtClean="0"/>
              <a:t> </a:t>
            </a:r>
            <a:r>
              <a:rPr lang="nb-NO" dirty="0" err="1" smtClean="0"/>
              <a:t>employees</a:t>
            </a:r>
            <a:r>
              <a:rPr lang="nb-NO" dirty="0" smtClean="0"/>
              <a:t>  age 20-66 in </a:t>
            </a:r>
            <a:r>
              <a:rPr lang="nb-NO" dirty="0" err="1" smtClean="0"/>
              <a:t>the</a:t>
            </a:r>
            <a:r>
              <a:rPr lang="nb-NO" dirty="0" smtClean="0"/>
              <a:t> private </a:t>
            </a:r>
            <a:r>
              <a:rPr lang="nb-NO" dirty="0" err="1" smtClean="0"/>
              <a:t>sctor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Percentage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 </a:t>
            </a:r>
            <a:r>
              <a:rPr lang="nb-NO" dirty="0" err="1" smtClean="0"/>
              <a:t>among</a:t>
            </a:r>
            <a:r>
              <a:rPr lang="nb-NO" dirty="0" smtClean="0"/>
              <a:t> leaders age 20-66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Level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balanced</a:t>
            </a:r>
            <a:r>
              <a:rPr lang="nb-NO" dirty="0"/>
              <a:t> business </a:t>
            </a:r>
            <a:r>
              <a:rPr lang="nb-NO" dirty="0" err="1"/>
              <a:t>structure</a:t>
            </a: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Level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balance</a:t>
            </a:r>
            <a:r>
              <a:rPr lang="nb-NO" dirty="0" smtClean="0"/>
              <a:t> in </a:t>
            </a:r>
            <a:r>
              <a:rPr lang="nb-NO" dirty="0" err="1" smtClean="0"/>
              <a:t>educational</a:t>
            </a:r>
            <a:r>
              <a:rPr lang="nb-NO" dirty="0" smtClean="0"/>
              <a:t> programs in </a:t>
            </a:r>
            <a:r>
              <a:rPr lang="nb-NO" dirty="0" err="1" smtClean="0"/>
              <a:t>upper</a:t>
            </a:r>
            <a:r>
              <a:rPr lang="nb-NO" dirty="0" smtClean="0"/>
              <a:t> </a:t>
            </a:r>
            <a:r>
              <a:rPr lang="nb-NO" dirty="0" err="1" smtClean="0"/>
              <a:t>secondary</a:t>
            </a:r>
            <a:r>
              <a:rPr lang="nb-NO" dirty="0" smtClean="0"/>
              <a:t> </a:t>
            </a:r>
            <a:r>
              <a:rPr lang="nb-NO" dirty="0" err="1" smtClean="0"/>
              <a:t>school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584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Kindergarten </a:t>
            </a:r>
            <a:r>
              <a:rPr lang="nb-NO" b="1" dirty="0" err="1" smtClean="0"/>
              <a:t>indicator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b="1" dirty="0" err="1"/>
              <a:t>Indicators</a:t>
            </a:r>
            <a:endParaRPr lang="nb-NO" b="1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Percentage</a:t>
            </a:r>
            <a:r>
              <a:rPr lang="nb-NO" dirty="0" smtClean="0"/>
              <a:t> </a:t>
            </a:r>
            <a:r>
              <a:rPr lang="nb-NO" dirty="0"/>
              <a:t>1-5 </a:t>
            </a:r>
            <a:r>
              <a:rPr lang="nb-NO" dirty="0" err="1"/>
              <a:t>years</a:t>
            </a:r>
            <a:r>
              <a:rPr lang="nb-NO" dirty="0"/>
              <a:t> in </a:t>
            </a:r>
            <a:r>
              <a:rPr lang="nb-NO" dirty="0" err="1"/>
              <a:t>kindergartens</a:t>
            </a:r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Kindergartens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seen</a:t>
            </a:r>
            <a:r>
              <a:rPr lang="nb-NO" dirty="0" smtClean="0"/>
              <a:t> as  </a:t>
            </a:r>
            <a:r>
              <a:rPr lang="nb-NO" dirty="0" err="1" smtClean="0"/>
              <a:t>important</a:t>
            </a:r>
            <a:r>
              <a:rPr lang="nb-NO" dirty="0" smtClean="0"/>
              <a:t> to </a:t>
            </a:r>
            <a:r>
              <a:rPr lang="nb-NO" dirty="0" err="1" smtClean="0"/>
              <a:t>childrens’s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and 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r>
              <a:rPr lang="nb-NO" dirty="0" smtClean="0"/>
              <a:t>, </a:t>
            </a:r>
            <a:r>
              <a:rPr lang="nb-NO" dirty="0" err="1" smtClean="0"/>
              <a:t>especially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from </a:t>
            </a:r>
            <a:r>
              <a:rPr lang="nb-NO" dirty="0" err="1" smtClean="0"/>
              <a:t>poor</a:t>
            </a:r>
            <a:r>
              <a:rPr lang="nb-NO" dirty="0" smtClean="0"/>
              <a:t> or immigrant families – </a:t>
            </a:r>
            <a:r>
              <a:rPr lang="nb-NO" dirty="0" err="1" smtClean="0"/>
              <a:t>apart</a:t>
            </a:r>
            <a:r>
              <a:rPr lang="nb-NO" dirty="0" smtClean="0"/>
              <a:t> from </a:t>
            </a:r>
            <a:r>
              <a:rPr lang="nb-NO" dirty="0" err="1" smtClean="0"/>
              <a:t>being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for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parents</a:t>
            </a:r>
            <a:endParaRPr lang="nb-NO" dirty="0"/>
          </a:p>
        </p:txBody>
      </p:sp>
      <p:pic>
        <p:nvPicPr>
          <p:cNvPr id="5" name="Picture 2" descr="C:\Users\754lsc\Desktop\Likestilling illustrasjoner\Likestilling fotografier\3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0386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5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Social</a:t>
            </a:r>
            <a:r>
              <a:rPr lang="nb-NO" b="1" dirty="0" smtClean="0"/>
              <a:t> </a:t>
            </a:r>
            <a:r>
              <a:rPr lang="nb-NO" b="1" dirty="0" err="1" smtClean="0"/>
              <a:t>security</a:t>
            </a:r>
            <a:r>
              <a:rPr lang="nb-NO" b="1" dirty="0" smtClean="0"/>
              <a:t> </a:t>
            </a:r>
            <a:r>
              <a:rPr lang="nb-NO" b="1" dirty="0" err="1" smtClean="0"/>
              <a:t>indicators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err="1" smtClean="0"/>
              <a:t>Indicators</a:t>
            </a:r>
            <a:endParaRPr lang="nb-NO" b="1" dirty="0" smtClean="0"/>
          </a:p>
          <a:p>
            <a:pPr>
              <a:buFontTx/>
              <a:buChar char="-"/>
            </a:pPr>
            <a:r>
              <a:rPr lang="nb-NO" sz="2400" dirty="0" err="1" smtClean="0"/>
              <a:t>Percentage</a:t>
            </a:r>
            <a:r>
              <a:rPr lang="nb-NO" sz="2400" dirty="0" smtClean="0"/>
              <a:t> men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higher</a:t>
            </a:r>
            <a:r>
              <a:rPr lang="nb-NO" sz="2400" dirty="0" smtClean="0"/>
              <a:t> </a:t>
            </a:r>
            <a:r>
              <a:rPr lang="nb-NO" sz="2400" dirty="0" err="1" smtClean="0"/>
              <a:t>education</a:t>
            </a:r>
            <a:endParaRPr lang="nb-NO" sz="2400" dirty="0" smtClean="0"/>
          </a:p>
          <a:p>
            <a:pPr>
              <a:buFontTx/>
              <a:buChar char="-"/>
            </a:pPr>
            <a:r>
              <a:rPr lang="nb-NO" sz="2400" dirty="0" err="1" smtClean="0"/>
              <a:t>Percentage</a:t>
            </a:r>
            <a:r>
              <a:rPr lang="nb-NO" sz="2400" dirty="0" smtClean="0"/>
              <a:t> </a:t>
            </a:r>
            <a:r>
              <a:rPr lang="nb-NO" sz="2400" dirty="0" err="1" smtClean="0"/>
              <a:t>women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higher</a:t>
            </a:r>
            <a:r>
              <a:rPr lang="nb-NO" sz="2400" dirty="0" smtClean="0"/>
              <a:t> </a:t>
            </a:r>
            <a:r>
              <a:rPr lang="nb-NO" sz="2400" dirty="0" err="1" smtClean="0"/>
              <a:t>education</a:t>
            </a:r>
            <a:endParaRPr lang="nb-NO" sz="2400" dirty="0" smtClean="0"/>
          </a:p>
          <a:p>
            <a:pPr>
              <a:buFontTx/>
              <a:buChar char="-"/>
            </a:pPr>
            <a:endParaRPr lang="nb-NO" sz="2400" dirty="0" smtClean="0"/>
          </a:p>
          <a:p>
            <a:pPr>
              <a:buFontTx/>
              <a:buChar char="-"/>
            </a:pPr>
            <a:r>
              <a:rPr lang="nb-NO" sz="2400" dirty="0" err="1" smtClean="0"/>
              <a:t>Percentage</a:t>
            </a:r>
            <a:r>
              <a:rPr lang="nb-NO" sz="2400" dirty="0" smtClean="0"/>
              <a:t> men 20-66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work</a:t>
            </a:r>
            <a:r>
              <a:rPr lang="nb-NO" sz="2400" dirty="0" smtClean="0"/>
              <a:t> force</a:t>
            </a:r>
          </a:p>
          <a:p>
            <a:pPr>
              <a:buFontTx/>
              <a:buChar char="-"/>
            </a:pPr>
            <a:r>
              <a:rPr lang="nb-NO" sz="2400" dirty="0" err="1" smtClean="0"/>
              <a:t>Percentage</a:t>
            </a:r>
            <a:r>
              <a:rPr lang="nb-NO" sz="2400" dirty="0" smtClean="0"/>
              <a:t> </a:t>
            </a:r>
            <a:r>
              <a:rPr lang="nb-NO" sz="2400" dirty="0" err="1" smtClean="0"/>
              <a:t>women</a:t>
            </a:r>
            <a:r>
              <a:rPr lang="nb-NO" sz="2400" dirty="0" smtClean="0"/>
              <a:t> 20-66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work</a:t>
            </a:r>
            <a:r>
              <a:rPr lang="nb-NO" sz="2400" dirty="0" smtClean="0"/>
              <a:t> force</a:t>
            </a:r>
          </a:p>
          <a:p>
            <a:pPr>
              <a:buFontTx/>
              <a:buChar char="-"/>
            </a:pPr>
            <a:r>
              <a:rPr lang="nb-NO" sz="2400" dirty="0" smtClean="0"/>
              <a:t>(</a:t>
            </a:r>
            <a:r>
              <a:rPr lang="nb-NO" sz="2400" dirty="0" err="1" smtClean="0"/>
              <a:t>measure</a:t>
            </a:r>
            <a:r>
              <a:rPr lang="nb-NO" sz="2400" dirty="0" smtClean="0"/>
              <a:t> </a:t>
            </a:r>
            <a:r>
              <a:rPr lang="nb-NO" sz="2400" dirty="0" err="1" smtClean="0"/>
              <a:t>employment</a:t>
            </a:r>
            <a:r>
              <a:rPr lang="nb-NO" sz="2400" dirty="0" smtClean="0"/>
              <a:t> rate, not </a:t>
            </a:r>
            <a:r>
              <a:rPr lang="nb-NO" sz="2400" dirty="0" err="1" smtClean="0"/>
              <a:t>unemployment</a:t>
            </a:r>
            <a:r>
              <a:rPr lang="nb-NO" sz="2400" dirty="0" smtClean="0"/>
              <a:t> rate)</a:t>
            </a:r>
          </a:p>
          <a:p>
            <a:pPr>
              <a:buFontTx/>
              <a:buChar char="-"/>
            </a:pPr>
            <a:endParaRPr lang="nb-NO" sz="2400" dirty="0" smtClean="0"/>
          </a:p>
          <a:p>
            <a:pPr>
              <a:buFontTx/>
              <a:buChar char="-"/>
            </a:pPr>
            <a:r>
              <a:rPr lang="nb-NO" sz="2400" dirty="0" err="1" smtClean="0"/>
              <a:t>Average</a:t>
            </a:r>
            <a:r>
              <a:rPr lang="nb-NO" sz="2400" dirty="0" smtClean="0"/>
              <a:t> gross </a:t>
            </a:r>
            <a:r>
              <a:rPr lang="nb-NO" sz="2400" dirty="0" err="1" smtClean="0"/>
              <a:t>income</a:t>
            </a:r>
            <a:r>
              <a:rPr lang="nb-NO" sz="2400" dirty="0" smtClean="0"/>
              <a:t> for men</a:t>
            </a:r>
          </a:p>
          <a:p>
            <a:pPr>
              <a:buFontTx/>
              <a:buChar char="-"/>
            </a:pPr>
            <a:r>
              <a:rPr lang="nb-NO" sz="2400" dirty="0" err="1" smtClean="0"/>
              <a:t>Average</a:t>
            </a:r>
            <a:r>
              <a:rPr lang="nb-NO" sz="2400" dirty="0" smtClean="0"/>
              <a:t> gross </a:t>
            </a:r>
            <a:r>
              <a:rPr lang="nb-NO" sz="2400" dirty="0" err="1" smtClean="0"/>
              <a:t>income</a:t>
            </a:r>
            <a:r>
              <a:rPr lang="nb-NO" sz="2400" dirty="0" smtClean="0"/>
              <a:t> for </a:t>
            </a:r>
            <a:r>
              <a:rPr lang="nb-NO" sz="2400" dirty="0" err="1" smtClean="0"/>
              <a:t>women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7848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Three </a:t>
            </a:r>
            <a:r>
              <a:rPr lang="nb-NO" b="1" dirty="0" err="1" smtClean="0"/>
              <a:t>municipalities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b="1" dirty="0" smtClean="0"/>
              <a:t>Gran</a:t>
            </a:r>
            <a:r>
              <a:rPr lang="en-GB" sz="2600" b="1" dirty="0" smtClean="0"/>
              <a:t>: 14.000</a:t>
            </a:r>
          </a:p>
          <a:p>
            <a:pPr marL="0" indent="0">
              <a:buNone/>
            </a:pPr>
            <a:r>
              <a:rPr lang="en-GB" sz="2600" dirty="0" smtClean="0"/>
              <a:t>Small rural municipality: Focus on kindergartens and other services for children to keep and attract young </a:t>
            </a:r>
            <a:r>
              <a:rPr lang="en-GB" sz="2600" dirty="0"/>
              <a:t>people </a:t>
            </a:r>
            <a:endParaRPr lang="en-GB" sz="2600" dirty="0" smtClean="0"/>
          </a:p>
          <a:p>
            <a:pPr marL="0" indent="0">
              <a:buNone/>
            </a:pPr>
            <a:endParaRPr lang="en-GB" sz="2600" b="1" dirty="0" smtClean="0"/>
          </a:p>
          <a:p>
            <a:pPr marL="0" indent="0">
              <a:buNone/>
            </a:pPr>
            <a:r>
              <a:rPr lang="en-GB" sz="2600" b="1" dirty="0" err="1" smtClean="0"/>
              <a:t>Sagene</a:t>
            </a:r>
            <a:r>
              <a:rPr lang="en-GB" sz="2600" b="1" dirty="0" smtClean="0"/>
              <a:t>/Oslo</a:t>
            </a:r>
            <a:r>
              <a:rPr lang="en-GB" sz="2600" b="1" dirty="0" smtClean="0"/>
              <a:t>: 40.000/600.000</a:t>
            </a:r>
          </a:p>
          <a:p>
            <a:pPr marL="0" indent="0">
              <a:buNone/>
            </a:pPr>
            <a:r>
              <a:rPr lang="en-GB" sz="2600" dirty="0" smtClean="0"/>
              <a:t>Multicultural  </a:t>
            </a:r>
            <a:r>
              <a:rPr lang="en-GB" sz="2600" dirty="0"/>
              <a:t>district </a:t>
            </a:r>
            <a:r>
              <a:rPr lang="en-GB" sz="2600" dirty="0" smtClean="0"/>
              <a:t>in the capital Oslo: Focus </a:t>
            </a:r>
            <a:r>
              <a:rPr lang="en-GB" sz="2600" dirty="0"/>
              <a:t>on </a:t>
            </a:r>
            <a:r>
              <a:rPr lang="en-GB" sz="2600" dirty="0" smtClean="0"/>
              <a:t>social </a:t>
            </a:r>
            <a:r>
              <a:rPr lang="en-GB" sz="2600" dirty="0"/>
              <a:t>inclusion </a:t>
            </a:r>
            <a:r>
              <a:rPr lang="en-GB" sz="2600" dirty="0" smtClean="0"/>
              <a:t>and employment </a:t>
            </a:r>
            <a:endParaRPr lang="en-GB" sz="2600" dirty="0" smtClean="0"/>
          </a:p>
          <a:p>
            <a:pPr marL="0" indent="0">
              <a:buNone/>
            </a:pPr>
            <a:endParaRPr lang="en-GB" sz="2600" b="1" dirty="0" smtClean="0"/>
          </a:p>
          <a:p>
            <a:pPr marL="0" indent="0">
              <a:buNone/>
            </a:pPr>
            <a:r>
              <a:rPr lang="en-GB" sz="2600" b="1" dirty="0" smtClean="0"/>
              <a:t>Kristiansand</a:t>
            </a:r>
            <a:r>
              <a:rPr lang="en-GB" sz="2600" b="1" dirty="0"/>
              <a:t>: 87.000</a:t>
            </a:r>
          </a:p>
          <a:p>
            <a:pPr marL="0" indent="0">
              <a:buNone/>
            </a:pPr>
            <a:r>
              <a:rPr lang="en-GB" sz="2600" dirty="0"/>
              <a:t>Conservative region: Focus on broad gender equality strategies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555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Gran </a:t>
            </a:r>
            <a:r>
              <a:rPr lang="nb-NO" b="1" dirty="0" err="1" smtClean="0"/>
              <a:t>muncipality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Rural municipality, 60 km. north of Oslo</a:t>
            </a:r>
          </a:p>
          <a:p>
            <a:r>
              <a:rPr lang="en-GB" dirty="0" smtClean="0"/>
              <a:t>14.000 inhabitants</a:t>
            </a:r>
          </a:p>
          <a:p>
            <a:r>
              <a:rPr lang="en-GB" dirty="0" smtClean="0"/>
              <a:t>Long </a:t>
            </a:r>
            <a:r>
              <a:rPr lang="en-GB" dirty="0"/>
              <a:t>traditions in agriculture and </a:t>
            </a:r>
            <a:r>
              <a:rPr lang="en-GB" dirty="0" smtClean="0"/>
              <a:t>forestry</a:t>
            </a:r>
          </a:p>
          <a:p>
            <a:r>
              <a:rPr lang="en-GB" dirty="0" smtClean="0"/>
              <a:t>6</a:t>
            </a:r>
            <a:r>
              <a:rPr lang="en-GB" dirty="0"/>
              <a:t>% of the population engaged in </a:t>
            </a:r>
            <a:r>
              <a:rPr lang="en-GB" dirty="0" smtClean="0"/>
              <a:t>farming, 16% in industry/construction, 78% in </a:t>
            </a:r>
            <a:r>
              <a:rPr lang="en-GB" dirty="0"/>
              <a:t>commerce and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2000 </a:t>
            </a:r>
            <a:r>
              <a:rPr lang="en-GB" dirty="0"/>
              <a:t>persons, work outside Gran, half of them </a:t>
            </a:r>
            <a:r>
              <a:rPr lang="en-GB" dirty="0" smtClean="0"/>
              <a:t>in Oslo</a:t>
            </a:r>
            <a:r>
              <a:rPr lang="en-GB" dirty="0"/>
              <a:t>, </a:t>
            </a:r>
            <a:r>
              <a:rPr lang="en-GB" dirty="0" smtClean="0"/>
              <a:t>the </a:t>
            </a:r>
            <a:r>
              <a:rPr lang="en-GB" dirty="0"/>
              <a:t>rest </a:t>
            </a:r>
            <a:r>
              <a:rPr lang="en-GB" dirty="0" smtClean="0"/>
              <a:t>in neighbour </a:t>
            </a:r>
            <a:r>
              <a:rPr lang="en-GB" dirty="0"/>
              <a:t>communities.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3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Gran: Key </a:t>
            </a:r>
            <a:r>
              <a:rPr lang="nb-NO" b="1" dirty="0" err="1" smtClean="0"/>
              <a:t>challenges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600" b="1" dirty="0" smtClean="0"/>
              <a:t>General challenge – typical for small rural municipalities</a:t>
            </a:r>
          </a:p>
          <a:p>
            <a:pPr marL="0" indent="0">
              <a:buNone/>
            </a:pPr>
            <a:r>
              <a:rPr lang="en-GB" sz="2600" dirty="0" smtClean="0"/>
              <a:t>Elderly population – as many small rural municipalities. </a:t>
            </a:r>
          </a:p>
          <a:p>
            <a:pPr marL="0" indent="0">
              <a:buNone/>
            </a:pPr>
            <a:r>
              <a:rPr lang="en-GB" sz="2600" dirty="0" smtClean="0"/>
              <a:t>Not sustainable  with regard to demography/economy </a:t>
            </a:r>
          </a:p>
          <a:p>
            <a:pPr marL="0" indent="0">
              <a:buNone/>
            </a:pPr>
            <a:r>
              <a:rPr lang="en-GB" sz="2600" dirty="0" smtClean="0"/>
              <a:t>Lower educational level than </a:t>
            </a:r>
            <a:r>
              <a:rPr lang="en-GB" sz="2600" dirty="0"/>
              <a:t>in Oslo and </a:t>
            </a:r>
            <a:r>
              <a:rPr lang="en-GB" sz="2600" dirty="0" smtClean="0"/>
              <a:t>Kristiansand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 smtClean="0"/>
              <a:t>Specific challenges</a:t>
            </a:r>
          </a:p>
          <a:p>
            <a:pPr>
              <a:buFontTx/>
              <a:buChar char="-"/>
            </a:pPr>
            <a:r>
              <a:rPr lang="en-GB" sz="2600" dirty="0" smtClean="0"/>
              <a:t>Gran needs </a:t>
            </a:r>
            <a:r>
              <a:rPr lang="en-GB" sz="2600" dirty="0"/>
              <a:t>to </a:t>
            </a:r>
            <a:r>
              <a:rPr lang="en-GB" sz="2600" dirty="0" smtClean="0"/>
              <a:t>keep </a:t>
            </a:r>
            <a:r>
              <a:rPr lang="en-GB" sz="2600" dirty="0"/>
              <a:t>and attract young </a:t>
            </a:r>
            <a:r>
              <a:rPr lang="en-GB" sz="2600" dirty="0" smtClean="0"/>
              <a:t>people as </a:t>
            </a:r>
            <a:r>
              <a:rPr lang="en-GB" sz="2600" dirty="0"/>
              <a:t>a basis for a sustainable </a:t>
            </a:r>
            <a:r>
              <a:rPr lang="en-GB" sz="2600" dirty="0" smtClean="0"/>
              <a:t>economy and labour market  </a:t>
            </a:r>
            <a:endParaRPr lang="nb-NO" sz="2600" dirty="0"/>
          </a:p>
          <a:p>
            <a:r>
              <a:rPr lang="en-GB" sz="2600" dirty="0" smtClean="0"/>
              <a:t>Young people want children, kindergartens, schools, other public services, facilities for culture/sports + flexible working hours</a:t>
            </a:r>
          </a:p>
          <a:p>
            <a:r>
              <a:rPr lang="en-GB" sz="2600" dirty="0" smtClean="0"/>
              <a:t>Advantage 1: price of house + garden= tiny apartment in Oslo </a:t>
            </a:r>
          </a:p>
          <a:p>
            <a:r>
              <a:rPr lang="en-GB" sz="2600" dirty="0" smtClean="0"/>
              <a:t>Advantage 2: 60 km. from Oslo, can commute + work from home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897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Gran: Initiatives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Gran ensures kindergarten </a:t>
            </a:r>
            <a:r>
              <a:rPr lang="en-GB" dirty="0" smtClean="0"/>
              <a:t>1-6 years for </a:t>
            </a:r>
            <a:r>
              <a:rPr lang="en-GB" dirty="0"/>
              <a:t>all </a:t>
            </a:r>
            <a:r>
              <a:rPr lang="en-GB" dirty="0" smtClean="0"/>
              <a:t>children </a:t>
            </a:r>
            <a:endParaRPr lang="nb-NO" dirty="0"/>
          </a:p>
          <a:p>
            <a:pPr lvl="0"/>
            <a:r>
              <a:rPr lang="en-GB" dirty="0"/>
              <a:t>Gran has 16 kindergartens, 9 private and 7 public</a:t>
            </a:r>
            <a:endParaRPr lang="nb-NO" dirty="0"/>
          </a:p>
          <a:p>
            <a:pPr lvl="0"/>
            <a:r>
              <a:rPr lang="en-GB" dirty="0"/>
              <a:t>Private kindergartens </a:t>
            </a:r>
            <a:r>
              <a:rPr lang="en-GB" dirty="0" smtClean="0"/>
              <a:t>have public </a:t>
            </a:r>
            <a:r>
              <a:rPr lang="en-GB" dirty="0"/>
              <a:t>support and are supervised by the municipality. </a:t>
            </a:r>
            <a:endParaRPr lang="nb-NO" dirty="0"/>
          </a:p>
          <a:p>
            <a:pPr lvl="0"/>
            <a:r>
              <a:rPr lang="en-GB" dirty="0" smtClean="0"/>
              <a:t>All </a:t>
            </a:r>
            <a:r>
              <a:rPr lang="en-GB" dirty="0"/>
              <a:t>schools have activities before and after school for pupils 6-10 years, </a:t>
            </a:r>
            <a:r>
              <a:rPr lang="en-GB" dirty="0" smtClean="0"/>
              <a:t>07.00-16.30 </a:t>
            </a:r>
          </a:p>
          <a:p>
            <a:r>
              <a:rPr lang="en-GB" dirty="0" smtClean="0"/>
              <a:t>After school services are good, </a:t>
            </a:r>
            <a:r>
              <a:rPr lang="en-GB" dirty="0"/>
              <a:t>but </a:t>
            </a:r>
            <a:r>
              <a:rPr lang="en-GB" dirty="0" smtClean="0"/>
              <a:t>too expensive</a:t>
            </a:r>
          </a:p>
          <a:p>
            <a:pPr lvl="0"/>
            <a:r>
              <a:rPr lang="en-GB" dirty="0" smtClean="0"/>
              <a:t>Full time, i.e. 27 </a:t>
            </a:r>
            <a:r>
              <a:rPr lang="en-GB" dirty="0"/>
              <a:t>hours a </a:t>
            </a:r>
            <a:r>
              <a:rPr lang="en-GB" dirty="0" smtClean="0"/>
              <a:t>week, </a:t>
            </a:r>
            <a:r>
              <a:rPr lang="en-GB" dirty="0"/>
              <a:t>costs 377 Euro a month.</a:t>
            </a:r>
            <a:endParaRPr lang="nb-NO" dirty="0"/>
          </a:p>
          <a:p>
            <a:pPr lvl="0"/>
            <a:r>
              <a:rPr lang="en-GB" dirty="0" smtClean="0"/>
              <a:t>Few </a:t>
            </a:r>
            <a:r>
              <a:rPr lang="en-GB" dirty="0"/>
              <a:t>parents want full time, many buy extra hours when they need it. </a:t>
            </a:r>
            <a:r>
              <a:rPr lang="en-GB" dirty="0" smtClean="0"/>
              <a:t>Only </a:t>
            </a:r>
            <a:r>
              <a:rPr lang="en-GB" dirty="0"/>
              <a:t>pay for the number of hours they need.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016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1084</Words>
  <Application>Microsoft Office PowerPoint</Application>
  <PresentationFormat>Skjermfremvisning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How can municipalities work on different aspects of equality and diversity?</vt:lpstr>
      <vt:lpstr>Monotoring and measuring at municipal level</vt:lpstr>
      <vt:lpstr>Gender equality indicators</vt:lpstr>
      <vt:lpstr>Kindergarten indicator</vt:lpstr>
      <vt:lpstr>Social security indicators</vt:lpstr>
      <vt:lpstr>Three municipalities</vt:lpstr>
      <vt:lpstr>Gran muncipality</vt:lpstr>
      <vt:lpstr>Gran: Key challenges</vt:lpstr>
      <vt:lpstr>Gran: Initiatives</vt:lpstr>
      <vt:lpstr>Sagene district in Oslo</vt:lpstr>
      <vt:lpstr>Sagene: Key challenges</vt:lpstr>
      <vt:lpstr>Sagene: Initiatives</vt:lpstr>
      <vt:lpstr>Kristiansand municipality</vt:lpstr>
      <vt:lpstr>Kristiansand: Key challenges</vt:lpstr>
      <vt:lpstr>Kristiansand: Initiatives</vt:lpstr>
      <vt:lpstr>Some experiences</vt:lpstr>
    </vt:vector>
  </TitlesOfParts>
  <Company>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municipalities have a role in follow up gender legislation?</dc:title>
  <dc:creator>Liss Schanke</dc:creator>
  <cp:lastModifiedBy>Liss Schanke</cp:lastModifiedBy>
  <cp:revision>41</cp:revision>
  <dcterms:created xsi:type="dcterms:W3CDTF">2015-06-05T09:57:42Z</dcterms:created>
  <dcterms:modified xsi:type="dcterms:W3CDTF">2015-12-03T06:54:39Z</dcterms:modified>
</cp:coreProperties>
</file>