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  <p:sldMasterId id="2147483733" r:id="rId2"/>
  </p:sldMasterIdLst>
  <p:notesMasterIdLst>
    <p:notesMasterId r:id="rId19"/>
  </p:notesMasterIdLst>
  <p:handoutMasterIdLst>
    <p:handoutMasterId r:id="rId20"/>
  </p:handoutMasterIdLst>
  <p:sldIdLst>
    <p:sldId id="256" r:id="rId3"/>
    <p:sldId id="327" r:id="rId4"/>
    <p:sldId id="301" r:id="rId5"/>
    <p:sldId id="300" r:id="rId6"/>
    <p:sldId id="302" r:id="rId7"/>
    <p:sldId id="303" r:id="rId8"/>
    <p:sldId id="307" r:id="rId9"/>
    <p:sldId id="294" r:id="rId10"/>
    <p:sldId id="259" r:id="rId11"/>
    <p:sldId id="321" r:id="rId12"/>
    <p:sldId id="264" r:id="rId13"/>
    <p:sldId id="267" r:id="rId14"/>
    <p:sldId id="266" r:id="rId15"/>
    <p:sldId id="276" r:id="rId16"/>
    <p:sldId id="309" r:id="rId17"/>
    <p:sldId id="331" r:id="rId18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80464" autoAdjust="0"/>
  </p:normalViewPr>
  <p:slideViewPr>
    <p:cSldViewPr>
      <p:cViewPr varScale="1">
        <p:scale>
          <a:sx n="59" d="100"/>
          <a:sy n="59" d="100"/>
        </p:scale>
        <p:origin x="-42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mko.oliver\Documents\2015\EL&#336;AD&#193;SOK\Iskolai%20v&#233;gzetts&#233;g%20szerinti%20foglalkoztat&#225;si%20r&#225;t&#225;k-EH-HUN_2014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incses\AppData\Local\Microsoft\Windows\Temporary%20Internet%20Files\Content.Outlook\YFRT4K5H\roma_2013-2014_abrak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incses\AppData\Local\Microsoft\Windows\Temporary%20Internet%20Files\Content.Outlook\YFRT4K5H\roma_2013-2014_abrak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incses\AppData\Local\Microsoft\Windows\Temporary%20Internet%20Files\Content.Outlook\YFRT4K5H\roma_2013-2014_abra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hu-HU" sz="1400"/>
              <a:t>ISKOLAI</a:t>
            </a:r>
            <a:r>
              <a:rPr lang="hu-HU" sz="1400" baseline="0"/>
              <a:t> VÉGZETTSÉG SZERINTI FOGLALKOZTATÁSI RÁTÁK, 2014</a:t>
            </a:r>
            <a:endParaRPr lang="hu-HU" sz="1400"/>
          </a:p>
        </c:rich>
      </c:tx>
      <c:layout>
        <c:manualLayout>
          <c:xMode val="edge"/>
          <c:yMode val="edge"/>
          <c:x val="0.14126560880832212"/>
          <c:y val="3.019926162409013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7973596163786531E-2"/>
          <c:y val="0.13614833782193969"/>
          <c:w val="0.94164911166854848"/>
          <c:h val="0.741451518394699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Data!$B$20</c:f>
              <c:strCache>
                <c:ptCount val="1"/>
                <c:pt idx="0">
                  <c:v>MAGYARORSZÁG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Data!$C$19:$E$19</c:f>
              <c:strCache>
                <c:ptCount val="3"/>
                <c:pt idx="0">
                  <c:v>ALAPFOK</c:v>
                </c:pt>
                <c:pt idx="1">
                  <c:v>KÖZÉPFOK</c:v>
                </c:pt>
                <c:pt idx="2">
                  <c:v>FELSŐFOK</c:v>
                </c:pt>
              </c:strCache>
            </c:strRef>
          </c:cat>
          <c:val>
            <c:numRef>
              <c:f>Data!$C$20:$E$20</c:f>
              <c:numCache>
                <c:formatCode>General</c:formatCode>
                <c:ptCount val="3"/>
                <c:pt idx="0">
                  <c:v>31.5</c:v>
                </c:pt>
                <c:pt idx="1">
                  <c:v>66.7</c:v>
                </c:pt>
                <c:pt idx="2">
                  <c:v>80.8</c:v>
                </c:pt>
              </c:numCache>
            </c:numRef>
          </c:val>
        </c:ser>
        <c:ser>
          <c:idx val="1"/>
          <c:order val="1"/>
          <c:tx>
            <c:strRef>
              <c:f>Data!$B$21</c:f>
              <c:strCache>
                <c:ptCount val="1"/>
                <c:pt idx="0">
                  <c:v>EURÓPAI UNIÓ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Data!$C$19:$E$19</c:f>
              <c:strCache>
                <c:ptCount val="3"/>
                <c:pt idx="0">
                  <c:v>ALAPFOK</c:v>
                </c:pt>
                <c:pt idx="1">
                  <c:v>KÖZÉPFOK</c:v>
                </c:pt>
                <c:pt idx="2">
                  <c:v>FELSŐFOK</c:v>
                </c:pt>
              </c:strCache>
            </c:strRef>
          </c:cat>
          <c:val>
            <c:numRef>
              <c:f>Data!$C$21:$E$21</c:f>
              <c:numCache>
                <c:formatCode>General</c:formatCode>
                <c:ptCount val="3"/>
                <c:pt idx="0">
                  <c:v>43.3</c:v>
                </c:pt>
                <c:pt idx="1">
                  <c:v>68.400000000000006</c:v>
                </c:pt>
                <c:pt idx="2">
                  <c:v>82.1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315648"/>
        <c:axId val="94317184"/>
      </c:barChart>
      <c:catAx>
        <c:axId val="94315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hu-HU"/>
          </a:p>
        </c:txPr>
        <c:crossAx val="94317184"/>
        <c:crosses val="autoZero"/>
        <c:auto val="1"/>
        <c:lblAlgn val="ctr"/>
        <c:lblOffset val="100"/>
        <c:noMultiLvlLbl val="0"/>
      </c:catAx>
      <c:valAx>
        <c:axId val="94317184"/>
        <c:scaling>
          <c:orientation val="minMax"/>
        </c:scaling>
        <c:delete val="0"/>
        <c:axPos val="l"/>
        <c:majorGridlines>
          <c:spPr>
            <a:ln w="0"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hu-HU"/>
          </a:p>
        </c:txPr>
        <c:crossAx val="943156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'5'!$J$7</c:f>
              <c:strCache>
                <c:ptCount val="1"/>
                <c:pt idx="0">
                  <c:v>nem roma 2013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'5'!$A$11:$A$15</c:f>
              <c:strCache>
                <c:ptCount val="5"/>
                <c:pt idx="0">
                  <c:v>8 oszt.-nál kevesebb</c:v>
                </c:pt>
                <c:pt idx="1">
                  <c:v>8 osztály</c:v>
                </c:pt>
                <c:pt idx="2">
                  <c:v>szakmunkás, szakiskola</c:v>
                </c:pt>
                <c:pt idx="3">
                  <c:v>érettségi</c:v>
                </c:pt>
                <c:pt idx="4">
                  <c:v>felsőfok</c:v>
                </c:pt>
              </c:strCache>
            </c:strRef>
          </c:cat>
          <c:val>
            <c:numRef>
              <c:f>'5'!$J$11:$J$15</c:f>
              <c:numCache>
                <c:formatCode>0.0</c:formatCode>
                <c:ptCount val="5"/>
                <c:pt idx="0">
                  <c:v>1.1335719345015269</c:v>
                </c:pt>
                <c:pt idx="1">
                  <c:v>22.070175286746959</c:v>
                </c:pt>
                <c:pt idx="2">
                  <c:v>24.374537475818912</c:v>
                </c:pt>
                <c:pt idx="3">
                  <c:v>32.601661552754088</c:v>
                </c:pt>
                <c:pt idx="4">
                  <c:v>19.820053750178516</c:v>
                </c:pt>
              </c:numCache>
            </c:numRef>
          </c:val>
        </c:ser>
        <c:ser>
          <c:idx val="1"/>
          <c:order val="1"/>
          <c:tx>
            <c:strRef>
              <c:f>'5'!$K$7</c:f>
              <c:strCache>
                <c:ptCount val="1"/>
                <c:pt idx="0">
                  <c:v>nem roma 2014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'5'!$A$11:$A$15</c:f>
              <c:strCache>
                <c:ptCount val="5"/>
                <c:pt idx="0">
                  <c:v>8 oszt.-nál kevesebb</c:v>
                </c:pt>
                <c:pt idx="1">
                  <c:v>8 osztály</c:v>
                </c:pt>
                <c:pt idx="2">
                  <c:v>szakmunkás, szakiskola</c:v>
                </c:pt>
                <c:pt idx="3">
                  <c:v>érettségi</c:v>
                </c:pt>
                <c:pt idx="4">
                  <c:v>felsőfok</c:v>
                </c:pt>
              </c:strCache>
            </c:strRef>
          </c:cat>
          <c:val>
            <c:numRef>
              <c:f>'5'!$K$11:$K$15</c:f>
              <c:numCache>
                <c:formatCode>0.0</c:formatCode>
                <c:ptCount val="5"/>
                <c:pt idx="0">
                  <c:v>0.99576455087101579</c:v>
                </c:pt>
                <c:pt idx="1">
                  <c:v>21.954004313347564</c:v>
                </c:pt>
                <c:pt idx="2">
                  <c:v>25.156965344099643</c:v>
                </c:pt>
                <c:pt idx="3">
                  <c:v>32.151354431196765</c:v>
                </c:pt>
                <c:pt idx="4">
                  <c:v>19.741911360485016</c:v>
                </c:pt>
              </c:numCache>
            </c:numRef>
          </c:val>
        </c:ser>
        <c:ser>
          <c:idx val="2"/>
          <c:order val="2"/>
          <c:tx>
            <c:strRef>
              <c:f>'5'!$L$7</c:f>
              <c:strCache>
                <c:ptCount val="1"/>
                <c:pt idx="0">
                  <c:v>roma 2013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'5'!$A$11:$A$15</c:f>
              <c:strCache>
                <c:ptCount val="5"/>
                <c:pt idx="0">
                  <c:v>8 oszt.-nál kevesebb</c:v>
                </c:pt>
                <c:pt idx="1">
                  <c:v>8 osztály</c:v>
                </c:pt>
                <c:pt idx="2">
                  <c:v>szakmunkás, szakiskola</c:v>
                </c:pt>
                <c:pt idx="3">
                  <c:v>érettségi</c:v>
                </c:pt>
                <c:pt idx="4">
                  <c:v>felsőfok</c:v>
                </c:pt>
              </c:strCache>
            </c:strRef>
          </c:cat>
          <c:val>
            <c:numRef>
              <c:f>'5'!$L$11:$L$15</c:f>
              <c:numCache>
                <c:formatCode>0.0</c:formatCode>
                <c:ptCount val="5"/>
                <c:pt idx="0">
                  <c:v>18.133964458408993</c:v>
                </c:pt>
                <c:pt idx="1">
                  <c:v>63.391345153326675</c:v>
                </c:pt>
                <c:pt idx="2">
                  <c:v>13.810621671801361</c:v>
                </c:pt>
                <c:pt idx="3">
                  <c:v>4.0336237324791382</c:v>
                </c:pt>
                <c:pt idx="4">
                  <c:v>0.63044498398384097</c:v>
                </c:pt>
              </c:numCache>
            </c:numRef>
          </c:val>
        </c:ser>
        <c:ser>
          <c:idx val="3"/>
          <c:order val="3"/>
          <c:tx>
            <c:strRef>
              <c:f>'5'!$M$7</c:f>
              <c:strCache>
                <c:ptCount val="1"/>
                <c:pt idx="0">
                  <c:v>roma 2014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'5'!$A$11:$A$15</c:f>
              <c:strCache>
                <c:ptCount val="5"/>
                <c:pt idx="0">
                  <c:v>8 oszt.-nál kevesebb</c:v>
                </c:pt>
                <c:pt idx="1">
                  <c:v>8 osztály</c:v>
                </c:pt>
                <c:pt idx="2">
                  <c:v>szakmunkás, szakiskola</c:v>
                </c:pt>
                <c:pt idx="3">
                  <c:v>érettségi</c:v>
                </c:pt>
                <c:pt idx="4">
                  <c:v>felsőfok</c:v>
                </c:pt>
              </c:strCache>
            </c:strRef>
          </c:cat>
          <c:val>
            <c:numRef>
              <c:f>'5'!$M$11:$M$15</c:f>
              <c:numCache>
                <c:formatCode>0.0</c:formatCode>
                <c:ptCount val="5"/>
                <c:pt idx="0">
                  <c:v>17.589356447178339</c:v>
                </c:pt>
                <c:pt idx="1">
                  <c:v>63.565403793280204</c:v>
                </c:pt>
                <c:pt idx="2">
                  <c:v>14.280721375646582</c:v>
                </c:pt>
                <c:pt idx="3">
                  <c:v>3.8911412460972086</c:v>
                </c:pt>
                <c:pt idx="4">
                  <c:v>0.67337713779766073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725248"/>
        <c:axId val="94726784"/>
      </c:barChart>
      <c:catAx>
        <c:axId val="94725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4726784"/>
        <c:crosses val="autoZero"/>
        <c:auto val="1"/>
        <c:lblAlgn val="ctr"/>
        <c:lblOffset val="100"/>
        <c:noMultiLvlLbl val="0"/>
      </c:catAx>
      <c:valAx>
        <c:axId val="94726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4725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'6'!$J$7</c:f>
              <c:strCache>
                <c:ptCount val="1"/>
                <c:pt idx="0">
                  <c:v>nem roma 2013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'6'!$A$14:$A$19</c:f>
              <c:strCache>
                <c:ptCount val="6"/>
                <c:pt idx="0">
                  <c:v>foglalkoztatási ráta</c:v>
                </c:pt>
                <c:pt idx="1">
                  <c:v>férfiak foglalkoztatási rátája</c:v>
                </c:pt>
                <c:pt idx="2">
                  <c:v>nők foglalkoztatási rátája</c:v>
                </c:pt>
                <c:pt idx="3">
                  <c:v>munkanélküliségi ráta</c:v>
                </c:pt>
                <c:pt idx="4">
                  <c:v>passzív munkanélküliek aránya</c:v>
                </c:pt>
                <c:pt idx="5">
                  <c:v>korai iskolaelhagyók aránya </c:v>
                </c:pt>
              </c:strCache>
            </c:strRef>
          </c:cat>
          <c:val>
            <c:numRef>
              <c:f>'6'!$J$14:$J$19</c:f>
              <c:numCache>
                <c:formatCode>0.0</c:formatCode>
                <c:ptCount val="6"/>
                <c:pt idx="0">
                  <c:v>52.523055883740355</c:v>
                </c:pt>
                <c:pt idx="1">
                  <c:v>58.397920030947638</c:v>
                </c:pt>
                <c:pt idx="2">
                  <c:v>47.077333629843778</c:v>
                </c:pt>
                <c:pt idx="3">
                  <c:v>9.1201016395365819</c:v>
                </c:pt>
                <c:pt idx="4">
                  <c:v>2.918050212680146</c:v>
                </c:pt>
                <c:pt idx="5">
                  <c:v>8.7154289289158839</c:v>
                </c:pt>
              </c:numCache>
            </c:numRef>
          </c:val>
        </c:ser>
        <c:ser>
          <c:idx val="1"/>
          <c:order val="1"/>
          <c:tx>
            <c:strRef>
              <c:f>'6'!$K$7</c:f>
              <c:strCache>
                <c:ptCount val="1"/>
                <c:pt idx="0">
                  <c:v>nem roma 2014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'6'!$A$14:$A$19</c:f>
              <c:strCache>
                <c:ptCount val="6"/>
                <c:pt idx="0">
                  <c:v>foglalkoztatási ráta</c:v>
                </c:pt>
                <c:pt idx="1">
                  <c:v>férfiak foglalkoztatási rátája</c:v>
                </c:pt>
                <c:pt idx="2">
                  <c:v>nők foglalkoztatási rátája</c:v>
                </c:pt>
                <c:pt idx="3">
                  <c:v>munkanélküliségi ráta</c:v>
                </c:pt>
                <c:pt idx="4">
                  <c:v>passzív munkanélküliek aránya</c:v>
                </c:pt>
                <c:pt idx="5">
                  <c:v>korai iskolaelhagyók aránya </c:v>
                </c:pt>
              </c:strCache>
            </c:strRef>
          </c:cat>
          <c:val>
            <c:numRef>
              <c:f>'6'!$K$14:$K$19</c:f>
              <c:numCache>
                <c:formatCode>0.0</c:formatCode>
                <c:ptCount val="6"/>
                <c:pt idx="0">
                  <c:v>54.810821798800959</c:v>
                </c:pt>
                <c:pt idx="1">
                  <c:v>61.224130109609867</c:v>
                </c:pt>
                <c:pt idx="2">
                  <c:v>48.793306998862548</c:v>
                </c:pt>
                <c:pt idx="3">
                  <c:v>6.7242380627730221</c:v>
                </c:pt>
                <c:pt idx="4">
                  <c:v>2.4562426126519972</c:v>
                </c:pt>
                <c:pt idx="5">
                  <c:v>10.33845808078325</c:v>
                </c:pt>
              </c:numCache>
            </c:numRef>
          </c:val>
        </c:ser>
        <c:ser>
          <c:idx val="2"/>
          <c:order val="2"/>
          <c:tx>
            <c:strRef>
              <c:f>'6'!$L$7</c:f>
              <c:strCache>
                <c:ptCount val="1"/>
                <c:pt idx="0">
                  <c:v>roma 2013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'6'!$A$14:$A$19</c:f>
              <c:strCache>
                <c:ptCount val="6"/>
                <c:pt idx="0">
                  <c:v>foglalkoztatási ráta</c:v>
                </c:pt>
                <c:pt idx="1">
                  <c:v>férfiak foglalkoztatási rátája</c:v>
                </c:pt>
                <c:pt idx="2">
                  <c:v>nők foglalkoztatási rátája</c:v>
                </c:pt>
                <c:pt idx="3">
                  <c:v>munkanélküliségi ráta</c:v>
                </c:pt>
                <c:pt idx="4">
                  <c:v>passzív munkanélküliek aránya</c:v>
                </c:pt>
                <c:pt idx="5">
                  <c:v>korai iskolaelhagyók aránya </c:v>
                </c:pt>
              </c:strCache>
            </c:strRef>
          </c:cat>
          <c:val>
            <c:numRef>
              <c:f>'6'!$L$14:$L$19</c:f>
              <c:numCache>
                <c:formatCode>0.0</c:formatCode>
                <c:ptCount val="6"/>
                <c:pt idx="0">
                  <c:v>25.072939832289393</c:v>
                </c:pt>
                <c:pt idx="1">
                  <c:v>32.365903045221742</c:v>
                </c:pt>
                <c:pt idx="2">
                  <c:v>17.363384537899773</c:v>
                </c:pt>
                <c:pt idx="3">
                  <c:v>39.477961093326769</c:v>
                </c:pt>
                <c:pt idx="4">
                  <c:v>16.29162602758813</c:v>
                </c:pt>
                <c:pt idx="5">
                  <c:v>64.182085786375112</c:v>
                </c:pt>
              </c:numCache>
            </c:numRef>
          </c:val>
        </c:ser>
        <c:ser>
          <c:idx val="3"/>
          <c:order val="3"/>
          <c:tx>
            <c:strRef>
              <c:f>'6'!$M$7</c:f>
              <c:strCache>
                <c:ptCount val="1"/>
                <c:pt idx="0">
                  <c:v>roma 2014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'6'!$A$14:$A$19</c:f>
              <c:strCache>
                <c:ptCount val="6"/>
                <c:pt idx="0">
                  <c:v>foglalkoztatási ráta</c:v>
                </c:pt>
                <c:pt idx="1">
                  <c:v>férfiak foglalkoztatási rátája</c:v>
                </c:pt>
                <c:pt idx="2">
                  <c:v>nők foglalkoztatási rátája</c:v>
                </c:pt>
                <c:pt idx="3">
                  <c:v>munkanélküliségi ráta</c:v>
                </c:pt>
                <c:pt idx="4">
                  <c:v>passzív munkanélküliek aránya</c:v>
                </c:pt>
                <c:pt idx="5">
                  <c:v>korai iskolaelhagyók aránya </c:v>
                </c:pt>
              </c:strCache>
            </c:strRef>
          </c:cat>
          <c:val>
            <c:numRef>
              <c:f>'6'!$M$14:$M$19</c:f>
              <c:numCache>
                <c:formatCode>0.0</c:formatCode>
                <c:ptCount val="6"/>
                <c:pt idx="0">
                  <c:v>32.005219255324107</c:v>
                </c:pt>
                <c:pt idx="1">
                  <c:v>40.791763341067281</c:v>
                </c:pt>
                <c:pt idx="2">
                  <c:v>23.827088300121453</c:v>
                </c:pt>
                <c:pt idx="3">
                  <c:v>30.210344477187277</c:v>
                </c:pt>
                <c:pt idx="4">
                  <c:v>13.560853847478052</c:v>
                </c:pt>
                <c:pt idx="5">
                  <c:v>57.040542268832326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4374528"/>
        <c:axId val="94388608"/>
      </c:barChart>
      <c:catAx>
        <c:axId val="94374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4388608"/>
        <c:crosses val="autoZero"/>
        <c:auto val="1"/>
        <c:lblAlgn val="ctr"/>
        <c:lblOffset val="100"/>
        <c:noMultiLvlLbl val="0"/>
      </c:catAx>
      <c:valAx>
        <c:axId val="943886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4374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accent2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'7'!$J$7</c:f>
              <c:strCache>
                <c:ptCount val="1"/>
                <c:pt idx="0">
                  <c:v>nem roma 2013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'7'!$N$9:$N$14</c:f>
              <c:strCache>
                <c:ptCount val="6"/>
                <c:pt idx="0">
                  <c:v>határozott idejű szerződéssel dolgozók aránya</c:v>
                </c:pt>
                <c:pt idx="1">
                  <c:v>közfoglalkoztatottak aránya</c:v>
                </c:pt>
                <c:pt idx="2">
                  <c:v>alulfoglalkoztatottak aránya</c:v>
                </c:pt>
                <c:pt idx="3">
                  <c:v>azok aránya, akik egy évvel ezelőtt munkanélküliek voltak</c:v>
                </c:pt>
                <c:pt idx="4">
                  <c:v>szellemi munkát végzők aránya</c:v>
                </c:pt>
                <c:pt idx="5">
                  <c:v>egyszerű, szakképzetlen munkát végzők aránya</c:v>
                </c:pt>
              </c:strCache>
            </c:strRef>
          </c:cat>
          <c:val>
            <c:numRef>
              <c:f>'7'!$J$9:$J$14</c:f>
              <c:numCache>
                <c:formatCode>0.0</c:formatCode>
                <c:ptCount val="6"/>
                <c:pt idx="0">
                  <c:v>8.9776389855902394</c:v>
                </c:pt>
                <c:pt idx="1">
                  <c:v>2.7740127192603001</c:v>
                </c:pt>
                <c:pt idx="2">
                  <c:v>2.3727421665039339</c:v>
                </c:pt>
                <c:pt idx="3">
                  <c:v>4.5000803365069686</c:v>
                </c:pt>
                <c:pt idx="4">
                  <c:v>44.617797351504493</c:v>
                </c:pt>
                <c:pt idx="5">
                  <c:v>9.1601470501395923</c:v>
                </c:pt>
              </c:numCache>
            </c:numRef>
          </c:val>
        </c:ser>
        <c:ser>
          <c:idx val="1"/>
          <c:order val="1"/>
          <c:tx>
            <c:strRef>
              <c:f>'7'!$K$7</c:f>
              <c:strCache>
                <c:ptCount val="1"/>
                <c:pt idx="0">
                  <c:v>nem roma 2014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'7'!$N$9:$N$14</c:f>
              <c:strCache>
                <c:ptCount val="6"/>
                <c:pt idx="0">
                  <c:v>határozott idejű szerződéssel dolgozók aránya</c:v>
                </c:pt>
                <c:pt idx="1">
                  <c:v>közfoglalkoztatottak aránya</c:v>
                </c:pt>
                <c:pt idx="2">
                  <c:v>alulfoglalkoztatottak aránya</c:v>
                </c:pt>
                <c:pt idx="3">
                  <c:v>azok aránya, akik egy évvel ezelőtt munkanélküliek voltak</c:v>
                </c:pt>
                <c:pt idx="4">
                  <c:v>szellemi munkát végzők aránya</c:v>
                </c:pt>
                <c:pt idx="5">
                  <c:v>egyszerű, szakképzetlen munkát végzők aránya</c:v>
                </c:pt>
              </c:strCache>
            </c:strRef>
          </c:cat>
          <c:val>
            <c:numRef>
              <c:f>'7'!$K$9:$K$14</c:f>
              <c:numCache>
                <c:formatCode>0.0</c:formatCode>
                <c:ptCount val="6"/>
                <c:pt idx="0">
                  <c:v>9.5058202490525172</c:v>
                </c:pt>
                <c:pt idx="1">
                  <c:v>3.6067948023822414</c:v>
                </c:pt>
                <c:pt idx="2">
                  <c:v>1.9121548456957227</c:v>
                </c:pt>
                <c:pt idx="3">
                  <c:v>5.0193557119653498</c:v>
                </c:pt>
                <c:pt idx="4">
                  <c:v>43.567271250676775</c:v>
                </c:pt>
                <c:pt idx="5">
                  <c:v>9.6827287493232266</c:v>
                </c:pt>
              </c:numCache>
            </c:numRef>
          </c:val>
        </c:ser>
        <c:ser>
          <c:idx val="2"/>
          <c:order val="2"/>
          <c:tx>
            <c:strRef>
              <c:f>'7'!$L$7</c:f>
              <c:strCache>
                <c:ptCount val="1"/>
                <c:pt idx="0">
                  <c:v>roma 2013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'7'!$N$9:$N$14</c:f>
              <c:strCache>
                <c:ptCount val="6"/>
                <c:pt idx="0">
                  <c:v>határozott idejű szerződéssel dolgozók aránya</c:v>
                </c:pt>
                <c:pt idx="1">
                  <c:v>közfoglalkoztatottak aránya</c:v>
                </c:pt>
                <c:pt idx="2">
                  <c:v>alulfoglalkoztatottak aránya</c:v>
                </c:pt>
                <c:pt idx="3">
                  <c:v>azok aránya, akik egy évvel ezelőtt munkanélküliek voltak</c:v>
                </c:pt>
                <c:pt idx="4">
                  <c:v>szellemi munkát végzők aránya</c:v>
                </c:pt>
                <c:pt idx="5">
                  <c:v>egyszerű, szakképzetlen munkát végzők aránya</c:v>
                </c:pt>
              </c:strCache>
            </c:strRef>
          </c:cat>
          <c:val>
            <c:numRef>
              <c:f>'7'!$L$9:$L$14</c:f>
              <c:numCache>
                <c:formatCode>0.0</c:formatCode>
                <c:ptCount val="6"/>
                <c:pt idx="0">
                  <c:v>53.674017413947425</c:v>
                </c:pt>
                <c:pt idx="1">
                  <c:v>36.447229229392143</c:v>
                </c:pt>
                <c:pt idx="2">
                  <c:v>8.6825616404914978</c:v>
                </c:pt>
                <c:pt idx="3">
                  <c:v>29.213117422084789</c:v>
                </c:pt>
                <c:pt idx="4">
                  <c:v>7.1120514281064366</c:v>
                </c:pt>
                <c:pt idx="5">
                  <c:v>49.678574334770929</c:v>
                </c:pt>
              </c:numCache>
            </c:numRef>
          </c:val>
        </c:ser>
        <c:ser>
          <c:idx val="3"/>
          <c:order val="3"/>
          <c:tx>
            <c:strRef>
              <c:f>'7'!$M$7</c:f>
              <c:strCache>
                <c:ptCount val="1"/>
                <c:pt idx="0">
                  <c:v>roma 2014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'7'!$N$9:$N$14</c:f>
              <c:strCache>
                <c:ptCount val="6"/>
                <c:pt idx="0">
                  <c:v>határozott idejű szerződéssel dolgozók aránya</c:v>
                </c:pt>
                <c:pt idx="1">
                  <c:v>közfoglalkoztatottak aránya</c:v>
                </c:pt>
                <c:pt idx="2">
                  <c:v>alulfoglalkoztatottak aránya</c:v>
                </c:pt>
                <c:pt idx="3">
                  <c:v>azok aránya, akik egy évvel ezelőtt munkanélküliek voltak</c:v>
                </c:pt>
                <c:pt idx="4">
                  <c:v>szellemi munkát végzők aránya</c:v>
                </c:pt>
                <c:pt idx="5">
                  <c:v>egyszerű, szakképzetlen munkát végzők aránya</c:v>
                </c:pt>
              </c:strCache>
            </c:strRef>
          </c:cat>
          <c:val>
            <c:numRef>
              <c:f>'7'!$M$9:$M$14</c:f>
              <c:numCache>
                <c:formatCode>0.0</c:formatCode>
                <c:ptCount val="6"/>
                <c:pt idx="0">
                  <c:v>49.119103086779262</c:v>
                </c:pt>
                <c:pt idx="1">
                  <c:v>42.705299941758881</c:v>
                </c:pt>
                <c:pt idx="2">
                  <c:v>2.8610949330227142</c:v>
                </c:pt>
                <c:pt idx="3">
                  <c:v>33.00087361677344</c:v>
                </c:pt>
                <c:pt idx="4">
                  <c:v>6.5157251019219569</c:v>
                </c:pt>
                <c:pt idx="5">
                  <c:v>55.016016307513105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4426240"/>
        <c:axId val="94427776"/>
      </c:barChart>
      <c:catAx>
        <c:axId val="94426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4427776"/>
        <c:crosses val="autoZero"/>
        <c:auto val="1"/>
        <c:lblAlgn val="ctr"/>
        <c:lblOffset val="100"/>
        <c:noMultiLvlLbl val="0"/>
      </c:catAx>
      <c:valAx>
        <c:axId val="94427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4426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242F03-BA2B-4293-8F72-5C2CC9DF465D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C88DC5E4-7BFE-45FD-9756-B13EDF34E8AC}">
      <dgm:prSet phldrT="[Text]"/>
      <dgm:spPr>
        <a:solidFill>
          <a:schemeClr val="tx2"/>
        </a:solidFill>
      </dgm:spPr>
      <dgm:t>
        <a:bodyPr/>
        <a:lstStyle/>
        <a:p>
          <a:r>
            <a:rPr lang="hu-HU" dirty="0" smtClean="0"/>
            <a:t>Munkaerő-piaci integráció elősegítése</a:t>
          </a:r>
          <a:endParaRPr lang="hu-HU" dirty="0"/>
        </a:p>
      </dgm:t>
    </dgm:pt>
    <dgm:pt modelId="{32D486E9-2AB7-481E-AAA5-4B9C24FFC282}" type="parTrans" cxnId="{0D749A1C-4697-4F7F-B869-CACF9F79AD79}">
      <dgm:prSet/>
      <dgm:spPr/>
      <dgm:t>
        <a:bodyPr/>
        <a:lstStyle/>
        <a:p>
          <a:endParaRPr lang="hu-HU"/>
        </a:p>
      </dgm:t>
    </dgm:pt>
    <dgm:pt modelId="{46344531-7011-4C06-B53E-22844041E164}" type="sibTrans" cxnId="{0D749A1C-4697-4F7F-B869-CACF9F79AD79}">
      <dgm:prSet/>
      <dgm:spPr/>
      <dgm:t>
        <a:bodyPr/>
        <a:lstStyle/>
        <a:p>
          <a:endParaRPr lang="hu-HU"/>
        </a:p>
      </dgm:t>
    </dgm:pt>
    <dgm:pt modelId="{A7C8D8AF-D3FC-4263-9D75-15D555A9E4F7}">
      <dgm:prSet phldrT="[Text]" custT="1"/>
      <dgm:spPr>
        <a:solidFill>
          <a:schemeClr val="tx2"/>
        </a:solidFill>
      </dgm:spPr>
      <dgm:t>
        <a:bodyPr/>
        <a:lstStyle/>
        <a:p>
          <a:r>
            <a:rPr lang="hu-HU" sz="1200" dirty="0" smtClean="0"/>
            <a:t>Roma népességet célzó szakpolitikák, beavatkozások</a:t>
          </a:r>
          <a:endParaRPr lang="hu-HU" sz="1200" dirty="0"/>
        </a:p>
      </dgm:t>
    </dgm:pt>
    <dgm:pt modelId="{F52C48B5-E899-4724-BC37-A79DC35BDE6A}" type="parTrans" cxnId="{07B89F35-DFE2-45DF-B481-415B50259166}">
      <dgm:prSet/>
      <dgm:spPr/>
      <dgm:t>
        <a:bodyPr/>
        <a:lstStyle/>
        <a:p>
          <a:endParaRPr lang="hu-HU"/>
        </a:p>
      </dgm:t>
    </dgm:pt>
    <dgm:pt modelId="{1B7CC423-6C22-4E5A-8FB1-0642E698B45A}" type="sibTrans" cxnId="{07B89F35-DFE2-45DF-B481-415B50259166}">
      <dgm:prSet/>
      <dgm:spPr/>
      <dgm:t>
        <a:bodyPr/>
        <a:lstStyle/>
        <a:p>
          <a:endParaRPr lang="hu-HU"/>
        </a:p>
      </dgm:t>
    </dgm:pt>
    <dgm:pt modelId="{C296229D-531E-4064-BCD7-88F6FF9EF77F}" type="pres">
      <dgm:prSet presAssocID="{66242F03-BA2B-4293-8F72-5C2CC9DF465D}" presName="linearFlow" presStyleCnt="0">
        <dgm:presLayoutVars>
          <dgm:dir/>
          <dgm:resizeHandles val="exact"/>
        </dgm:presLayoutVars>
      </dgm:prSet>
      <dgm:spPr/>
    </dgm:pt>
    <dgm:pt modelId="{BF7E9DEA-6F19-4DC3-82FB-50364CB78B57}" type="pres">
      <dgm:prSet presAssocID="{C88DC5E4-7BFE-45FD-9756-B13EDF34E8AC}" presName="composite" presStyleCnt="0"/>
      <dgm:spPr/>
    </dgm:pt>
    <dgm:pt modelId="{63B13A79-ED45-4CFA-8424-AA1D8C7F1FB0}" type="pres">
      <dgm:prSet presAssocID="{C88DC5E4-7BFE-45FD-9756-B13EDF34E8AC}" presName="imgShp" presStyleLbl="fgImgPlace1" presStyleIdx="0" presStyleCnt="2" custLinFactNeighborY="-11000"/>
      <dgm:spPr>
        <a:solidFill>
          <a:schemeClr val="accent4">
            <a:lumMod val="20000"/>
            <a:lumOff val="80000"/>
          </a:schemeClr>
        </a:solidFill>
      </dgm:spPr>
    </dgm:pt>
    <dgm:pt modelId="{87039ADA-C9C8-46A6-AD93-E5DE8207E5B4}" type="pres">
      <dgm:prSet presAssocID="{C88DC5E4-7BFE-45FD-9756-B13EDF34E8AC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8D6FACA-5EAE-4CC2-B48A-31EE0E8B26F0}" type="pres">
      <dgm:prSet presAssocID="{46344531-7011-4C06-B53E-22844041E164}" presName="spacing" presStyleCnt="0"/>
      <dgm:spPr/>
    </dgm:pt>
    <dgm:pt modelId="{ED0DA185-E382-48CB-AD2B-06DB4F0B8871}" type="pres">
      <dgm:prSet presAssocID="{A7C8D8AF-D3FC-4263-9D75-15D555A9E4F7}" presName="composite" presStyleCnt="0"/>
      <dgm:spPr/>
    </dgm:pt>
    <dgm:pt modelId="{89BD127B-2DAD-45DC-9B02-1296234ADC63}" type="pres">
      <dgm:prSet presAssocID="{A7C8D8AF-D3FC-4263-9D75-15D555A9E4F7}" presName="imgShp" presStyleLbl="fgImgPlace1" presStyleIdx="1" presStyleCnt="2"/>
      <dgm:spPr>
        <a:solidFill>
          <a:schemeClr val="accent4">
            <a:lumMod val="20000"/>
            <a:lumOff val="80000"/>
          </a:schemeClr>
        </a:solidFill>
      </dgm:spPr>
    </dgm:pt>
    <dgm:pt modelId="{6BC4B091-4410-47B7-AE0C-EAD8BD8BCC4C}" type="pres">
      <dgm:prSet presAssocID="{A7C8D8AF-D3FC-4263-9D75-15D555A9E4F7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305E851B-D7B0-48A4-BEA0-AE324610F6DE}" type="presOf" srcId="{A7C8D8AF-D3FC-4263-9D75-15D555A9E4F7}" destId="{6BC4B091-4410-47B7-AE0C-EAD8BD8BCC4C}" srcOrd="0" destOrd="0" presId="urn:microsoft.com/office/officeart/2005/8/layout/vList3#1"/>
    <dgm:cxn modelId="{0D749A1C-4697-4F7F-B869-CACF9F79AD79}" srcId="{66242F03-BA2B-4293-8F72-5C2CC9DF465D}" destId="{C88DC5E4-7BFE-45FD-9756-B13EDF34E8AC}" srcOrd="0" destOrd="0" parTransId="{32D486E9-2AB7-481E-AAA5-4B9C24FFC282}" sibTransId="{46344531-7011-4C06-B53E-22844041E164}"/>
    <dgm:cxn modelId="{060D89C1-43F6-4C80-BD99-6331B0883F12}" type="presOf" srcId="{66242F03-BA2B-4293-8F72-5C2CC9DF465D}" destId="{C296229D-531E-4064-BCD7-88F6FF9EF77F}" srcOrd="0" destOrd="0" presId="urn:microsoft.com/office/officeart/2005/8/layout/vList3#1"/>
    <dgm:cxn modelId="{8958A620-4AFA-4DC5-8477-393ACF9C6CB9}" type="presOf" srcId="{C88DC5E4-7BFE-45FD-9756-B13EDF34E8AC}" destId="{87039ADA-C9C8-46A6-AD93-E5DE8207E5B4}" srcOrd="0" destOrd="0" presId="urn:microsoft.com/office/officeart/2005/8/layout/vList3#1"/>
    <dgm:cxn modelId="{07B89F35-DFE2-45DF-B481-415B50259166}" srcId="{66242F03-BA2B-4293-8F72-5C2CC9DF465D}" destId="{A7C8D8AF-D3FC-4263-9D75-15D555A9E4F7}" srcOrd="1" destOrd="0" parTransId="{F52C48B5-E899-4724-BC37-A79DC35BDE6A}" sibTransId="{1B7CC423-6C22-4E5A-8FB1-0642E698B45A}"/>
    <dgm:cxn modelId="{CC04C5CD-6DB3-4BB7-82F2-13676B6CBCFE}" type="presParOf" srcId="{C296229D-531E-4064-BCD7-88F6FF9EF77F}" destId="{BF7E9DEA-6F19-4DC3-82FB-50364CB78B57}" srcOrd="0" destOrd="0" presId="urn:microsoft.com/office/officeart/2005/8/layout/vList3#1"/>
    <dgm:cxn modelId="{24E10FEC-425E-44A3-BE40-F0C08E7ACCCE}" type="presParOf" srcId="{BF7E9DEA-6F19-4DC3-82FB-50364CB78B57}" destId="{63B13A79-ED45-4CFA-8424-AA1D8C7F1FB0}" srcOrd="0" destOrd="0" presId="urn:microsoft.com/office/officeart/2005/8/layout/vList3#1"/>
    <dgm:cxn modelId="{623D84DF-1930-4BBE-87B0-1B6733551948}" type="presParOf" srcId="{BF7E9DEA-6F19-4DC3-82FB-50364CB78B57}" destId="{87039ADA-C9C8-46A6-AD93-E5DE8207E5B4}" srcOrd="1" destOrd="0" presId="urn:microsoft.com/office/officeart/2005/8/layout/vList3#1"/>
    <dgm:cxn modelId="{502A2520-B545-4B75-A8CB-35701B5EABCB}" type="presParOf" srcId="{C296229D-531E-4064-BCD7-88F6FF9EF77F}" destId="{B8D6FACA-5EAE-4CC2-B48A-31EE0E8B26F0}" srcOrd="1" destOrd="0" presId="urn:microsoft.com/office/officeart/2005/8/layout/vList3#1"/>
    <dgm:cxn modelId="{E398CA1F-9299-48E7-82CB-FA1BBAD49AB8}" type="presParOf" srcId="{C296229D-531E-4064-BCD7-88F6FF9EF77F}" destId="{ED0DA185-E382-48CB-AD2B-06DB4F0B8871}" srcOrd="2" destOrd="0" presId="urn:microsoft.com/office/officeart/2005/8/layout/vList3#1"/>
    <dgm:cxn modelId="{F2A1EE27-324E-4BF3-BA22-AA598E7BE236}" type="presParOf" srcId="{ED0DA185-E382-48CB-AD2B-06DB4F0B8871}" destId="{89BD127B-2DAD-45DC-9B02-1296234ADC63}" srcOrd="0" destOrd="0" presId="urn:microsoft.com/office/officeart/2005/8/layout/vList3#1"/>
    <dgm:cxn modelId="{1B288A26-D613-4ED1-865B-DAB3DDA7CFA7}" type="presParOf" srcId="{ED0DA185-E382-48CB-AD2B-06DB4F0B8871}" destId="{6BC4B091-4410-47B7-AE0C-EAD8BD8BCC4C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242F03-BA2B-4293-8F72-5C2CC9DF465D}" type="doc">
      <dgm:prSet loTypeId="urn:microsoft.com/office/officeart/2005/8/layout/vList3#2" loCatId="list" qsTypeId="urn:microsoft.com/office/officeart/2005/8/quickstyle/simple1" qsCatId="simple" csTypeId="urn:microsoft.com/office/officeart/2005/8/colors/accent1_2" csCatId="accent1" phldr="1"/>
      <dgm:spPr/>
    </dgm:pt>
    <dgm:pt modelId="{C88DC5E4-7BFE-45FD-9756-B13EDF34E8AC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hu-HU" dirty="0" smtClean="0"/>
            <a:t>Gyermekek szegénységének csökkentése</a:t>
          </a:r>
          <a:endParaRPr lang="hu-HU" dirty="0"/>
        </a:p>
      </dgm:t>
    </dgm:pt>
    <dgm:pt modelId="{32D486E9-2AB7-481E-AAA5-4B9C24FFC282}" type="parTrans" cxnId="{0D749A1C-4697-4F7F-B869-CACF9F79AD79}">
      <dgm:prSet/>
      <dgm:spPr/>
      <dgm:t>
        <a:bodyPr/>
        <a:lstStyle/>
        <a:p>
          <a:endParaRPr lang="hu-HU"/>
        </a:p>
      </dgm:t>
    </dgm:pt>
    <dgm:pt modelId="{46344531-7011-4C06-B53E-22844041E164}" type="sibTrans" cxnId="{0D749A1C-4697-4F7F-B869-CACF9F79AD79}">
      <dgm:prSet/>
      <dgm:spPr/>
      <dgm:t>
        <a:bodyPr/>
        <a:lstStyle/>
        <a:p>
          <a:endParaRPr lang="hu-HU"/>
        </a:p>
      </dgm:t>
    </dgm:pt>
    <dgm:pt modelId="{A7C8D8AF-D3FC-4263-9D75-15D555A9E4F7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hu-HU" dirty="0" smtClean="0"/>
            <a:t>Gyerekek oktatáshoz való hozzáférésének javítása</a:t>
          </a:r>
          <a:endParaRPr lang="hu-HU" dirty="0"/>
        </a:p>
      </dgm:t>
    </dgm:pt>
    <dgm:pt modelId="{F52C48B5-E899-4724-BC37-A79DC35BDE6A}" type="parTrans" cxnId="{07B89F35-DFE2-45DF-B481-415B50259166}">
      <dgm:prSet/>
      <dgm:spPr/>
      <dgm:t>
        <a:bodyPr/>
        <a:lstStyle/>
        <a:p>
          <a:endParaRPr lang="hu-HU"/>
        </a:p>
      </dgm:t>
    </dgm:pt>
    <dgm:pt modelId="{1B7CC423-6C22-4E5A-8FB1-0642E698B45A}" type="sibTrans" cxnId="{07B89F35-DFE2-45DF-B481-415B50259166}">
      <dgm:prSet/>
      <dgm:spPr/>
      <dgm:t>
        <a:bodyPr/>
        <a:lstStyle/>
        <a:p>
          <a:endParaRPr lang="hu-HU"/>
        </a:p>
      </dgm:t>
    </dgm:pt>
    <dgm:pt modelId="{6D19F246-017D-4BCB-A6C8-A97E2D5CCD30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hu-HU" dirty="0" smtClean="0"/>
            <a:t>Végzettség nélküli iskolaelhagyás csökkentése</a:t>
          </a:r>
          <a:endParaRPr lang="hu-HU" dirty="0"/>
        </a:p>
      </dgm:t>
    </dgm:pt>
    <dgm:pt modelId="{774540C6-1517-465A-A219-4F7123D22349}" type="parTrans" cxnId="{DEFE5453-16C3-478C-B98B-C5FAA34C3196}">
      <dgm:prSet/>
      <dgm:spPr/>
      <dgm:t>
        <a:bodyPr/>
        <a:lstStyle/>
        <a:p>
          <a:endParaRPr lang="hu-HU"/>
        </a:p>
      </dgm:t>
    </dgm:pt>
    <dgm:pt modelId="{16F13874-3548-41C4-AF57-26E95E633FDB}" type="sibTrans" cxnId="{DEFE5453-16C3-478C-B98B-C5FAA34C3196}">
      <dgm:prSet/>
      <dgm:spPr/>
      <dgm:t>
        <a:bodyPr/>
        <a:lstStyle/>
        <a:p>
          <a:endParaRPr lang="hu-HU"/>
        </a:p>
      </dgm:t>
    </dgm:pt>
    <dgm:pt modelId="{C296229D-531E-4064-BCD7-88F6FF9EF77F}" type="pres">
      <dgm:prSet presAssocID="{66242F03-BA2B-4293-8F72-5C2CC9DF465D}" presName="linearFlow" presStyleCnt="0">
        <dgm:presLayoutVars>
          <dgm:dir/>
          <dgm:resizeHandles val="exact"/>
        </dgm:presLayoutVars>
      </dgm:prSet>
      <dgm:spPr/>
    </dgm:pt>
    <dgm:pt modelId="{BF7E9DEA-6F19-4DC3-82FB-50364CB78B57}" type="pres">
      <dgm:prSet presAssocID="{C88DC5E4-7BFE-45FD-9756-B13EDF34E8AC}" presName="composite" presStyleCnt="0"/>
      <dgm:spPr/>
    </dgm:pt>
    <dgm:pt modelId="{63B13A79-ED45-4CFA-8424-AA1D8C7F1FB0}" type="pres">
      <dgm:prSet presAssocID="{C88DC5E4-7BFE-45FD-9756-B13EDF34E8AC}" presName="imgShp" presStyleLbl="fgImgPlace1" presStyleIdx="0" presStyleCnt="3"/>
      <dgm:spPr>
        <a:solidFill>
          <a:schemeClr val="accent4">
            <a:lumMod val="20000"/>
            <a:lumOff val="80000"/>
          </a:schemeClr>
        </a:solidFill>
      </dgm:spPr>
    </dgm:pt>
    <dgm:pt modelId="{87039ADA-C9C8-46A6-AD93-E5DE8207E5B4}" type="pres">
      <dgm:prSet presAssocID="{C88DC5E4-7BFE-45FD-9756-B13EDF34E8AC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8D6FACA-5EAE-4CC2-B48A-31EE0E8B26F0}" type="pres">
      <dgm:prSet presAssocID="{46344531-7011-4C06-B53E-22844041E164}" presName="spacing" presStyleCnt="0"/>
      <dgm:spPr/>
    </dgm:pt>
    <dgm:pt modelId="{ED0DA185-E382-48CB-AD2B-06DB4F0B8871}" type="pres">
      <dgm:prSet presAssocID="{A7C8D8AF-D3FC-4263-9D75-15D555A9E4F7}" presName="composite" presStyleCnt="0"/>
      <dgm:spPr/>
    </dgm:pt>
    <dgm:pt modelId="{89BD127B-2DAD-45DC-9B02-1296234ADC63}" type="pres">
      <dgm:prSet presAssocID="{A7C8D8AF-D3FC-4263-9D75-15D555A9E4F7}" presName="imgShp" presStyleLbl="fgImgPlace1" presStyleIdx="1" presStyleCnt="3"/>
      <dgm:spPr>
        <a:solidFill>
          <a:schemeClr val="accent4">
            <a:lumMod val="20000"/>
            <a:lumOff val="80000"/>
          </a:schemeClr>
        </a:solidFill>
      </dgm:spPr>
    </dgm:pt>
    <dgm:pt modelId="{6BC4B091-4410-47B7-AE0C-EAD8BD8BCC4C}" type="pres">
      <dgm:prSet presAssocID="{A7C8D8AF-D3FC-4263-9D75-15D555A9E4F7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E97E358-5711-4C7E-8598-77B96871462F}" type="pres">
      <dgm:prSet presAssocID="{1B7CC423-6C22-4E5A-8FB1-0642E698B45A}" presName="spacing" presStyleCnt="0"/>
      <dgm:spPr/>
    </dgm:pt>
    <dgm:pt modelId="{53FF955D-0F5E-4113-9707-DA8CD774E188}" type="pres">
      <dgm:prSet presAssocID="{6D19F246-017D-4BCB-A6C8-A97E2D5CCD30}" presName="composite" presStyleCnt="0"/>
      <dgm:spPr/>
    </dgm:pt>
    <dgm:pt modelId="{7C6E0E47-5CBF-437F-9DC9-ACDE83E465D3}" type="pres">
      <dgm:prSet presAssocID="{6D19F246-017D-4BCB-A6C8-A97E2D5CCD30}" presName="imgShp" presStyleLbl="fgImgPlace1" presStyleIdx="2" presStyleCnt="3"/>
      <dgm:spPr>
        <a:solidFill>
          <a:schemeClr val="accent4">
            <a:lumMod val="20000"/>
            <a:lumOff val="80000"/>
          </a:schemeClr>
        </a:solidFill>
      </dgm:spPr>
    </dgm:pt>
    <dgm:pt modelId="{D142D2F3-15CC-412B-9E39-0E4851211537}" type="pres">
      <dgm:prSet presAssocID="{6D19F246-017D-4BCB-A6C8-A97E2D5CCD30}" presName="txShp" presStyleLbl="node1" presStyleIdx="2" presStyleCnt="3" custLinFactNeighborX="-361" custLinFactNeighborY="12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E438EF3A-F55C-4EB8-B3F7-C4E7B9FE14F3}" type="presOf" srcId="{A7C8D8AF-D3FC-4263-9D75-15D555A9E4F7}" destId="{6BC4B091-4410-47B7-AE0C-EAD8BD8BCC4C}" srcOrd="0" destOrd="0" presId="urn:microsoft.com/office/officeart/2005/8/layout/vList3#2"/>
    <dgm:cxn modelId="{3A8385FF-ECFC-47EF-922A-3F931C7BE9A3}" type="presOf" srcId="{C88DC5E4-7BFE-45FD-9756-B13EDF34E8AC}" destId="{87039ADA-C9C8-46A6-AD93-E5DE8207E5B4}" srcOrd="0" destOrd="0" presId="urn:microsoft.com/office/officeart/2005/8/layout/vList3#2"/>
    <dgm:cxn modelId="{D4D2C70F-8742-46FC-895A-797082847C8E}" type="presOf" srcId="{6D19F246-017D-4BCB-A6C8-A97E2D5CCD30}" destId="{D142D2F3-15CC-412B-9E39-0E4851211537}" srcOrd="0" destOrd="0" presId="urn:microsoft.com/office/officeart/2005/8/layout/vList3#2"/>
    <dgm:cxn modelId="{05351409-2121-4F32-B893-2735D0310034}" type="presOf" srcId="{66242F03-BA2B-4293-8F72-5C2CC9DF465D}" destId="{C296229D-531E-4064-BCD7-88F6FF9EF77F}" srcOrd="0" destOrd="0" presId="urn:microsoft.com/office/officeart/2005/8/layout/vList3#2"/>
    <dgm:cxn modelId="{DEFE5453-16C3-478C-B98B-C5FAA34C3196}" srcId="{66242F03-BA2B-4293-8F72-5C2CC9DF465D}" destId="{6D19F246-017D-4BCB-A6C8-A97E2D5CCD30}" srcOrd="2" destOrd="0" parTransId="{774540C6-1517-465A-A219-4F7123D22349}" sibTransId="{16F13874-3548-41C4-AF57-26E95E633FDB}"/>
    <dgm:cxn modelId="{07B89F35-DFE2-45DF-B481-415B50259166}" srcId="{66242F03-BA2B-4293-8F72-5C2CC9DF465D}" destId="{A7C8D8AF-D3FC-4263-9D75-15D555A9E4F7}" srcOrd="1" destOrd="0" parTransId="{F52C48B5-E899-4724-BC37-A79DC35BDE6A}" sibTransId="{1B7CC423-6C22-4E5A-8FB1-0642E698B45A}"/>
    <dgm:cxn modelId="{0D749A1C-4697-4F7F-B869-CACF9F79AD79}" srcId="{66242F03-BA2B-4293-8F72-5C2CC9DF465D}" destId="{C88DC5E4-7BFE-45FD-9756-B13EDF34E8AC}" srcOrd="0" destOrd="0" parTransId="{32D486E9-2AB7-481E-AAA5-4B9C24FFC282}" sibTransId="{46344531-7011-4C06-B53E-22844041E164}"/>
    <dgm:cxn modelId="{3D132F6D-E7FD-468C-B21C-566E030187E6}" type="presParOf" srcId="{C296229D-531E-4064-BCD7-88F6FF9EF77F}" destId="{BF7E9DEA-6F19-4DC3-82FB-50364CB78B57}" srcOrd="0" destOrd="0" presId="urn:microsoft.com/office/officeart/2005/8/layout/vList3#2"/>
    <dgm:cxn modelId="{FD24BD5C-445E-4A08-B27A-53B8547577B8}" type="presParOf" srcId="{BF7E9DEA-6F19-4DC3-82FB-50364CB78B57}" destId="{63B13A79-ED45-4CFA-8424-AA1D8C7F1FB0}" srcOrd="0" destOrd="0" presId="urn:microsoft.com/office/officeart/2005/8/layout/vList3#2"/>
    <dgm:cxn modelId="{0E7CDCC0-60E7-4EA3-A6AB-3198B215599D}" type="presParOf" srcId="{BF7E9DEA-6F19-4DC3-82FB-50364CB78B57}" destId="{87039ADA-C9C8-46A6-AD93-E5DE8207E5B4}" srcOrd="1" destOrd="0" presId="urn:microsoft.com/office/officeart/2005/8/layout/vList3#2"/>
    <dgm:cxn modelId="{706723CE-40B8-478C-9E78-00381FEDC33C}" type="presParOf" srcId="{C296229D-531E-4064-BCD7-88F6FF9EF77F}" destId="{B8D6FACA-5EAE-4CC2-B48A-31EE0E8B26F0}" srcOrd="1" destOrd="0" presId="urn:microsoft.com/office/officeart/2005/8/layout/vList3#2"/>
    <dgm:cxn modelId="{AE385E8C-FDDA-45A6-8061-A454BF7CF715}" type="presParOf" srcId="{C296229D-531E-4064-BCD7-88F6FF9EF77F}" destId="{ED0DA185-E382-48CB-AD2B-06DB4F0B8871}" srcOrd="2" destOrd="0" presId="urn:microsoft.com/office/officeart/2005/8/layout/vList3#2"/>
    <dgm:cxn modelId="{0C136D02-D979-4FB9-9CE2-962AE3507521}" type="presParOf" srcId="{ED0DA185-E382-48CB-AD2B-06DB4F0B8871}" destId="{89BD127B-2DAD-45DC-9B02-1296234ADC63}" srcOrd="0" destOrd="0" presId="urn:microsoft.com/office/officeart/2005/8/layout/vList3#2"/>
    <dgm:cxn modelId="{4C4CCDD8-305F-4F7D-B7B3-8A7014B97638}" type="presParOf" srcId="{ED0DA185-E382-48CB-AD2B-06DB4F0B8871}" destId="{6BC4B091-4410-47B7-AE0C-EAD8BD8BCC4C}" srcOrd="1" destOrd="0" presId="urn:microsoft.com/office/officeart/2005/8/layout/vList3#2"/>
    <dgm:cxn modelId="{32CA4FF1-6226-415F-9479-993F77A95A7A}" type="presParOf" srcId="{C296229D-531E-4064-BCD7-88F6FF9EF77F}" destId="{8E97E358-5711-4C7E-8598-77B96871462F}" srcOrd="3" destOrd="0" presId="urn:microsoft.com/office/officeart/2005/8/layout/vList3#2"/>
    <dgm:cxn modelId="{C6D1730D-CD62-4BFD-BAF1-DAE3E534C0F4}" type="presParOf" srcId="{C296229D-531E-4064-BCD7-88F6FF9EF77F}" destId="{53FF955D-0F5E-4113-9707-DA8CD774E188}" srcOrd="4" destOrd="0" presId="urn:microsoft.com/office/officeart/2005/8/layout/vList3#2"/>
    <dgm:cxn modelId="{DD9A68E4-0E38-4853-BEDB-05102604A1F3}" type="presParOf" srcId="{53FF955D-0F5E-4113-9707-DA8CD774E188}" destId="{7C6E0E47-5CBF-437F-9DC9-ACDE83E465D3}" srcOrd="0" destOrd="0" presId="urn:microsoft.com/office/officeart/2005/8/layout/vList3#2"/>
    <dgm:cxn modelId="{805D1CB4-594C-4BCA-92CF-8ECDAFA8A9C7}" type="presParOf" srcId="{53FF955D-0F5E-4113-9707-DA8CD774E188}" destId="{D142D2F3-15CC-412B-9E39-0E4851211537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242F03-BA2B-4293-8F72-5C2CC9DF465D}" type="doc">
      <dgm:prSet loTypeId="urn:microsoft.com/office/officeart/2005/8/layout/vList3#3" loCatId="list" qsTypeId="urn:microsoft.com/office/officeart/2005/8/quickstyle/simple1" qsCatId="simple" csTypeId="urn:microsoft.com/office/officeart/2005/8/colors/accent1_2" csCatId="accent1" phldr="1"/>
      <dgm:spPr/>
    </dgm:pt>
    <dgm:pt modelId="{C88DC5E4-7BFE-45FD-9756-B13EDF34E8AC}">
      <dgm:prSet phldrT="[Text]" custT="1"/>
      <dgm:spPr>
        <a:solidFill>
          <a:schemeClr val="accent1"/>
        </a:solidFill>
      </dgm:spPr>
      <dgm:t>
        <a:bodyPr/>
        <a:lstStyle/>
        <a:p>
          <a:r>
            <a:rPr lang="hu-HU" sz="1200" dirty="0" smtClean="0"/>
            <a:t>Lakhatás javítása</a:t>
          </a:r>
          <a:endParaRPr lang="hu-HU" sz="1200" dirty="0"/>
        </a:p>
      </dgm:t>
    </dgm:pt>
    <dgm:pt modelId="{32D486E9-2AB7-481E-AAA5-4B9C24FFC282}" type="parTrans" cxnId="{0D749A1C-4697-4F7F-B869-CACF9F79AD79}">
      <dgm:prSet/>
      <dgm:spPr/>
      <dgm:t>
        <a:bodyPr/>
        <a:lstStyle/>
        <a:p>
          <a:endParaRPr lang="hu-HU"/>
        </a:p>
      </dgm:t>
    </dgm:pt>
    <dgm:pt modelId="{46344531-7011-4C06-B53E-22844041E164}" type="sibTrans" cxnId="{0D749A1C-4697-4F7F-B869-CACF9F79AD79}">
      <dgm:prSet/>
      <dgm:spPr/>
      <dgm:t>
        <a:bodyPr/>
        <a:lstStyle/>
        <a:p>
          <a:endParaRPr lang="hu-HU"/>
        </a:p>
      </dgm:t>
    </dgm:pt>
    <dgm:pt modelId="{A7C8D8AF-D3FC-4263-9D75-15D555A9E4F7}">
      <dgm:prSet phldrT="[Text]" custT="1"/>
      <dgm:spPr>
        <a:solidFill>
          <a:schemeClr val="accent1"/>
        </a:solidFill>
      </dgm:spPr>
      <dgm:t>
        <a:bodyPr/>
        <a:lstStyle/>
        <a:p>
          <a:r>
            <a:rPr lang="hu-HU" sz="1200" dirty="0" smtClean="0"/>
            <a:t>Települési, térségi szegregáció csökkentése</a:t>
          </a:r>
          <a:endParaRPr lang="hu-HU" sz="1200" dirty="0"/>
        </a:p>
      </dgm:t>
    </dgm:pt>
    <dgm:pt modelId="{F52C48B5-E899-4724-BC37-A79DC35BDE6A}" type="parTrans" cxnId="{07B89F35-DFE2-45DF-B481-415B50259166}">
      <dgm:prSet/>
      <dgm:spPr/>
      <dgm:t>
        <a:bodyPr/>
        <a:lstStyle/>
        <a:p>
          <a:endParaRPr lang="hu-HU"/>
        </a:p>
      </dgm:t>
    </dgm:pt>
    <dgm:pt modelId="{1B7CC423-6C22-4E5A-8FB1-0642E698B45A}" type="sibTrans" cxnId="{07B89F35-DFE2-45DF-B481-415B50259166}">
      <dgm:prSet/>
      <dgm:spPr/>
      <dgm:t>
        <a:bodyPr/>
        <a:lstStyle/>
        <a:p>
          <a:endParaRPr lang="hu-HU"/>
        </a:p>
      </dgm:t>
    </dgm:pt>
    <dgm:pt modelId="{6D19F246-017D-4BCB-A6C8-A97E2D5CCD30}">
      <dgm:prSet phldrT="[Text]" custT="1"/>
      <dgm:spPr>
        <a:solidFill>
          <a:schemeClr val="accent1"/>
        </a:solidFill>
      </dgm:spPr>
      <dgm:t>
        <a:bodyPr/>
        <a:lstStyle/>
        <a:p>
          <a:r>
            <a:rPr lang="hu-HU" sz="1200" dirty="0" smtClean="0"/>
            <a:t>Érintettek bevonása a programok tervezésébe, végrehajtásába, értékelésébe</a:t>
          </a:r>
          <a:endParaRPr lang="hu-HU" sz="1200" dirty="0"/>
        </a:p>
      </dgm:t>
    </dgm:pt>
    <dgm:pt modelId="{774540C6-1517-465A-A219-4F7123D22349}" type="parTrans" cxnId="{DEFE5453-16C3-478C-B98B-C5FAA34C3196}">
      <dgm:prSet/>
      <dgm:spPr/>
      <dgm:t>
        <a:bodyPr/>
        <a:lstStyle/>
        <a:p>
          <a:endParaRPr lang="hu-HU"/>
        </a:p>
      </dgm:t>
    </dgm:pt>
    <dgm:pt modelId="{16F13874-3548-41C4-AF57-26E95E633FDB}" type="sibTrans" cxnId="{DEFE5453-16C3-478C-B98B-C5FAA34C3196}">
      <dgm:prSet/>
      <dgm:spPr/>
      <dgm:t>
        <a:bodyPr/>
        <a:lstStyle/>
        <a:p>
          <a:endParaRPr lang="hu-HU"/>
        </a:p>
      </dgm:t>
    </dgm:pt>
    <dgm:pt modelId="{0B134056-B5E2-4890-A0C8-7A57E736E0E1}">
      <dgm:prSet phldrT="[Text]" custT="1"/>
      <dgm:spPr>
        <a:solidFill>
          <a:schemeClr val="accent1"/>
        </a:solidFill>
      </dgm:spPr>
      <dgm:t>
        <a:bodyPr/>
        <a:lstStyle/>
        <a:p>
          <a:r>
            <a:rPr lang="hu-HU" sz="1200" dirty="0" smtClean="0"/>
            <a:t>Egészségi állapot javítása</a:t>
          </a:r>
          <a:endParaRPr lang="hu-HU" sz="1200" dirty="0"/>
        </a:p>
      </dgm:t>
    </dgm:pt>
    <dgm:pt modelId="{B36B168A-C03E-47E9-A34B-237C28CB4656}" type="parTrans" cxnId="{3C124265-0D91-4B23-9AF1-F41F5906993F}">
      <dgm:prSet/>
      <dgm:spPr/>
      <dgm:t>
        <a:bodyPr/>
        <a:lstStyle/>
        <a:p>
          <a:endParaRPr lang="hu-HU"/>
        </a:p>
      </dgm:t>
    </dgm:pt>
    <dgm:pt modelId="{3EB554FB-CCBF-404F-A88B-2389081791DC}" type="sibTrans" cxnId="{3C124265-0D91-4B23-9AF1-F41F5906993F}">
      <dgm:prSet/>
      <dgm:spPr/>
      <dgm:t>
        <a:bodyPr/>
        <a:lstStyle/>
        <a:p>
          <a:endParaRPr lang="hu-HU"/>
        </a:p>
      </dgm:t>
    </dgm:pt>
    <dgm:pt modelId="{9465282C-4F7C-4C3B-A0B1-FB67D31E3BAA}">
      <dgm:prSet phldrT="[Text]" custT="1"/>
      <dgm:spPr>
        <a:solidFill>
          <a:schemeClr val="accent1"/>
        </a:solidFill>
      </dgm:spPr>
      <dgm:t>
        <a:bodyPr/>
        <a:lstStyle/>
        <a:p>
          <a:r>
            <a:rPr lang="hu-HU" sz="1200" dirty="0" smtClean="0"/>
            <a:t>Társadalmi együttélés, bizalom erősítése. Diszkrimináció csökkentése</a:t>
          </a:r>
          <a:endParaRPr lang="hu-HU" sz="1200" dirty="0"/>
        </a:p>
      </dgm:t>
    </dgm:pt>
    <dgm:pt modelId="{C4C1DDE5-4362-45DB-9FC6-C624E14AD722}" type="parTrans" cxnId="{619C5D87-0C93-466F-8F6B-2B0700CC52B9}">
      <dgm:prSet/>
      <dgm:spPr/>
      <dgm:t>
        <a:bodyPr/>
        <a:lstStyle/>
        <a:p>
          <a:endParaRPr lang="hu-HU"/>
        </a:p>
      </dgm:t>
    </dgm:pt>
    <dgm:pt modelId="{0CB35DB1-CA49-45F2-BF38-43EBEB711CAB}" type="sibTrans" cxnId="{619C5D87-0C93-466F-8F6B-2B0700CC52B9}">
      <dgm:prSet/>
      <dgm:spPr/>
      <dgm:t>
        <a:bodyPr/>
        <a:lstStyle/>
        <a:p>
          <a:endParaRPr lang="hu-HU"/>
        </a:p>
      </dgm:t>
    </dgm:pt>
    <dgm:pt modelId="{C296229D-531E-4064-BCD7-88F6FF9EF77F}" type="pres">
      <dgm:prSet presAssocID="{66242F03-BA2B-4293-8F72-5C2CC9DF465D}" presName="linearFlow" presStyleCnt="0">
        <dgm:presLayoutVars>
          <dgm:dir/>
          <dgm:resizeHandles val="exact"/>
        </dgm:presLayoutVars>
      </dgm:prSet>
      <dgm:spPr/>
    </dgm:pt>
    <dgm:pt modelId="{BF7E9DEA-6F19-4DC3-82FB-50364CB78B57}" type="pres">
      <dgm:prSet presAssocID="{C88DC5E4-7BFE-45FD-9756-B13EDF34E8AC}" presName="composite" presStyleCnt="0"/>
      <dgm:spPr/>
    </dgm:pt>
    <dgm:pt modelId="{63B13A79-ED45-4CFA-8424-AA1D8C7F1FB0}" type="pres">
      <dgm:prSet presAssocID="{C88DC5E4-7BFE-45FD-9756-B13EDF34E8AC}" presName="imgShp" presStyleLbl="fgImgPlace1" presStyleIdx="0" presStyleCnt="5"/>
      <dgm:spPr>
        <a:solidFill>
          <a:schemeClr val="accent4">
            <a:lumMod val="20000"/>
            <a:lumOff val="80000"/>
          </a:schemeClr>
        </a:solidFill>
      </dgm:spPr>
    </dgm:pt>
    <dgm:pt modelId="{87039ADA-C9C8-46A6-AD93-E5DE8207E5B4}" type="pres">
      <dgm:prSet presAssocID="{C88DC5E4-7BFE-45FD-9756-B13EDF34E8AC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8D6FACA-5EAE-4CC2-B48A-31EE0E8B26F0}" type="pres">
      <dgm:prSet presAssocID="{46344531-7011-4C06-B53E-22844041E164}" presName="spacing" presStyleCnt="0"/>
      <dgm:spPr/>
    </dgm:pt>
    <dgm:pt modelId="{ED0DA185-E382-48CB-AD2B-06DB4F0B8871}" type="pres">
      <dgm:prSet presAssocID="{A7C8D8AF-D3FC-4263-9D75-15D555A9E4F7}" presName="composite" presStyleCnt="0"/>
      <dgm:spPr/>
    </dgm:pt>
    <dgm:pt modelId="{89BD127B-2DAD-45DC-9B02-1296234ADC63}" type="pres">
      <dgm:prSet presAssocID="{A7C8D8AF-D3FC-4263-9D75-15D555A9E4F7}" presName="imgShp" presStyleLbl="fgImgPlace1" presStyleIdx="1" presStyleCnt="5"/>
      <dgm:spPr>
        <a:solidFill>
          <a:schemeClr val="accent4">
            <a:lumMod val="20000"/>
            <a:lumOff val="80000"/>
          </a:schemeClr>
        </a:solidFill>
      </dgm:spPr>
    </dgm:pt>
    <dgm:pt modelId="{6BC4B091-4410-47B7-AE0C-EAD8BD8BCC4C}" type="pres">
      <dgm:prSet presAssocID="{A7C8D8AF-D3FC-4263-9D75-15D555A9E4F7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E97E358-5711-4C7E-8598-77B96871462F}" type="pres">
      <dgm:prSet presAssocID="{1B7CC423-6C22-4E5A-8FB1-0642E698B45A}" presName="spacing" presStyleCnt="0"/>
      <dgm:spPr/>
    </dgm:pt>
    <dgm:pt modelId="{0D8FFFC0-2DA9-4B6C-8E87-D8E650619881}" type="pres">
      <dgm:prSet presAssocID="{0B134056-B5E2-4890-A0C8-7A57E736E0E1}" presName="composite" presStyleCnt="0"/>
      <dgm:spPr/>
    </dgm:pt>
    <dgm:pt modelId="{ED14EA5B-96E8-4F30-989C-C868AB212A33}" type="pres">
      <dgm:prSet presAssocID="{0B134056-B5E2-4890-A0C8-7A57E736E0E1}" presName="imgShp" presStyleLbl="fgImgPlace1" presStyleIdx="2" presStyleCnt="5"/>
      <dgm:spPr>
        <a:solidFill>
          <a:schemeClr val="accent4">
            <a:lumMod val="20000"/>
            <a:lumOff val="80000"/>
          </a:schemeClr>
        </a:solidFill>
      </dgm:spPr>
    </dgm:pt>
    <dgm:pt modelId="{34A4535A-13F4-4B6E-88B8-2DE69CC8733F}" type="pres">
      <dgm:prSet presAssocID="{0B134056-B5E2-4890-A0C8-7A57E736E0E1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4ADEA34-5BF0-4275-8D51-1E3DF4E3D610}" type="pres">
      <dgm:prSet presAssocID="{3EB554FB-CCBF-404F-A88B-2389081791DC}" presName="spacing" presStyleCnt="0"/>
      <dgm:spPr/>
    </dgm:pt>
    <dgm:pt modelId="{2E55C7B4-E2E8-4C98-9C65-614B27B4DF18}" type="pres">
      <dgm:prSet presAssocID="{9465282C-4F7C-4C3B-A0B1-FB67D31E3BAA}" presName="composite" presStyleCnt="0"/>
      <dgm:spPr/>
    </dgm:pt>
    <dgm:pt modelId="{79E7C610-8328-484D-B662-2DC69CAD52DA}" type="pres">
      <dgm:prSet presAssocID="{9465282C-4F7C-4C3B-A0B1-FB67D31E3BAA}" presName="imgShp" presStyleLbl="fgImgPlace1" presStyleIdx="3" presStyleCnt="5"/>
      <dgm:spPr>
        <a:solidFill>
          <a:schemeClr val="accent4">
            <a:lumMod val="20000"/>
            <a:lumOff val="80000"/>
          </a:schemeClr>
        </a:solidFill>
      </dgm:spPr>
    </dgm:pt>
    <dgm:pt modelId="{395EE43D-BC64-49F8-96BC-96F450AD266B}" type="pres">
      <dgm:prSet presAssocID="{9465282C-4F7C-4C3B-A0B1-FB67D31E3BAA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E068C8D-10DD-434E-AD9E-7A844A5DBD7D}" type="pres">
      <dgm:prSet presAssocID="{0CB35DB1-CA49-45F2-BF38-43EBEB711CAB}" presName="spacing" presStyleCnt="0"/>
      <dgm:spPr/>
    </dgm:pt>
    <dgm:pt modelId="{53FF955D-0F5E-4113-9707-DA8CD774E188}" type="pres">
      <dgm:prSet presAssocID="{6D19F246-017D-4BCB-A6C8-A97E2D5CCD30}" presName="composite" presStyleCnt="0"/>
      <dgm:spPr/>
    </dgm:pt>
    <dgm:pt modelId="{7C6E0E47-5CBF-437F-9DC9-ACDE83E465D3}" type="pres">
      <dgm:prSet presAssocID="{6D19F246-017D-4BCB-A6C8-A97E2D5CCD30}" presName="imgShp" presStyleLbl="fgImgPlace1" presStyleIdx="4" presStyleCnt="5"/>
      <dgm:spPr>
        <a:solidFill>
          <a:schemeClr val="accent4">
            <a:lumMod val="20000"/>
            <a:lumOff val="80000"/>
          </a:schemeClr>
        </a:solidFill>
      </dgm:spPr>
    </dgm:pt>
    <dgm:pt modelId="{D142D2F3-15CC-412B-9E39-0E4851211537}" type="pres">
      <dgm:prSet presAssocID="{6D19F246-017D-4BCB-A6C8-A97E2D5CCD30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56927FF1-E4D8-44E9-9797-4FB72C6FD715}" type="presOf" srcId="{6D19F246-017D-4BCB-A6C8-A97E2D5CCD30}" destId="{D142D2F3-15CC-412B-9E39-0E4851211537}" srcOrd="0" destOrd="0" presId="urn:microsoft.com/office/officeart/2005/8/layout/vList3#3"/>
    <dgm:cxn modelId="{933F84E5-9908-46DD-A6B2-64EDABB6BE32}" type="presOf" srcId="{A7C8D8AF-D3FC-4263-9D75-15D555A9E4F7}" destId="{6BC4B091-4410-47B7-AE0C-EAD8BD8BCC4C}" srcOrd="0" destOrd="0" presId="urn:microsoft.com/office/officeart/2005/8/layout/vList3#3"/>
    <dgm:cxn modelId="{92092856-0735-4D0E-89C9-9A7F4CFD7A78}" type="presOf" srcId="{0B134056-B5E2-4890-A0C8-7A57E736E0E1}" destId="{34A4535A-13F4-4B6E-88B8-2DE69CC8733F}" srcOrd="0" destOrd="0" presId="urn:microsoft.com/office/officeart/2005/8/layout/vList3#3"/>
    <dgm:cxn modelId="{4903487E-DAB8-4831-8DE7-6CED0E3E9AAA}" type="presOf" srcId="{C88DC5E4-7BFE-45FD-9756-B13EDF34E8AC}" destId="{87039ADA-C9C8-46A6-AD93-E5DE8207E5B4}" srcOrd="0" destOrd="0" presId="urn:microsoft.com/office/officeart/2005/8/layout/vList3#3"/>
    <dgm:cxn modelId="{6907AC87-86AF-493B-8775-B3FFC24146A0}" type="presOf" srcId="{66242F03-BA2B-4293-8F72-5C2CC9DF465D}" destId="{C296229D-531E-4064-BCD7-88F6FF9EF77F}" srcOrd="0" destOrd="0" presId="urn:microsoft.com/office/officeart/2005/8/layout/vList3#3"/>
    <dgm:cxn modelId="{0D749A1C-4697-4F7F-B869-CACF9F79AD79}" srcId="{66242F03-BA2B-4293-8F72-5C2CC9DF465D}" destId="{C88DC5E4-7BFE-45FD-9756-B13EDF34E8AC}" srcOrd="0" destOrd="0" parTransId="{32D486E9-2AB7-481E-AAA5-4B9C24FFC282}" sibTransId="{46344531-7011-4C06-B53E-22844041E164}"/>
    <dgm:cxn modelId="{10FF88B1-FA2D-4842-AA8B-8BCA5F64486B}" type="presOf" srcId="{9465282C-4F7C-4C3B-A0B1-FB67D31E3BAA}" destId="{395EE43D-BC64-49F8-96BC-96F450AD266B}" srcOrd="0" destOrd="0" presId="urn:microsoft.com/office/officeart/2005/8/layout/vList3#3"/>
    <dgm:cxn modelId="{3C124265-0D91-4B23-9AF1-F41F5906993F}" srcId="{66242F03-BA2B-4293-8F72-5C2CC9DF465D}" destId="{0B134056-B5E2-4890-A0C8-7A57E736E0E1}" srcOrd="2" destOrd="0" parTransId="{B36B168A-C03E-47E9-A34B-237C28CB4656}" sibTransId="{3EB554FB-CCBF-404F-A88B-2389081791DC}"/>
    <dgm:cxn modelId="{07B89F35-DFE2-45DF-B481-415B50259166}" srcId="{66242F03-BA2B-4293-8F72-5C2CC9DF465D}" destId="{A7C8D8AF-D3FC-4263-9D75-15D555A9E4F7}" srcOrd="1" destOrd="0" parTransId="{F52C48B5-E899-4724-BC37-A79DC35BDE6A}" sibTransId="{1B7CC423-6C22-4E5A-8FB1-0642E698B45A}"/>
    <dgm:cxn modelId="{DEFE5453-16C3-478C-B98B-C5FAA34C3196}" srcId="{66242F03-BA2B-4293-8F72-5C2CC9DF465D}" destId="{6D19F246-017D-4BCB-A6C8-A97E2D5CCD30}" srcOrd="4" destOrd="0" parTransId="{774540C6-1517-465A-A219-4F7123D22349}" sibTransId="{16F13874-3548-41C4-AF57-26E95E633FDB}"/>
    <dgm:cxn modelId="{619C5D87-0C93-466F-8F6B-2B0700CC52B9}" srcId="{66242F03-BA2B-4293-8F72-5C2CC9DF465D}" destId="{9465282C-4F7C-4C3B-A0B1-FB67D31E3BAA}" srcOrd="3" destOrd="0" parTransId="{C4C1DDE5-4362-45DB-9FC6-C624E14AD722}" sibTransId="{0CB35DB1-CA49-45F2-BF38-43EBEB711CAB}"/>
    <dgm:cxn modelId="{7F3CF017-724A-45E9-AB32-77E09C456E1B}" type="presParOf" srcId="{C296229D-531E-4064-BCD7-88F6FF9EF77F}" destId="{BF7E9DEA-6F19-4DC3-82FB-50364CB78B57}" srcOrd="0" destOrd="0" presId="urn:microsoft.com/office/officeart/2005/8/layout/vList3#3"/>
    <dgm:cxn modelId="{8493E084-936C-4320-90B2-7159AD06D374}" type="presParOf" srcId="{BF7E9DEA-6F19-4DC3-82FB-50364CB78B57}" destId="{63B13A79-ED45-4CFA-8424-AA1D8C7F1FB0}" srcOrd="0" destOrd="0" presId="urn:microsoft.com/office/officeart/2005/8/layout/vList3#3"/>
    <dgm:cxn modelId="{C832272C-BF4B-479B-889F-EE67CCDE8D81}" type="presParOf" srcId="{BF7E9DEA-6F19-4DC3-82FB-50364CB78B57}" destId="{87039ADA-C9C8-46A6-AD93-E5DE8207E5B4}" srcOrd="1" destOrd="0" presId="urn:microsoft.com/office/officeart/2005/8/layout/vList3#3"/>
    <dgm:cxn modelId="{94FCDEEF-6183-4667-8FB1-716D06190367}" type="presParOf" srcId="{C296229D-531E-4064-BCD7-88F6FF9EF77F}" destId="{B8D6FACA-5EAE-4CC2-B48A-31EE0E8B26F0}" srcOrd="1" destOrd="0" presId="urn:microsoft.com/office/officeart/2005/8/layout/vList3#3"/>
    <dgm:cxn modelId="{C8969AA3-84DD-4964-B437-6C1B2754C021}" type="presParOf" srcId="{C296229D-531E-4064-BCD7-88F6FF9EF77F}" destId="{ED0DA185-E382-48CB-AD2B-06DB4F0B8871}" srcOrd="2" destOrd="0" presId="urn:microsoft.com/office/officeart/2005/8/layout/vList3#3"/>
    <dgm:cxn modelId="{30236C9C-46A3-42EC-B8FA-CC84D2FF619F}" type="presParOf" srcId="{ED0DA185-E382-48CB-AD2B-06DB4F0B8871}" destId="{89BD127B-2DAD-45DC-9B02-1296234ADC63}" srcOrd="0" destOrd="0" presId="urn:microsoft.com/office/officeart/2005/8/layout/vList3#3"/>
    <dgm:cxn modelId="{F8380608-1CAA-44F1-A856-98036459489D}" type="presParOf" srcId="{ED0DA185-E382-48CB-AD2B-06DB4F0B8871}" destId="{6BC4B091-4410-47B7-AE0C-EAD8BD8BCC4C}" srcOrd="1" destOrd="0" presId="urn:microsoft.com/office/officeart/2005/8/layout/vList3#3"/>
    <dgm:cxn modelId="{8DA678B9-AC89-4344-8724-A1ADCE6A7CA8}" type="presParOf" srcId="{C296229D-531E-4064-BCD7-88F6FF9EF77F}" destId="{8E97E358-5711-4C7E-8598-77B96871462F}" srcOrd="3" destOrd="0" presId="urn:microsoft.com/office/officeart/2005/8/layout/vList3#3"/>
    <dgm:cxn modelId="{6F8F19DA-98CF-40C1-9CC3-287FB8C536C2}" type="presParOf" srcId="{C296229D-531E-4064-BCD7-88F6FF9EF77F}" destId="{0D8FFFC0-2DA9-4B6C-8E87-D8E650619881}" srcOrd="4" destOrd="0" presId="urn:microsoft.com/office/officeart/2005/8/layout/vList3#3"/>
    <dgm:cxn modelId="{0C306D4A-9D23-477B-8BD8-4C23B03B0A5D}" type="presParOf" srcId="{0D8FFFC0-2DA9-4B6C-8E87-D8E650619881}" destId="{ED14EA5B-96E8-4F30-989C-C868AB212A33}" srcOrd="0" destOrd="0" presId="urn:microsoft.com/office/officeart/2005/8/layout/vList3#3"/>
    <dgm:cxn modelId="{DDC4927D-E714-4869-B465-7E7313390861}" type="presParOf" srcId="{0D8FFFC0-2DA9-4B6C-8E87-D8E650619881}" destId="{34A4535A-13F4-4B6E-88B8-2DE69CC8733F}" srcOrd="1" destOrd="0" presId="urn:microsoft.com/office/officeart/2005/8/layout/vList3#3"/>
    <dgm:cxn modelId="{7D9E0FEC-3AB4-4824-9683-191DD39BD598}" type="presParOf" srcId="{C296229D-531E-4064-BCD7-88F6FF9EF77F}" destId="{F4ADEA34-5BF0-4275-8D51-1E3DF4E3D610}" srcOrd="5" destOrd="0" presId="urn:microsoft.com/office/officeart/2005/8/layout/vList3#3"/>
    <dgm:cxn modelId="{AF52624C-D86D-473A-833C-5F662744B57E}" type="presParOf" srcId="{C296229D-531E-4064-BCD7-88F6FF9EF77F}" destId="{2E55C7B4-E2E8-4C98-9C65-614B27B4DF18}" srcOrd="6" destOrd="0" presId="urn:microsoft.com/office/officeart/2005/8/layout/vList3#3"/>
    <dgm:cxn modelId="{A17A3E36-1983-4D1B-9126-8808B9829A0A}" type="presParOf" srcId="{2E55C7B4-E2E8-4C98-9C65-614B27B4DF18}" destId="{79E7C610-8328-484D-B662-2DC69CAD52DA}" srcOrd="0" destOrd="0" presId="urn:microsoft.com/office/officeart/2005/8/layout/vList3#3"/>
    <dgm:cxn modelId="{2EAFA5B2-2D9D-4C84-A8A9-263F0D52E5F1}" type="presParOf" srcId="{2E55C7B4-E2E8-4C98-9C65-614B27B4DF18}" destId="{395EE43D-BC64-49F8-96BC-96F450AD266B}" srcOrd="1" destOrd="0" presId="urn:microsoft.com/office/officeart/2005/8/layout/vList3#3"/>
    <dgm:cxn modelId="{631A1C0A-98EC-4C0F-8B0A-E6D372451C92}" type="presParOf" srcId="{C296229D-531E-4064-BCD7-88F6FF9EF77F}" destId="{8E068C8D-10DD-434E-AD9E-7A844A5DBD7D}" srcOrd="7" destOrd="0" presId="urn:microsoft.com/office/officeart/2005/8/layout/vList3#3"/>
    <dgm:cxn modelId="{B9CCC7C2-3FD1-4564-B311-612B0599F55C}" type="presParOf" srcId="{C296229D-531E-4064-BCD7-88F6FF9EF77F}" destId="{53FF955D-0F5E-4113-9707-DA8CD774E188}" srcOrd="8" destOrd="0" presId="urn:microsoft.com/office/officeart/2005/8/layout/vList3#3"/>
    <dgm:cxn modelId="{C49B1CA5-21A3-41C5-9F2D-D651D56E7EA9}" type="presParOf" srcId="{53FF955D-0F5E-4113-9707-DA8CD774E188}" destId="{7C6E0E47-5CBF-437F-9DC9-ACDE83E465D3}" srcOrd="0" destOrd="0" presId="urn:microsoft.com/office/officeart/2005/8/layout/vList3#3"/>
    <dgm:cxn modelId="{61687519-0DB8-4042-8207-406B6075C493}" type="presParOf" srcId="{53FF955D-0F5E-4113-9707-DA8CD774E188}" destId="{D142D2F3-15CC-412B-9E39-0E4851211537}" srcOrd="1" destOrd="0" presId="urn:microsoft.com/office/officeart/2005/8/layout/vList3#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39ADA-C9C8-46A6-AD93-E5DE8207E5B4}">
      <dsp:nvSpPr>
        <dsp:cNvPr id="0" name=""/>
        <dsp:cNvSpPr/>
      </dsp:nvSpPr>
      <dsp:spPr>
        <a:xfrm rot="10800000">
          <a:off x="672841" y="456"/>
          <a:ext cx="1894314" cy="782806"/>
        </a:xfrm>
        <a:prstGeom prst="homePlate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196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Munkaerő-piaci integráció elősegítése</a:t>
          </a:r>
          <a:endParaRPr lang="hu-HU" sz="1500" kern="1200" dirty="0"/>
        </a:p>
      </dsp:txBody>
      <dsp:txXfrm rot="10800000">
        <a:off x="868542" y="456"/>
        <a:ext cx="1698613" cy="782806"/>
      </dsp:txXfrm>
    </dsp:sp>
    <dsp:sp modelId="{63B13A79-ED45-4CFA-8424-AA1D8C7F1FB0}">
      <dsp:nvSpPr>
        <dsp:cNvPr id="0" name=""/>
        <dsp:cNvSpPr/>
      </dsp:nvSpPr>
      <dsp:spPr>
        <a:xfrm>
          <a:off x="281437" y="0"/>
          <a:ext cx="782806" cy="782806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C4B091-4410-47B7-AE0C-EAD8BD8BCC4C}">
      <dsp:nvSpPr>
        <dsp:cNvPr id="0" name=""/>
        <dsp:cNvSpPr/>
      </dsp:nvSpPr>
      <dsp:spPr>
        <a:xfrm rot="10800000">
          <a:off x="672841" y="1016936"/>
          <a:ext cx="1894314" cy="782806"/>
        </a:xfrm>
        <a:prstGeom prst="homePlate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196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Roma népességet célzó szakpolitikák, beavatkozások</a:t>
          </a:r>
          <a:endParaRPr lang="hu-HU" sz="1200" kern="1200" dirty="0"/>
        </a:p>
      </dsp:txBody>
      <dsp:txXfrm rot="10800000">
        <a:off x="868542" y="1016936"/>
        <a:ext cx="1698613" cy="782806"/>
      </dsp:txXfrm>
    </dsp:sp>
    <dsp:sp modelId="{89BD127B-2DAD-45DC-9B02-1296234ADC63}">
      <dsp:nvSpPr>
        <dsp:cNvPr id="0" name=""/>
        <dsp:cNvSpPr/>
      </dsp:nvSpPr>
      <dsp:spPr>
        <a:xfrm>
          <a:off x="281437" y="1016936"/>
          <a:ext cx="782806" cy="782806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39ADA-C9C8-46A6-AD93-E5DE8207E5B4}">
      <dsp:nvSpPr>
        <dsp:cNvPr id="0" name=""/>
        <dsp:cNvSpPr/>
      </dsp:nvSpPr>
      <dsp:spPr>
        <a:xfrm rot="10800000">
          <a:off x="698453" y="1127"/>
          <a:ext cx="2038416" cy="740069"/>
        </a:xfrm>
        <a:prstGeom prst="homePlate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350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dirty="0" smtClean="0"/>
            <a:t>Gyermekek szegénységének csökkentése</a:t>
          </a:r>
          <a:endParaRPr lang="hu-HU" sz="1300" kern="1200" dirty="0"/>
        </a:p>
      </dsp:txBody>
      <dsp:txXfrm rot="10800000">
        <a:off x="883470" y="1127"/>
        <a:ext cx="1853399" cy="740069"/>
      </dsp:txXfrm>
    </dsp:sp>
    <dsp:sp modelId="{63B13A79-ED45-4CFA-8424-AA1D8C7F1FB0}">
      <dsp:nvSpPr>
        <dsp:cNvPr id="0" name=""/>
        <dsp:cNvSpPr/>
      </dsp:nvSpPr>
      <dsp:spPr>
        <a:xfrm>
          <a:off x="328418" y="1127"/>
          <a:ext cx="740069" cy="740069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C4B091-4410-47B7-AE0C-EAD8BD8BCC4C}">
      <dsp:nvSpPr>
        <dsp:cNvPr id="0" name=""/>
        <dsp:cNvSpPr/>
      </dsp:nvSpPr>
      <dsp:spPr>
        <a:xfrm rot="10800000">
          <a:off x="698453" y="962113"/>
          <a:ext cx="2038416" cy="740069"/>
        </a:xfrm>
        <a:prstGeom prst="homePlate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350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dirty="0" smtClean="0"/>
            <a:t>Gyerekek oktatáshoz való hozzáférésének javítása</a:t>
          </a:r>
          <a:endParaRPr lang="hu-HU" sz="1300" kern="1200" dirty="0"/>
        </a:p>
      </dsp:txBody>
      <dsp:txXfrm rot="10800000">
        <a:off x="883470" y="962113"/>
        <a:ext cx="1853399" cy="740069"/>
      </dsp:txXfrm>
    </dsp:sp>
    <dsp:sp modelId="{89BD127B-2DAD-45DC-9B02-1296234ADC63}">
      <dsp:nvSpPr>
        <dsp:cNvPr id="0" name=""/>
        <dsp:cNvSpPr/>
      </dsp:nvSpPr>
      <dsp:spPr>
        <a:xfrm>
          <a:off x="328418" y="962113"/>
          <a:ext cx="740069" cy="740069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42D2F3-15CC-412B-9E39-0E4851211537}">
      <dsp:nvSpPr>
        <dsp:cNvPr id="0" name=""/>
        <dsp:cNvSpPr/>
      </dsp:nvSpPr>
      <dsp:spPr>
        <a:xfrm rot="10800000">
          <a:off x="691094" y="1924001"/>
          <a:ext cx="2038416" cy="740069"/>
        </a:xfrm>
        <a:prstGeom prst="homePlate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350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dirty="0" smtClean="0"/>
            <a:t>Végzettség nélküli iskolaelhagyás csökkentése</a:t>
          </a:r>
          <a:endParaRPr lang="hu-HU" sz="1300" kern="1200" dirty="0"/>
        </a:p>
      </dsp:txBody>
      <dsp:txXfrm rot="10800000">
        <a:off x="876111" y="1924001"/>
        <a:ext cx="1853399" cy="740069"/>
      </dsp:txXfrm>
    </dsp:sp>
    <dsp:sp modelId="{7C6E0E47-5CBF-437F-9DC9-ACDE83E465D3}">
      <dsp:nvSpPr>
        <dsp:cNvPr id="0" name=""/>
        <dsp:cNvSpPr/>
      </dsp:nvSpPr>
      <dsp:spPr>
        <a:xfrm>
          <a:off x="328418" y="1923099"/>
          <a:ext cx="740069" cy="740069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39ADA-C9C8-46A6-AD93-E5DE8207E5B4}">
      <dsp:nvSpPr>
        <dsp:cNvPr id="0" name=""/>
        <dsp:cNvSpPr/>
      </dsp:nvSpPr>
      <dsp:spPr>
        <a:xfrm rot="10800000">
          <a:off x="805733" y="1638"/>
          <a:ext cx="2633692" cy="569438"/>
        </a:xfrm>
        <a:prstGeom prst="homePlat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107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Lakhatás javítása</a:t>
          </a:r>
          <a:endParaRPr lang="hu-HU" sz="1200" kern="1200" dirty="0"/>
        </a:p>
      </dsp:txBody>
      <dsp:txXfrm rot="10800000">
        <a:off x="948092" y="1638"/>
        <a:ext cx="2491333" cy="569438"/>
      </dsp:txXfrm>
    </dsp:sp>
    <dsp:sp modelId="{63B13A79-ED45-4CFA-8424-AA1D8C7F1FB0}">
      <dsp:nvSpPr>
        <dsp:cNvPr id="0" name=""/>
        <dsp:cNvSpPr/>
      </dsp:nvSpPr>
      <dsp:spPr>
        <a:xfrm>
          <a:off x="521013" y="1638"/>
          <a:ext cx="569438" cy="569438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C4B091-4410-47B7-AE0C-EAD8BD8BCC4C}">
      <dsp:nvSpPr>
        <dsp:cNvPr id="0" name=""/>
        <dsp:cNvSpPr/>
      </dsp:nvSpPr>
      <dsp:spPr>
        <a:xfrm rot="10800000">
          <a:off x="805733" y="741058"/>
          <a:ext cx="2633692" cy="569438"/>
        </a:xfrm>
        <a:prstGeom prst="homePlat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107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Települési, térségi szegregáció csökkentése</a:t>
          </a:r>
          <a:endParaRPr lang="hu-HU" sz="1200" kern="1200" dirty="0"/>
        </a:p>
      </dsp:txBody>
      <dsp:txXfrm rot="10800000">
        <a:off x="948092" y="741058"/>
        <a:ext cx="2491333" cy="569438"/>
      </dsp:txXfrm>
    </dsp:sp>
    <dsp:sp modelId="{89BD127B-2DAD-45DC-9B02-1296234ADC63}">
      <dsp:nvSpPr>
        <dsp:cNvPr id="0" name=""/>
        <dsp:cNvSpPr/>
      </dsp:nvSpPr>
      <dsp:spPr>
        <a:xfrm>
          <a:off x="521013" y="741058"/>
          <a:ext cx="569438" cy="569438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A4535A-13F4-4B6E-88B8-2DE69CC8733F}">
      <dsp:nvSpPr>
        <dsp:cNvPr id="0" name=""/>
        <dsp:cNvSpPr/>
      </dsp:nvSpPr>
      <dsp:spPr>
        <a:xfrm rot="10800000">
          <a:off x="805733" y="1480479"/>
          <a:ext cx="2633692" cy="569438"/>
        </a:xfrm>
        <a:prstGeom prst="homePlat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107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Egészségi állapot javítása</a:t>
          </a:r>
          <a:endParaRPr lang="hu-HU" sz="1200" kern="1200" dirty="0"/>
        </a:p>
      </dsp:txBody>
      <dsp:txXfrm rot="10800000">
        <a:off x="948092" y="1480479"/>
        <a:ext cx="2491333" cy="569438"/>
      </dsp:txXfrm>
    </dsp:sp>
    <dsp:sp modelId="{ED14EA5B-96E8-4F30-989C-C868AB212A33}">
      <dsp:nvSpPr>
        <dsp:cNvPr id="0" name=""/>
        <dsp:cNvSpPr/>
      </dsp:nvSpPr>
      <dsp:spPr>
        <a:xfrm>
          <a:off x="521013" y="1480479"/>
          <a:ext cx="569438" cy="569438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EE43D-BC64-49F8-96BC-96F450AD266B}">
      <dsp:nvSpPr>
        <dsp:cNvPr id="0" name=""/>
        <dsp:cNvSpPr/>
      </dsp:nvSpPr>
      <dsp:spPr>
        <a:xfrm rot="10800000">
          <a:off x="805733" y="2219900"/>
          <a:ext cx="2633692" cy="569438"/>
        </a:xfrm>
        <a:prstGeom prst="homePlat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107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Társadalmi együttélés, bizalom erősítése. Diszkrimináció csökkentése</a:t>
          </a:r>
          <a:endParaRPr lang="hu-HU" sz="1200" kern="1200" dirty="0"/>
        </a:p>
      </dsp:txBody>
      <dsp:txXfrm rot="10800000">
        <a:off x="948092" y="2219900"/>
        <a:ext cx="2491333" cy="569438"/>
      </dsp:txXfrm>
    </dsp:sp>
    <dsp:sp modelId="{79E7C610-8328-484D-B662-2DC69CAD52DA}">
      <dsp:nvSpPr>
        <dsp:cNvPr id="0" name=""/>
        <dsp:cNvSpPr/>
      </dsp:nvSpPr>
      <dsp:spPr>
        <a:xfrm>
          <a:off x="521013" y="2219900"/>
          <a:ext cx="569438" cy="569438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42D2F3-15CC-412B-9E39-0E4851211537}">
      <dsp:nvSpPr>
        <dsp:cNvPr id="0" name=""/>
        <dsp:cNvSpPr/>
      </dsp:nvSpPr>
      <dsp:spPr>
        <a:xfrm rot="10800000">
          <a:off x="805733" y="2959320"/>
          <a:ext cx="2633692" cy="569438"/>
        </a:xfrm>
        <a:prstGeom prst="homePlat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107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Érintettek bevonása a programok tervezésébe, végrehajtásába, értékelésébe</a:t>
          </a:r>
          <a:endParaRPr lang="hu-HU" sz="1200" kern="1200" dirty="0"/>
        </a:p>
      </dsp:txBody>
      <dsp:txXfrm rot="10800000">
        <a:off x="948092" y="2959320"/>
        <a:ext cx="2491333" cy="569438"/>
      </dsp:txXfrm>
    </dsp:sp>
    <dsp:sp modelId="{7C6E0E47-5CBF-437F-9DC9-ACDE83E465D3}">
      <dsp:nvSpPr>
        <dsp:cNvPr id="0" name=""/>
        <dsp:cNvSpPr/>
      </dsp:nvSpPr>
      <dsp:spPr>
        <a:xfrm>
          <a:off x="521013" y="2959320"/>
          <a:ext cx="569438" cy="569438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04F49-6BEC-4EB7-9E5B-A55CB5C706A5}" type="datetimeFigureOut">
              <a:rPr lang="hu-HU" smtClean="0"/>
              <a:t>2015.12.02.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72D4A-B26E-4F1B-B570-3EBF7A10DB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123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B1890-E964-4731-A5E7-F722B9A9C891}" type="datetimeFigureOut">
              <a:rPr lang="hu-HU" smtClean="0"/>
              <a:pPr/>
              <a:t>2015.12.02.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88BAE-1775-4B35-865E-54D077FEAFD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930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9A2A4E-68C8-4550-800D-FC60AB71794E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hu-H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88BAE-1775-4B35-865E-54D077FEAFD3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6931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88BAE-1775-4B35-865E-54D077FEAFD3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4585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2"/>
            <a:ext cx="9144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5" name="Picture 15" descr="KSH_logo_HUN_P288C_OK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43" y="836613"/>
            <a:ext cx="2952750" cy="121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szamok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9380" y="942975"/>
            <a:ext cx="6524625" cy="591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924183"/>
            <a:ext cx="7772400" cy="1368425"/>
          </a:xfrm>
        </p:spPr>
        <p:txBody>
          <a:bodyPr/>
          <a:lstStyle>
            <a:lvl1pPr>
              <a:defRPr sz="6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53007"/>
            <a:ext cx="6400800" cy="985837"/>
          </a:xfrm>
        </p:spPr>
        <p:txBody>
          <a:bodyPr/>
          <a:lstStyle>
            <a:lvl1pPr marL="0" indent="0" algn="ctr">
              <a:buFontTx/>
              <a:buNone/>
              <a:defRPr sz="3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Alcím mintájának szerkesztése</a:t>
            </a:r>
            <a:endParaRPr lang="hu-HU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D1B51-33EF-4D1B-8EE6-45F2065BFBF8}" type="datetime1">
              <a:rPr lang="hu-HU" smtClean="0">
                <a:solidFill>
                  <a:srgbClr val="000000"/>
                </a:solidFill>
              </a:rPr>
              <a:pPr>
                <a:defRPr/>
              </a:pPr>
              <a:t>2015.12.02.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17CB4-BC05-40DE-83F5-9E4B3C96460B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683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A68E5-C4DD-46F3-9F36-03983E23C38D}" type="datetime1">
              <a:rPr lang="hu-HU" smtClean="0">
                <a:solidFill>
                  <a:srgbClr val="000000"/>
                </a:solidFill>
              </a:rPr>
              <a:pPr>
                <a:defRPr/>
              </a:pPr>
              <a:t>2015.12.02.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DD1A7-921E-4920-993E-F17203F8AA08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28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79391"/>
            <a:ext cx="2057400" cy="594677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79391"/>
            <a:ext cx="6019800" cy="59467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80681-7B32-4BED-B7CD-32A124C1C335}" type="datetime1">
              <a:rPr lang="hu-HU" smtClean="0">
                <a:solidFill>
                  <a:srgbClr val="000000"/>
                </a:solidFill>
              </a:rPr>
              <a:pPr>
                <a:defRPr/>
              </a:pPr>
              <a:t>2015.12.02.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CAC32-40E1-4B1B-867F-9CAF124C5A92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378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AFED-5E76-455F-8873-7CBC23046CE3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4289-BECE-40EE-84B8-AE029796AF8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658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40AAC-0CE6-45F8-9868-F8B1EAA76C6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4289-BECE-40EE-84B8-AE029796AF8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398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92CA-E219-4618-8266-CA5292FAD5AF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4289-BECE-40EE-84B8-AE029796AF8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197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A19F-56AF-4861-9475-D0B0D9E1F12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4289-BECE-40EE-84B8-AE029796AF8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30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CFF6E-19EA-440B-A685-D9F076B5EFEF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4289-BECE-40EE-84B8-AE029796AF8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882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66F9-E6C9-4C64-BD2C-2180B21DF954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4289-BECE-40EE-84B8-AE029796AF8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7607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2EC9-7421-4B93-ACFC-AEE5BCD7CA74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4289-BECE-40EE-84B8-AE029796AF8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990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D7379-A8B3-4C1F-BDA3-0F95D3514CB7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4289-BECE-40EE-84B8-AE029796AF8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596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771800" y="116632"/>
            <a:ext cx="6202362" cy="68421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hu-HU" sz="2800" b="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 algn="r"/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F9DC6-34C9-4D80-8769-DC5A061BD7DD}" type="datetime1">
              <a:rPr lang="hu-HU" smtClean="0">
                <a:solidFill>
                  <a:srgbClr val="000000"/>
                </a:solidFill>
              </a:rPr>
              <a:pPr>
                <a:defRPr/>
              </a:pPr>
              <a:t>2015.12.02.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6C2CB-7805-45AB-ABEC-D583C4EA4565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47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3756-1A6D-4F82-9B07-54852690A47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4289-BECE-40EE-84B8-AE029796AF8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0701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0222-9467-495F-9A62-A58A66856F4B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4289-BECE-40EE-84B8-AE029796AF8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4220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C9BE-CFC0-441D-AEC3-7ED2E9A708B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4289-BECE-40EE-84B8-AE029796AF8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49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4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797F3-1F8A-4C2E-98E9-F48A9A6FFAA3}" type="datetime1">
              <a:rPr lang="hu-HU" smtClean="0">
                <a:solidFill>
                  <a:srgbClr val="000000"/>
                </a:solidFill>
              </a:rPr>
              <a:pPr>
                <a:defRPr/>
              </a:pPr>
              <a:t>2015.12.02.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26264-EEBB-4683-8B64-E73648E587F4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671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hu-HU" sz="2800" b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 algn="r"/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8F238-A2E7-40F2-A485-4B6CFCB59379}" type="datetime1">
              <a:rPr lang="hu-HU" smtClean="0">
                <a:solidFill>
                  <a:srgbClr val="000000"/>
                </a:solidFill>
              </a:rPr>
              <a:pPr>
                <a:defRPr/>
              </a:pPr>
              <a:t>2015.12.02.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F597D-5966-4FF0-B1CE-47125A23994D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871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hu-HU" sz="2800" b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 algn="r"/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6BA33-10D0-4E3B-A4F1-869623A9AE0E}" type="datetime1">
              <a:rPr lang="hu-HU" smtClean="0">
                <a:solidFill>
                  <a:srgbClr val="000000"/>
                </a:solidFill>
              </a:rPr>
              <a:pPr>
                <a:defRPr/>
              </a:pPr>
              <a:t>2015.12.02.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87B4D-91E1-42CA-811A-993743A5CBA7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280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hu-HU" sz="2800" b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 algn="r"/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FF177-AC82-413A-9979-60918F828825}" type="datetime1">
              <a:rPr lang="hu-HU" smtClean="0">
                <a:solidFill>
                  <a:srgbClr val="000000"/>
                </a:solidFill>
              </a:rPr>
              <a:pPr>
                <a:defRPr/>
              </a:pPr>
              <a:t>2015.12.02.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72535-68AF-4D34-A4BF-28CDE799294D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356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96E52-D353-4E70-A470-6FA579C308E2}" type="datetime1">
              <a:rPr lang="hu-HU" smtClean="0">
                <a:solidFill>
                  <a:srgbClr val="000000"/>
                </a:solidFill>
              </a:rPr>
              <a:pPr>
                <a:defRPr/>
              </a:pPr>
              <a:t>2015.12.02.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C687A-E7BA-436B-9CBC-EC697F68EE1A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597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54629-3BF3-4AC1-947A-B01FC7BFBB0D}" type="datetime1">
              <a:rPr lang="hu-HU" smtClean="0">
                <a:solidFill>
                  <a:srgbClr val="000000"/>
                </a:solidFill>
              </a:rPr>
              <a:pPr>
                <a:defRPr/>
              </a:pPr>
              <a:t>2015.12.02.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BCD36-9B13-497C-85C2-63DD10D2AC45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900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0E1D7-3501-449C-BB79-16F5AC05AB18}" type="datetime1">
              <a:rPr lang="hu-HU" smtClean="0">
                <a:solidFill>
                  <a:srgbClr val="000000"/>
                </a:solidFill>
              </a:rPr>
              <a:pPr>
                <a:defRPr/>
              </a:pPr>
              <a:t>2015.12.02.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E5675-7B2B-4C38-A4AA-CBB5405E3C6A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89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2"/>
            <a:ext cx="9144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84438" y="179388"/>
            <a:ext cx="6202362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szinta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A07891-C17D-47EB-A4A4-8F2821CDF6FB}" type="datetime1">
              <a:rPr lang="hu-H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2015.12.02.</a:t>
            </a:fld>
            <a:endParaRPr lang="hu-H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0E016-4225-42FE-BE68-911AA5FAB5C3}" type="slidenum">
              <a:rPr lang="hu-HU" altLang="hu-H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  <p:pic>
        <p:nvPicPr>
          <p:cNvPr id="5128" name="Picture 11" descr="szamok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19380" y="942975"/>
            <a:ext cx="6524625" cy="591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2" descr="KSH_logo_HUN_P288C_OK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8313" y="228600"/>
            <a:ext cx="1655762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67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E8452-09C0-436E-8B49-9D8A43285967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2015.12.02.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44289-BECE-40EE-84B8-AE029796AF8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897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zövegdoboz 9"/>
          <p:cNvSpPr txBox="1"/>
          <p:nvPr/>
        </p:nvSpPr>
        <p:spPr>
          <a:xfrm>
            <a:off x="2195736" y="1700808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>
                <a:solidFill>
                  <a:schemeClr val="tx2">
                    <a:lumMod val="75000"/>
                  </a:schemeClr>
                </a:solidFill>
              </a:rPr>
              <a:t>Felzárkózási fejlesztések</a:t>
            </a:r>
            <a:endParaRPr lang="hu-H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Dia számának hely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0D98-B0FD-46F0-8605-3A68969A2E4F}" type="slidenum">
              <a:rPr lang="hu-HU" smtClean="0"/>
              <a:pPr/>
              <a:t>1</a:t>
            </a:fld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6516216" y="46366"/>
            <a:ext cx="2592288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3600" b="1" dirty="0" smtClean="0">
                <a:solidFill>
                  <a:schemeClr val="bg1"/>
                </a:solidFill>
              </a:rPr>
              <a:t>2014-2020</a:t>
            </a:r>
            <a:endParaRPr lang="hu-HU" sz="3600" b="1" dirty="0">
              <a:solidFill>
                <a:schemeClr val="bg1"/>
              </a:solidFill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1979712" y="3140968"/>
            <a:ext cx="5621694" cy="2115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hu-HU" b="1" cap="all" dirty="0" smtClean="0">
                <a:solidFill>
                  <a:schemeClr val="tx2"/>
                </a:solidFill>
                <a:latin typeface="Trajan Pro"/>
                <a:ea typeface="Times New Roman"/>
                <a:cs typeface="Times New Roman"/>
              </a:rPr>
              <a:t>Sebestyén Zsuzsa</a:t>
            </a:r>
            <a:endParaRPr lang="hu-HU" b="1" cap="all" dirty="0">
              <a:solidFill>
                <a:schemeClr val="tx2"/>
              </a:solidFill>
              <a:latin typeface="Trajan Pro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</a:pPr>
            <a:endParaRPr lang="hu-HU" dirty="0" smtClean="0">
              <a:solidFill>
                <a:srgbClr val="808080"/>
              </a:solidFill>
              <a:latin typeface="Trajan Pro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hu-HU" sz="1400" dirty="0" smtClean="0">
                <a:latin typeface="Trajan Pro"/>
                <a:ea typeface="Times New Roman"/>
                <a:cs typeface="Times New Roman"/>
              </a:rPr>
              <a:t>EMBERI ERŐFORRÁSOK</a:t>
            </a:r>
            <a:r>
              <a:rPr lang="hu-HU" sz="1400" dirty="0" smtClean="0">
                <a:ea typeface="Times New Roman"/>
                <a:cs typeface="Times New Roman"/>
              </a:rPr>
              <a:t> </a:t>
            </a:r>
            <a:r>
              <a:rPr lang="hu-HU" sz="1400" dirty="0" smtClean="0">
                <a:latin typeface="Trajan Pro"/>
                <a:ea typeface="Times New Roman"/>
                <a:cs typeface="Times New Roman"/>
              </a:rPr>
              <a:t>MINISZTÉRIUMA</a:t>
            </a:r>
            <a:endParaRPr lang="hu-HU" sz="1400" dirty="0">
              <a:latin typeface="Trajan Pro"/>
              <a:ea typeface="Times New Roman"/>
              <a:cs typeface="Times New Roman"/>
            </a:endParaRPr>
          </a:p>
          <a:p>
            <a:pPr algn="ctr"/>
            <a:endParaRPr lang="hu-HU" sz="1400" cap="all" dirty="0" smtClean="0">
              <a:latin typeface="Trajan Pro"/>
              <a:ea typeface="Times New Roman"/>
              <a:cs typeface="Times New Roman"/>
            </a:endParaRPr>
          </a:p>
          <a:p>
            <a:pPr algn="ctr"/>
            <a:r>
              <a:rPr lang="hu-HU" sz="1400" cap="all" dirty="0" smtClean="0">
                <a:latin typeface="Trajan Pro"/>
                <a:ea typeface="Times New Roman"/>
                <a:cs typeface="Times New Roman"/>
              </a:rPr>
              <a:t>társadalmi </a:t>
            </a:r>
            <a:r>
              <a:rPr lang="hu-HU" sz="1400" cap="all" dirty="0">
                <a:latin typeface="Trajan Pro"/>
                <a:ea typeface="Times New Roman"/>
                <a:cs typeface="Times New Roman"/>
              </a:rPr>
              <a:t>FELZÁRKÓZÁSÉRT Felelős helyettes </a:t>
            </a:r>
            <a:r>
              <a:rPr lang="hu-HU" sz="1400" cap="all" dirty="0" smtClean="0">
                <a:latin typeface="Trajan Pro"/>
                <a:ea typeface="Times New Roman"/>
                <a:cs typeface="Times New Roman"/>
              </a:rPr>
              <a:t>Államtitkárság</a:t>
            </a:r>
          </a:p>
          <a:p>
            <a:pPr algn="ctr"/>
            <a:endParaRPr lang="hu-HU" sz="1400" cap="all" dirty="0" smtClean="0">
              <a:latin typeface="Trajan Pro"/>
              <a:ea typeface="Times New Roman"/>
              <a:cs typeface="Times New Roman"/>
            </a:endParaRPr>
          </a:p>
          <a:p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116" y="4109169"/>
            <a:ext cx="307192" cy="651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4289-BECE-40EE-84B8-AE029796AF8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2028258" y="1484784"/>
            <a:ext cx="6912770" cy="13234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sz="4000" dirty="0" smtClean="0">
                <a:solidFill>
                  <a:prstClr val="white"/>
                </a:solidFill>
              </a:rPr>
              <a:t>2014-2020 TERVEZETT FEJLESZTÉSEK</a:t>
            </a:r>
            <a:endParaRPr lang="hu-HU" sz="4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74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251520" y="692699"/>
            <a:ext cx="4032448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chemeClr val="bg1"/>
                </a:solidFill>
              </a:rPr>
              <a:t>1. Gyermekek esélyteremtése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932040" y="692699"/>
            <a:ext cx="4104456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2. Hátrányos helyzetű emberek foglalkoztatási esélyeinek növelése</a:t>
            </a:r>
            <a:endParaRPr lang="hu-HU" b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611566" y="2845334"/>
            <a:ext cx="813690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3. Területi és lakhatási hátrányok felszámolása komplex programokkal</a:t>
            </a:r>
            <a:endParaRPr lang="hu-HU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4572006" y="4221098"/>
            <a:ext cx="4536504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5. A hátrányok csökkentésére irányuló állami beavatkozások hatékonyságának növelése</a:t>
            </a:r>
            <a:endParaRPr lang="hu-HU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179512" y="1196752"/>
            <a:ext cx="2016224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A gyermek jól-létének növelése, gyermekeket sújtó nélkülözés csökkentése</a:t>
            </a:r>
          </a:p>
          <a:p>
            <a:pPr algn="ctr"/>
            <a:endParaRPr lang="hu-HU" sz="1400" dirty="0" smtClean="0"/>
          </a:p>
          <a:p>
            <a:pPr algn="ctr"/>
            <a:endParaRPr lang="hu-HU" sz="14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2411760" y="1196752"/>
            <a:ext cx="1872208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Hátrányos helyzetű tanulók iskolai előre menetelének segítése </a:t>
            </a:r>
            <a:r>
              <a:rPr lang="hu-HU" sz="1400" i="1" dirty="0" smtClean="0"/>
              <a:t>(köznevelésen belüli és kívüli eszközökkel</a:t>
            </a:r>
            <a:r>
              <a:rPr lang="hu-HU" sz="1400" dirty="0" smtClean="0"/>
              <a:t>)</a:t>
            </a:r>
          </a:p>
          <a:p>
            <a:pPr algn="ctr"/>
            <a:endParaRPr lang="hu-HU" sz="1400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4860038" y="1412777"/>
            <a:ext cx="2232248" cy="116955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A munkaerő-piaci szempontból hátrányos helyzetű  csoportok </a:t>
            </a:r>
            <a:r>
              <a:rPr lang="hu-HU" sz="1400" b="1" dirty="0" smtClean="0"/>
              <a:t>foglalkoztathatóság</a:t>
            </a:r>
            <a:r>
              <a:rPr lang="hu-HU" sz="1400" dirty="0" smtClean="0"/>
              <a:t>ának növelése </a:t>
            </a:r>
            <a:endParaRPr lang="hu-HU" sz="1400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7164288" y="1412777"/>
            <a:ext cx="1872208" cy="116955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Hátrányos helyzetű emberek </a:t>
            </a:r>
            <a:r>
              <a:rPr lang="hu-HU" sz="1400" b="1" dirty="0" smtClean="0"/>
              <a:t>foglalkozatási </a:t>
            </a:r>
            <a:r>
              <a:rPr lang="hu-HU" sz="1400" dirty="0" smtClean="0"/>
              <a:t>lehetőségeinek bővítése  </a:t>
            </a:r>
          </a:p>
          <a:p>
            <a:pPr algn="ctr"/>
            <a:endParaRPr lang="hu-HU" sz="1400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611566" y="3356992"/>
            <a:ext cx="3888432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Kiemelt települések, térségek </a:t>
            </a:r>
          </a:p>
          <a:p>
            <a:pPr algn="ctr"/>
            <a:r>
              <a:rPr lang="hu-HU" sz="1400" dirty="0" smtClean="0"/>
              <a:t>komplex fejlesztése </a:t>
            </a:r>
            <a:endParaRPr lang="hu-HU" sz="1400" i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5712178" y="3337722"/>
            <a:ext cx="2988326" cy="7386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/>
              <a:t>Tartós szegénységben, </a:t>
            </a:r>
            <a:r>
              <a:rPr lang="hu-HU" sz="1400" dirty="0" err="1" smtClean="0"/>
              <a:t>szegregált</a:t>
            </a:r>
            <a:r>
              <a:rPr lang="hu-HU" sz="1400" dirty="0" smtClean="0"/>
              <a:t> </a:t>
            </a:r>
            <a:r>
              <a:rPr lang="hu-HU" sz="1400" dirty="0"/>
              <a:t>élethelyzetben élők, romák integrációjának </a:t>
            </a:r>
            <a:r>
              <a:rPr lang="hu-HU" sz="1400" dirty="0" smtClean="0"/>
              <a:t>segítése </a:t>
            </a:r>
            <a:endParaRPr lang="hu-HU" sz="1400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179517" y="4221098"/>
            <a:ext cx="4032448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4. A társadalmi együttélés erősítése</a:t>
            </a:r>
          </a:p>
          <a:p>
            <a:pPr algn="ctr"/>
            <a:endParaRPr lang="hu-HU" b="1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395542" y="116633"/>
            <a:ext cx="8352928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400" b="1" cap="small" dirty="0" smtClean="0">
                <a:solidFill>
                  <a:schemeClr val="accent2">
                    <a:lumMod val="50000"/>
                  </a:schemeClr>
                </a:solidFill>
              </a:rPr>
              <a:t> Felzárkózás-fejlesztési irányok 2014-2020 </a:t>
            </a:r>
            <a:endParaRPr lang="hu-HU" sz="2400" b="1" cap="small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120959" y="5003884"/>
            <a:ext cx="4032448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Hátrányos helyzetű emberek és romák bevonása, (pl. civil szerveződéseik támogatása)</a:t>
            </a:r>
            <a:endParaRPr lang="hu-HU" sz="1400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4572006" y="4988671"/>
            <a:ext cx="216024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Szakmai módszertani fejlesztések, képzések</a:t>
            </a:r>
            <a:endParaRPr lang="hu-HU" sz="1400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6948270" y="4941168"/>
            <a:ext cx="2160240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Monitoring rendszer fejlesztése, kutatások, adatgyűjtések</a:t>
            </a:r>
            <a:endParaRPr lang="hu-HU" sz="1400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4572006" y="5679832"/>
            <a:ext cx="2160240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Felzárkózási, esélyegyenlőségi kapacitásfejlesztés</a:t>
            </a:r>
            <a:endParaRPr lang="hu-HU" sz="1400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6948270" y="5805269"/>
            <a:ext cx="2160240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Partnerségi együttműködések és koordinációs mechanizmusok erősítése</a:t>
            </a:r>
            <a:endParaRPr lang="hu-HU" sz="1400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107506" y="5634826"/>
            <a:ext cx="4032448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err="1" smtClean="0"/>
              <a:t>Antidiszkriminációs</a:t>
            </a:r>
            <a:r>
              <a:rPr lang="hu-HU" sz="1400" dirty="0" smtClean="0"/>
              <a:t> és multikulturális programok, szemléletformálás</a:t>
            </a:r>
            <a:endParaRPr lang="hu-HU" sz="1400" dirty="0"/>
          </a:p>
        </p:txBody>
      </p:sp>
      <p:sp>
        <p:nvSpPr>
          <p:cNvPr id="24" name="Dia számának helye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0D98-B0FD-46F0-8605-3A68969A2E4F}" type="slidenum">
              <a:rPr lang="hu-HU" smtClean="0"/>
              <a:pPr/>
              <a:t>11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179518" y="116632"/>
            <a:ext cx="8784976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1. Gyermekek esélyteremtése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107503" y="529516"/>
            <a:ext cx="4089305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b="1" dirty="0" smtClean="0"/>
              <a:t>A gyermekek jól-létének növelése, a gyermekeket sújtó nélkülözés csökkentése 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4283968" y="529516"/>
            <a:ext cx="4752528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/>
              <a:t>Hátrányos helyzetű tanulók iskolai előre menetelének segítése </a:t>
            </a:r>
            <a:r>
              <a:rPr lang="hu-HU" sz="1400" i="1" dirty="0"/>
              <a:t>(köznevelésen belüli és kívüli eszközökkel</a:t>
            </a:r>
            <a:r>
              <a:rPr lang="hu-HU" sz="1400" dirty="0"/>
              <a:t>)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107510" y="1540532"/>
            <a:ext cx="2051720" cy="16004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„Jó kis hely”</a:t>
            </a:r>
          </a:p>
          <a:p>
            <a:pPr algn="ctr"/>
            <a:r>
              <a:rPr lang="hu-HU" sz="1400" dirty="0" smtClean="0"/>
              <a:t>Szolgáltatáshiányos </a:t>
            </a:r>
            <a:r>
              <a:rPr lang="hu-HU" sz="1400" b="1" dirty="0" smtClean="0"/>
              <a:t>kistelepüléseken</a:t>
            </a:r>
            <a:r>
              <a:rPr lang="hu-HU" sz="1400" dirty="0" smtClean="0"/>
              <a:t> élő gyermekek, fiatalok és szüleik  felzárkózási esélyeit növelő programok és</a:t>
            </a:r>
          </a:p>
        </p:txBody>
      </p:sp>
      <p:sp>
        <p:nvSpPr>
          <p:cNvPr id="19" name="Szövegdoboz 18"/>
          <p:cNvSpPr txBox="1"/>
          <p:nvPr/>
        </p:nvSpPr>
        <p:spPr>
          <a:xfrm>
            <a:off x="2267751" y="1541112"/>
            <a:ext cx="1929063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„</a:t>
            </a:r>
            <a:r>
              <a:rPr lang="hu-HU" sz="1400" i="1" dirty="0" smtClean="0"/>
              <a:t>Integrált térségi gyerekesély programok”</a:t>
            </a:r>
          </a:p>
          <a:p>
            <a:pPr algn="ctr"/>
            <a:r>
              <a:rPr lang="hu-HU" sz="1400" dirty="0" smtClean="0"/>
              <a:t>Hátrányos helyzetű </a:t>
            </a:r>
            <a:r>
              <a:rPr lang="hu-HU" sz="1400" b="1" dirty="0" smtClean="0"/>
              <a:t>térségekben</a:t>
            </a:r>
            <a:r>
              <a:rPr lang="hu-HU" sz="1400" dirty="0" smtClean="0"/>
              <a:t> felzárkózást segítő gyermek és ifjúsági programok</a:t>
            </a:r>
            <a:endParaRPr lang="hu-HU" sz="1400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81809" y="3095970"/>
            <a:ext cx="2025515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Biztos Kezdet</a:t>
            </a:r>
            <a:endParaRPr lang="hu-HU" sz="1400" dirty="0"/>
          </a:p>
          <a:p>
            <a:pPr algn="ctr"/>
            <a:r>
              <a:rPr lang="hu-HU" sz="1400" dirty="0" smtClean="0"/>
              <a:t>Koragyermekkori felzárkózást segítő programok</a:t>
            </a:r>
          </a:p>
        </p:txBody>
      </p:sp>
      <p:sp>
        <p:nvSpPr>
          <p:cNvPr id="32" name="Szövegdoboz 31"/>
          <p:cNvSpPr txBox="1"/>
          <p:nvPr/>
        </p:nvSpPr>
        <p:spPr>
          <a:xfrm>
            <a:off x="6675041" y="4577446"/>
            <a:ext cx="2388778" cy="1600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Esélypontok </a:t>
            </a:r>
          </a:p>
          <a:p>
            <a:pPr algn="ctr"/>
            <a:r>
              <a:rPr lang="hu-HU" sz="1400" dirty="0" smtClean="0"/>
              <a:t>óvodákkal óvodáknak</a:t>
            </a:r>
          </a:p>
          <a:p>
            <a:pPr algn="ctr"/>
            <a:r>
              <a:rPr lang="hu-HU" sz="1400" dirty="0" smtClean="0"/>
              <a:t>az óvodáskorúakra irányuló esélyteremtő programok összehangoltabb megvalósításáért, elsősorban elmaradott térségekben</a:t>
            </a:r>
            <a:endParaRPr lang="hu-HU" sz="800" dirty="0" smtClean="0"/>
          </a:p>
        </p:txBody>
      </p:sp>
      <p:sp>
        <p:nvSpPr>
          <p:cNvPr id="38" name="Szövegdoboz 37"/>
          <p:cNvSpPr txBox="1"/>
          <p:nvPr/>
        </p:nvSpPr>
        <p:spPr>
          <a:xfrm>
            <a:off x="107503" y="1192415"/>
            <a:ext cx="50689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dirty="0" smtClean="0">
                <a:solidFill>
                  <a:srgbClr val="C00000"/>
                </a:solidFill>
              </a:rPr>
              <a:t>2015-2017 TFHÁT programok        a legkorábbi életkortól  </a:t>
            </a:r>
            <a:endParaRPr lang="hu-HU" sz="1600" b="1" dirty="0">
              <a:solidFill>
                <a:srgbClr val="C00000"/>
              </a:solidFill>
            </a:endParaRPr>
          </a:p>
        </p:txBody>
      </p:sp>
      <p:sp>
        <p:nvSpPr>
          <p:cNvPr id="2" name="Balra nyíl feliratnak 1"/>
          <p:cNvSpPr/>
          <p:nvPr/>
        </p:nvSpPr>
        <p:spPr>
          <a:xfrm rot="3600722">
            <a:off x="1510105" y="3501668"/>
            <a:ext cx="2263751" cy="988206"/>
          </a:xfrm>
          <a:prstGeom prst="leftArrowCallout">
            <a:avLst>
              <a:gd name="adj1" fmla="val 52919"/>
              <a:gd name="adj2" fmla="val 50000"/>
              <a:gd name="adj3" fmla="val 39100"/>
              <a:gd name="adj4" fmla="val 8068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</a:rPr>
              <a:t>Gyerekesély programok szakmai támogatása, </a:t>
            </a:r>
            <a:r>
              <a:rPr lang="hu-HU" sz="1400" dirty="0" smtClean="0">
                <a:solidFill>
                  <a:schemeClr val="tx1"/>
                </a:solidFill>
              </a:rPr>
              <a:t>összehangolása</a:t>
            </a:r>
            <a:endParaRPr lang="hu-HU" sz="1400" dirty="0">
              <a:solidFill>
                <a:schemeClr val="tx1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6228184" y="1192415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1" dirty="0" smtClean="0">
                <a:solidFill>
                  <a:srgbClr val="C00000"/>
                </a:solidFill>
              </a:rPr>
              <a:t>a sikeres végzettségszerzésig.</a:t>
            </a:r>
            <a:endParaRPr lang="hu-HU" sz="1600" b="1" dirty="0">
              <a:solidFill>
                <a:srgbClr val="C00000"/>
              </a:solidFill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4296017" y="1556796"/>
            <a:ext cx="2351199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i="1" dirty="0" smtClean="0"/>
              <a:t>Útravaló Ösztöndíjprogram -</a:t>
            </a:r>
          </a:p>
          <a:p>
            <a:pPr algn="ctr"/>
            <a:r>
              <a:rPr lang="hu-HU" sz="1400" i="1" dirty="0" smtClean="0"/>
              <a:t> </a:t>
            </a:r>
            <a:r>
              <a:rPr lang="hu-HU" sz="1400" dirty="0" smtClean="0"/>
              <a:t>ösztöndíj és </a:t>
            </a:r>
            <a:r>
              <a:rPr lang="hu-HU" sz="1400" dirty="0" err="1" smtClean="0"/>
              <a:t>mentorálás</a:t>
            </a:r>
            <a:r>
              <a:rPr lang="hu-HU" sz="1400" dirty="0" smtClean="0"/>
              <a:t> hátrányos helyzetű tanulók továbbtanulásáért</a:t>
            </a:r>
            <a:endParaRPr lang="hu-HU" sz="1400" i="1" dirty="0" smtClean="0"/>
          </a:p>
        </p:txBody>
      </p:sp>
      <p:sp>
        <p:nvSpPr>
          <p:cNvPr id="30" name="Szövegdoboz 29"/>
          <p:cNvSpPr txBox="1"/>
          <p:nvPr/>
        </p:nvSpPr>
        <p:spPr>
          <a:xfrm>
            <a:off x="3658759" y="4437117"/>
            <a:ext cx="2892303" cy="73866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1400" i="1">
                <a:solidFill>
                  <a:schemeClr val="tx1"/>
                </a:solidFill>
              </a:defRPr>
            </a:lvl1pPr>
          </a:lstStyle>
          <a:p>
            <a:r>
              <a:rPr lang="hu-HU" dirty="0"/>
              <a:t>Második Esély Programok</a:t>
            </a:r>
          </a:p>
          <a:p>
            <a:r>
              <a:rPr lang="hu-HU" i="0" dirty="0"/>
              <a:t>Tanköteles koron túli fiatalok végzettség szerzésének </a:t>
            </a:r>
            <a:r>
              <a:rPr lang="hu-HU" i="0" dirty="0" smtClean="0"/>
              <a:t>támogatására</a:t>
            </a:r>
            <a:endParaRPr lang="hu-HU" i="0" dirty="0"/>
          </a:p>
        </p:txBody>
      </p:sp>
      <p:sp>
        <p:nvSpPr>
          <p:cNvPr id="31" name="Szövegdoboz 30"/>
          <p:cNvSpPr txBox="1"/>
          <p:nvPr/>
        </p:nvSpPr>
        <p:spPr>
          <a:xfrm>
            <a:off x="4296021" y="2564914"/>
            <a:ext cx="2261071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Tanoda program</a:t>
            </a:r>
          </a:p>
          <a:p>
            <a:pPr algn="ctr"/>
            <a:r>
              <a:rPr lang="hu-HU" sz="1400" dirty="0" smtClean="0"/>
              <a:t>hátrányos helyzetű, roma tanulók iskolai előrehaladásáért</a:t>
            </a:r>
            <a:endParaRPr lang="hu-HU" sz="800" dirty="0" smtClean="0"/>
          </a:p>
        </p:txBody>
      </p:sp>
      <p:sp>
        <p:nvSpPr>
          <p:cNvPr id="33" name="Szövegdoboz 32"/>
          <p:cNvSpPr txBox="1"/>
          <p:nvPr/>
        </p:nvSpPr>
        <p:spPr>
          <a:xfrm>
            <a:off x="6647220" y="1556792"/>
            <a:ext cx="2429923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Integrációs </a:t>
            </a:r>
            <a:r>
              <a:rPr lang="hu-HU" sz="1400" i="1" dirty="0"/>
              <a:t>Pedagógiai </a:t>
            </a:r>
            <a:r>
              <a:rPr lang="hu-HU" sz="1400" i="1" dirty="0" smtClean="0"/>
              <a:t>Rendszer az óvodákban</a:t>
            </a:r>
            <a:endParaRPr lang="hu-HU" sz="1400" i="1" dirty="0"/>
          </a:p>
        </p:txBody>
      </p:sp>
      <p:sp>
        <p:nvSpPr>
          <p:cNvPr id="35" name="Szövegdoboz 34"/>
          <p:cNvSpPr txBox="1"/>
          <p:nvPr/>
        </p:nvSpPr>
        <p:spPr>
          <a:xfrm>
            <a:off x="3658762" y="5445234"/>
            <a:ext cx="2849848" cy="95410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1400" i="1"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hu-HU" dirty="0"/>
              <a:t>Roma szakkollégiumok</a:t>
            </a:r>
          </a:p>
          <a:p>
            <a:r>
              <a:rPr lang="hu-HU" i="0" dirty="0"/>
              <a:t>Roma fiatalok diplomaszerzésének és társadalmi szerepvállalásának </a:t>
            </a:r>
            <a:r>
              <a:rPr lang="hu-HU" i="0" dirty="0" smtClean="0"/>
              <a:t>támogatása </a:t>
            </a:r>
            <a:endParaRPr lang="hu-HU" i="0" dirty="0"/>
          </a:p>
        </p:txBody>
      </p:sp>
      <p:sp>
        <p:nvSpPr>
          <p:cNvPr id="7" name="Robbanás 2 6"/>
          <p:cNvSpPr/>
          <p:nvPr/>
        </p:nvSpPr>
        <p:spPr>
          <a:xfrm>
            <a:off x="206500" y="4793739"/>
            <a:ext cx="2236051" cy="1605602"/>
          </a:xfrm>
          <a:prstGeom prst="irregularSeal2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rgbClr val="C00000"/>
                </a:solidFill>
              </a:rPr>
              <a:t>RSZTOP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39" name="Balra nyíl feliratnak 38"/>
          <p:cNvSpPr/>
          <p:nvPr/>
        </p:nvSpPr>
        <p:spPr>
          <a:xfrm rot="2302148">
            <a:off x="6506831" y="2849725"/>
            <a:ext cx="2474138" cy="929237"/>
          </a:xfrm>
          <a:prstGeom prst="leftArrowCallout">
            <a:avLst>
              <a:gd name="adj1" fmla="val 54768"/>
              <a:gd name="adj2" fmla="val 50000"/>
              <a:gd name="adj3" fmla="val 51504"/>
              <a:gd name="adj4" fmla="val 6995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</a:rPr>
              <a:t>Köznevelési esélyteremtés szakmai támogatása, </a:t>
            </a:r>
            <a:r>
              <a:rPr lang="hu-HU" sz="1400" dirty="0" smtClean="0">
                <a:solidFill>
                  <a:schemeClr val="tx1"/>
                </a:solidFill>
              </a:rPr>
              <a:t>összehangolása </a:t>
            </a:r>
            <a:endParaRPr lang="hu-HU" sz="1400" dirty="0">
              <a:solidFill>
                <a:schemeClr val="tx1"/>
              </a:solidFill>
            </a:endParaRPr>
          </a:p>
        </p:txBody>
      </p:sp>
      <p:sp>
        <p:nvSpPr>
          <p:cNvPr id="15" name="Jobbra nyíl 14"/>
          <p:cNvSpPr/>
          <p:nvPr/>
        </p:nvSpPr>
        <p:spPr>
          <a:xfrm>
            <a:off x="5369320" y="1256237"/>
            <a:ext cx="852048" cy="262209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rgbClr val="C00000"/>
              </a:solidFill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32240" y="6460784"/>
            <a:ext cx="9111765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rgbClr val="C00000"/>
                </a:solidFill>
              </a:rPr>
              <a:t>Érintett ágazatok </a:t>
            </a:r>
            <a:r>
              <a:rPr lang="hu-HU" sz="1600" dirty="0" smtClean="0">
                <a:solidFill>
                  <a:srgbClr val="C00000"/>
                </a:solidFill>
              </a:rPr>
              <a:t>bevonásával (</a:t>
            </a:r>
            <a:r>
              <a:rPr lang="hu-HU" sz="1600" dirty="0">
                <a:solidFill>
                  <a:srgbClr val="C00000"/>
                </a:solidFill>
              </a:rPr>
              <a:t>szociális, családügy, egészségügy, köznevelés, felsőoktatás, kultúra</a:t>
            </a:r>
            <a:r>
              <a:rPr lang="hu-HU" sz="1600" dirty="0" smtClean="0">
                <a:solidFill>
                  <a:srgbClr val="C00000"/>
                </a:solidFill>
              </a:rPr>
              <a:t>)</a:t>
            </a:r>
            <a:endParaRPr lang="hu-HU" sz="1600" dirty="0">
              <a:solidFill>
                <a:srgbClr val="C00000"/>
              </a:solidFill>
            </a:endParaRPr>
          </a:p>
        </p:txBody>
      </p:sp>
      <p:sp>
        <p:nvSpPr>
          <p:cNvPr id="40" name="Szövegdoboz 39"/>
          <p:cNvSpPr txBox="1"/>
          <p:nvPr/>
        </p:nvSpPr>
        <p:spPr>
          <a:xfrm>
            <a:off x="4315553" y="3626440"/>
            <a:ext cx="2241539" cy="7386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chemeClr val="tx1"/>
                </a:solidFill>
              </a:rPr>
              <a:t>Roma lányok végzettség nélküli iskolaelhagyásának megelőzése</a:t>
            </a:r>
          </a:p>
        </p:txBody>
      </p:sp>
      <p:cxnSp>
        <p:nvCxnSpPr>
          <p:cNvPr id="42" name="Egyenes összekötő nyíllal 41"/>
          <p:cNvCxnSpPr/>
          <p:nvPr/>
        </p:nvCxnSpPr>
        <p:spPr>
          <a:xfrm flipV="1">
            <a:off x="6647215" y="3744034"/>
            <a:ext cx="517073" cy="405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nyíllal 43"/>
          <p:cNvCxnSpPr/>
          <p:nvPr/>
        </p:nvCxnSpPr>
        <p:spPr>
          <a:xfrm flipV="1">
            <a:off x="6660237" y="3314343"/>
            <a:ext cx="259432" cy="426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nyíllal 45"/>
          <p:cNvCxnSpPr/>
          <p:nvPr/>
        </p:nvCxnSpPr>
        <p:spPr>
          <a:xfrm>
            <a:off x="6675041" y="2315615"/>
            <a:ext cx="244623" cy="1334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nyíllal 48"/>
          <p:cNvCxnSpPr/>
          <p:nvPr/>
        </p:nvCxnSpPr>
        <p:spPr>
          <a:xfrm flipH="1">
            <a:off x="8244410" y="2182189"/>
            <a:ext cx="288032" cy="382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nyíllal 51"/>
          <p:cNvCxnSpPr/>
          <p:nvPr/>
        </p:nvCxnSpPr>
        <p:spPr>
          <a:xfrm flipV="1">
            <a:off x="7524328" y="3995772"/>
            <a:ext cx="72008" cy="4413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zövegdoboz 27"/>
          <p:cNvSpPr txBox="1"/>
          <p:nvPr/>
        </p:nvSpPr>
        <p:spPr>
          <a:xfrm>
            <a:off x="130665" y="4149080"/>
            <a:ext cx="2025515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/>
              <a:t>Gyerekesély programok infrastrukturális háttere</a:t>
            </a:r>
            <a:endParaRPr lang="hu-HU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251522" y="44624"/>
            <a:ext cx="871296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2. Hátrányos helyzetű emberek foglalkoztatási esélyeinek növelése</a:t>
            </a:r>
            <a:endParaRPr lang="hu-HU" b="1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251522" y="457508"/>
            <a:ext cx="3600398" cy="95410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b="1" dirty="0" smtClean="0"/>
              <a:t>A halmozottan hátrányos helyzetű csoportok munkaerő-piaci  eszközökben való részvételének és munkaerőpiacon történő megjelenésének támogatása</a:t>
            </a:r>
            <a:endParaRPr lang="hu-HU" sz="1400" b="1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4608006" y="457508"/>
            <a:ext cx="4356488" cy="7386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b="1" dirty="0" smtClean="0"/>
              <a:t>Hátrányos helyzetű emberek foglalkozatási lehetőségeinek bővítése . </a:t>
            </a:r>
            <a:r>
              <a:rPr lang="hu-HU" sz="1400" b="1" dirty="0"/>
              <a:t>Hátrányenyhítés a társadalmi integrációt szolgáló társadalmi gazdaság eszközeivel</a:t>
            </a:r>
            <a:r>
              <a:rPr lang="hu-HU" sz="1400" b="1" dirty="0" smtClean="0"/>
              <a:t>. </a:t>
            </a:r>
            <a:endParaRPr lang="hu-HU" sz="1400" b="1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5148069" y="4365114"/>
            <a:ext cx="3816424" cy="116955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Romák szociális gazdaságban való részvételének erősítése</a:t>
            </a:r>
          </a:p>
          <a:p>
            <a:pPr algn="ctr"/>
            <a:r>
              <a:rPr lang="hu-HU" sz="1400" dirty="0" smtClean="0"/>
              <a:t>Folyamat tanácsadás hátrányos helyzetű emberek, romák által létrehozandó vállalkozásoknak</a:t>
            </a:r>
          </a:p>
        </p:txBody>
      </p:sp>
      <p:sp>
        <p:nvSpPr>
          <p:cNvPr id="29" name="Szövegdoboz 28"/>
          <p:cNvSpPr txBox="1"/>
          <p:nvPr/>
        </p:nvSpPr>
        <p:spPr>
          <a:xfrm>
            <a:off x="169611" y="4498532"/>
            <a:ext cx="4438398" cy="7386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Nő az esély</a:t>
            </a:r>
          </a:p>
          <a:p>
            <a:pPr algn="ctr"/>
            <a:r>
              <a:rPr lang="hu-HU" sz="1400" dirty="0" smtClean="0"/>
              <a:t>Célzott kiegyenlítő programokkal romák (roma nők) foglalkoztatása és képzése (közszolgáltatásokban)</a:t>
            </a:r>
          </a:p>
        </p:txBody>
      </p:sp>
      <p:sp>
        <p:nvSpPr>
          <p:cNvPr id="33" name="Szövegdoboz 32"/>
          <p:cNvSpPr txBox="1"/>
          <p:nvPr/>
        </p:nvSpPr>
        <p:spPr>
          <a:xfrm>
            <a:off x="107504" y="5463813"/>
            <a:ext cx="4500502" cy="7386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Aktívan a tudásért</a:t>
            </a:r>
          </a:p>
          <a:p>
            <a:pPr algn="ctr"/>
            <a:r>
              <a:rPr lang="hu-HU" sz="1400" dirty="0" smtClean="0"/>
              <a:t>Hátrányos helyzetű emberek  iskolázottsági szintjének növelése, foglalkoztatásban való részvételük érdekében</a:t>
            </a:r>
            <a:endParaRPr lang="hu-HU" sz="1400" dirty="0"/>
          </a:p>
        </p:txBody>
      </p:sp>
      <p:sp>
        <p:nvSpPr>
          <p:cNvPr id="2" name="Téglalap 1"/>
          <p:cNvSpPr/>
          <p:nvPr/>
        </p:nvSpPr>
        <p:spPr>
          <a:xfrm>
            <a:off x="2150384" y="3995772"/>
            <a:ext cx="2997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>
                <a:solidFill>
                  <a:srgbClr val="C00000"/>
                </a:solidFill>
              </a:rPr>
              <a:t>TFHÁT </a:t>
            </a:r>
            <a:r>
              <a:rPr lang="hu-HU" b="1" dirty="0" smtClean="0">
                <a:solidFill>
                  <a:srgbClr val="C00000"/>
                </a:solidFill>
              </a:rPr>
              <a:t>programok 2015-2017 </a:t>
            </a:r>
            <a:endParaRPr lang="hu-HU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3714616" y="1364435"/>
            <a:ext cx="1592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EFOP irányok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256609" y="1730349"/>
            <a:ext cx="1625908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Romák, kiemelten roma nők foglalkoztatásba ágyazott képzése</a:t>
            </a:r>
            <a:endParaRPr lang="hu-HU" sz="1400" dirty="0"/>
          </a:p>
        </p:txBody>
      </p:sp>
      <p:sp>
        <p:nvSpPr>
          <p:cNvPr id="31" name="Szövegdoboz 30"/>
          <p:cNvSpPr txBox="1"/>
          <p:nvPr/>
        </p:nvSpPr>
        <p:spPr>
          <a:xfrm>
            <a:off x="2051726" y="1730348"/>
            <a:ext cx="2376265" cy="18158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A munka világából tartósan kiszorult, halmozottan hátrányos helyzetű emberek nyílt munkaerőpiacra való átvezető aktív munkaerő-piaci programokba való belépésének felkészítése, felzárkóztató képzése.</a:t>
            </a:r>
            <a:endParaRPr lang="hu-HU" sz="1400" dirty="0"/>
          </a:p>
        </p:txBody>
      </p:sp>
      <p:sp>
        <p:nvSpPr>
          <p:cNvPr id="4" name="Téglalap 3"/>
          <p:cNvSpPr/>
          <p:nvPr/>
        </p:nvSpPr>
        <p:spPr>
          <a:xfrm>
            <a:off x="5171472" y="1350547"/>
            <a:ext cx="3823452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/>
              <a:t>Kiemelten romák munkalehetőségeinek bővítése társadalmi vállalkozások kialakítása, folyamatsegítése, képesség tétele GINOP programokra</a:t>
            </a:r>
            <a:r>
              <a:rPr lang="hu-HU" sz="1400" dirty="0" smtClean="0"/>
              <a:t>.</a:t>
            </a:r>
            <a:endParaRPr lang="hu-HU" sz="1400" dirty="0"/>
          </a:p>
        </p:txBody>
      </p:sp>
      <p:sp>
        <p:nvSpPr>
          <p:cNvPr id="34" name="Szövegdoboz 33"/>
          <p:cNvSpPr txBox="1"/>
          <p:nvPr/>
        </p:nvSpPr>
        <p:spPr>
          <a:xfrm>
            <a:off x="5171473" y="2402895"/>
            <a:ext cx="3785525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1400"/>
            </a:lvl1pPr>
          </a:lstStyle>
          <a:p>
            <a:r>
              <a:rPr lang="hu-HU" dirty="0"/>
              <a:t>Öngondoskodás erősítése kistelepüléseken helyi adottságokra épülő termékfeldolgozással, termelési láncba kapcsolódással (visszatérítendő támogatások igénybevételével is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6" name="Szövegdoboz 35"/>
          <p:cNvSpPr txBox="1"/>
          <p:nvPr/>
        </p:nvSpPr>
        <p:spPr>
          <a:xfrm>
            <a:off x="5148069" y="3455959"/>
            <a:ext cx="3785525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1400"/>
            </a:lvl1pPr>
          </a:lstStyle>
          <a:p>
            <a:r>
              <a:rPr lang="hu-HU" dirty="0"/>
              <a:t>A hátrányenyhítés helyi </a:t>
            </a:r>
            <a:r>
              <a:rPr lang="hu-HU" dirty="0" smtClean="0"/>
              <a:t>innovatív </a:t>
            </a:r>
            <a:r>
              <a:rPr lang="hu-HU" dirty="0"/>
              <a:t>modelljenek kialakítása, </a:t>
            </a:r>
            <a:r>
              <a:rPr lang="hu-HU" dirty="0" smtClean="0"/>
              <a:t>fejlesztése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/>
          <p:cNvSpPr txBox="1"/>
          <p:nvPr/>
        </p:nvSpPr>
        <p:spPr>
          <a:xfrm>
            <a:off x="179518" y="44624"/>
            <a:ext cx="878497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3. Területi és lakhatási hátrányok felszámolása komplex programokkal</a:t>
            </a:r>
            <a:endParaRPr lang="hu-HU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239162" y="1238851"/>
            <a:ext cx="2016224" cy="738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Leghátrányosabb helyzetű térségek felzárkóztatása</a:t>
            </a:r>
            <a:endParaRPr lang="hu-HU" sz="14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251523" y="1977515"/>
            <a:ext cx="200386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Leszakadó települések megtartása</a:t>
            </a:r>
            <a:endParaRPr lang="hu-HU" sz="1400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271870" y="2500735"/>
            <a:ext cx="1983511" cy="738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Mélyszegény, leszakadt településeken élők </a:t>
            </a:r>
            <a:r>
              <a:rPr lang="hu-HU" sz="1400" dirty="0"/>
              <a:t>segítése 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4427985" y="1304582"/>
            <a:ext cx="4619263" cy="116955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Tartós szegénységben élők, romák felzárkózásának, a velük foglalkozó szervezetek hatékonyabb beavatkozásainak, egymást támogató közösség segítése, innovációk és a helyi esélyegyenlőségi programok végrehajtását szolgáló beavatkozások támogatása.</a:t>
            </a:r>
            <a:endParaRPr lang="hu-HU" sz="1400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251525" y="476672"/>
            <a:ext cx="3992387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b="1" dirty="0" smtClean="0"/>
              <a:t>Kiemelt települések, térségek </a:t>
            </a:r>
          </a:p>
          <a:p>
            <a:pPr algn="ctr"/>
            <a:r>
              <a:rPr lang="hu-HU" sz="1400" b="1" dirty="0" smtClean="0"/>
              <a:t>komplex fejlesztése</a:t>
            </a:r>
            <a:endParaRPr lang="hu-HU" sz="14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4427989" y="476672"/>
            <a:ext cx="4608512" cy="7386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1400" b="1"/>
            </a:lvl1pPr>
          </a:lstStyle>
          <a:p>
            <a:r>
              <a:rPr lang="hu-HU" dirty="0" smtClean="0"/>
              <a:t>Tartós szegénységben, periférikus élethelyzetben élők, romák </a:t>
            </a:r>
            <a:r>
              <a:rPr lang="hu-HU" dirty="0"/>
              <a:t>integrációjának </a:t>
            </a:r>
            <a:r>
              <a:rPr lang="hu-HU" dirty="0" smtClean="0"/>
              <a:t>segítése</a:t>
            </a:r>
            <a:endParaRPr lang="hu-HU" dirty="0"/>
          </a:p>
          <a:p>
            <a:endParaRPr lang="hu-HU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6876255" y="4760934"/>
            <a:ext cx="2088239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chemeClr val="tx1"/>
                </a:solidFill>
              </a:rPr>
              <a:t>EFOP: Komplex telepprogramok  nem városi rangú településeken</a:t>
            </a:r>
            <a:endParaRPr lang="hu-HU" sz="1400" dirty="0">
              <a:solidFill>
                <a:schemeClr val="tx1"/>
              </a:solidFill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2371702" y="1653648"/>
            <a:ext cx="1872208" cy="1600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Egymást erősítő, elmaradottságot konzerváló folyamatok megtörése a legelmaradottabb térségek HACS stratégiái alapján</a:t>
            </a:r>
            <a:endParaRPr lang="hu-HU" sz="14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277143" y="3899674"/>
            <a:ext cx="2664296" cy="116955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Jelenlét program a leginkább elmaradott térségekben </a:t>
            </a:r>
          </a:p>
          <a:p>
            <a:pPr algn="ctr"/>
            <a:r>
              <a:rPr lang="hu-HU" sz="1400" dirty="0" smtClean="0"/>
              <a:t>A legelmaradottabb 5 járásban egyházi szeretetszolgálatok mintaprogramjaként.</a:t>
            </a:r>
            <a:endParaRPr lang="hu-HU" sz="14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2651897" y="1189956"/>
            <a:ext cx="1592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EFOP irányok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541512" y="3530342"/>
            <a:ext cx="3180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TFHÁT programtervek 2016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32240" y="6460784"/>
            <a:ext cx="9111765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rgbClr val="C00000"/>
                </a:solidFill>
              </a:rPr>
              <a:t>Érintett ágazatok </a:t>
            </a:r>
            <a:r>
              <a:rPr lang="hu-HU" sz="1600" dirty="0" smtClean="0">
                <a:solidFill>
                  <a:srgbClr val="C00000"/>
                </a:solidFill>
              </a:rPr>
              <a:t>bevonásával (</a:t>
            </a:r>
            <a:r>
              <a:rPr lang="hu-HU" sz="1600" dirty="0">
                <a:solidFill>
                  <a:srgbClr val="C00000"/>
                </a:solidFill>
              </a:rPr>
              <a:t>szociális, családügy, egészségügy, köznevelés, felsőoktatás, kultúra</a:t>
            </a:r>
            <a:r>
              <a:rPr lang="hu-HU" sz="1600" dirty="0" smtClean="0">
                <a:solidFill>
                  <a:srgbClr val="C00000"/>
                </a:solidFill>
              </a:rPr>
              <a:t>)</a:t>
            </a:r>
            <a:endParaRPr lang="hu-HU" sz="1600" dirty="0">
              <a:solidFill>
                <a:srgbClr val="C00000"/>
              </a:solidFill>
            </a:endParaRPr>
          </a:p>
        </p:txBody>
      </p:sp>
      <p:cxnSp>
        <p:nvCxnSpPr>
          <p:cNvPr id="16" name="Egyenes összekötő 15"/>
          <p:cNvCxnSpPr/>
          <p:nvPr/>
        </p:nvCxnSpPr>
        <p:spPr>
          <a:xfrm>
            <a:off x="179523" y="3429000"/>
            <a:ext cx="86894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Jobbra nyíl feliratnak 4"/>
          <p:cNvSpPr/>
          <p:nvPr/>
        </p:nvSpPr>
        <p:spPr>
          <a:xfrm rot="20738947">
            <a:off x="3626061" y="3615417"/>
            <a:ext cx="3230633" cy="2318230"/>
          </a:xfrm>
          <a:prstGeom prst="rightArrowCallout">
            <a:avLst>
              <a:gd name="adj1" fmla="val 30391"/>
              <a:gd name="adj2" fmla="val 23434"/>
              <a:gd name="adj3" fmla="val 21427"/>
              <a:gd name="adj4" fmla="val 8249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</a:rPr>
              <a:t>Felzárkózási Együttműködések </a:t>
            </a:r>
            <a:r>
              <a:rPr lang="hu-HU" sz="1400" dirty="0" smtClean="0">
                <a:solidFill>
                  <a:schemeClr val="tx1"/>
                </a:solidFill>
              </a:rPr>
              <a:t>Támogatása - komplex telepprogramok, a </a:t>
            </a:r>
            <a:r>
              <a:rPr lang="hu-HU" sz="1400" dirty="0">
                <a:solidFill>
                  <a:schemeClr val="tx1"/>
                </a:solidFill>
              </a:rPr>
              <a:t>települési leszakadási folyamatok megfordítását segítő </a:t>
            </a:r>
            <a:r>
              <a:rPr lang="hu-HU" sz="1400" dirty="0" smtClean="0">
                <a:solidFill>
                  <a:schemeClr val="tx1"/>
                </a:solidFill>
              </a:rPr>
              <a:t>beavatkozások, </a:t>
            </a:r>
            <a:r>
              <a:rPr lang="hu-HU" sz="1400" dirty="0">
                <a:solidFill>
                  <a:schemeClr val="tx1"/>
                </a:solidFill>
              </a:rPr>
              <a:t>helyi esélyegyenlőségi </a:t>
            </a:r>
            <a:r>
              <a:rPr lang="hu-HU" sz="1400" dirty="0" smtClean="0">
                <a:solidFill>
                  <a:schemeClr val="tx1"/>
                </a:solidFill>
              </a:rPr>
              <a:t>programok szakmai támogatása, </a:t>
            </a:r>
            <a:r>
              <a:rPr lang="hu-HU" sz="1400" dirty="0">
                <a:solidFill>
                  <a:schemeClr val="tx1"/>
                </a:solidFill>
              </a:rPr>
              <a:t>koordinációja és roma nők civil szerveződéseinek kialakítása</a:t>
            </a:r>
          </a:p>
        </p:txBody>
      </p:sp>
      <p:sp>
        <p:nvSpPr>
          <p:cNvPr id="29" name="Szövegdoboz 28"/>
          <p:cNvSpPr txBox="1"/>
          <p:nvPr/>
        </p:nvSpPr>
        <p:spPr>
          <a:xfrm>
            <a:off x="4427983" y="2530698"/>
            <a:ext cx="4605875" cy="738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Periférikus  élethelyzetek felszámolása komplex programokkal (komplex telepprogramok, vadtelepek felszámolása) </a:t>
            </a:r>
            <a:endParaRPr lang="hu-HU" sz="1400" dirty="0"/>
          </a:p>
        </p:txBody>
      </p:sp>
      <p:sp>
        <p:nvSpPr>
          <p:cNvPr id="3" name="Robbanás 2 2"/>
          <p:cNvSpPr/>
          <p:nvPr/>
        </p:nvSpPr>
        <p:spPr>
          <a:xfrm rot="687508">
            <a:off x="6717099" y="3295792"/>
            <a:ext cx="2406548" cy="1207762"/>
          </a:xfrm>
          <a:prstGeom prst="irregularSeal2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400" dirty="0" smtClean="0"/>
              <a:t>TOP városokban</a:t>
            </a:r>
            <a:endParaRPr lang="hu-H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zövegdoboz 15"/>
          <p:cNvSpPr txBox="1"/>
          <p:nvPr/>
        </p:nvSpPr>
        <p:spPr>
          <a:xfrm>
            <a:off x="179512" y="188642"/>
            <a:ext cx="8712968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4. A társadalmi együttélés erősítése</a:t>
            </a:r>
          </a:p>
          <a:p>
            <a:pPr algn="ctr"/>
            <a:endParaRPr lang="hu-HU" b="1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303378" y="3933058"/>
            <a:ext cx="3692557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Közös értékeink – sokszínű társadalom</a:t>
            </a:r>
          </a:p>
          <a:p>
            <a:pPr algn="ctr"/>
            <a:r>
              <a:rPr lang="hu-HU" sz="1400" dirty="0" smtClean="0"/>
              <a:t>Roma kultúra, hagyományok megőrzése, a multifunkcionális kulturális központokhoz kapcsolódóan</a:t>
            </a:r>
            <a:endParaRPr lang="hu-HU" sz="1400" dirty="0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0D98-B0FD-46F0-8605-3A68969A2E4F}" type="slidenum">
              <a:rPr lang="hu-HU" smtClean="0"/>
              <a:pPr/>
              <a:t>15</a:t>
            </a:fld>
            <a:endParaRPr lang="hu-HU" dirty="0"/>
          </a:p>
        </p:txBody>
      </p:sp>
      <p:sp>
        <p:nvSpPr>
          <p:cNvPr id="29" name="Szövegdoboz 28"/>
          <p:cNvSpPr txBox="1"/>
          <p:nvPr/>
        </p:nvSpPr>
        <p:spPr>
          <a:xfrm>
            <a:off x="4338262" y="3933058"/>
            <a:ext cx="4536504" cy="116955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Roma mentorhálózat fejlesztése</a:t>
            </a:r>
          </a:p>
          <a:p>
            <a:pPr algn="ctr"/>
            <a:r>
              <a:rPr lang="hu-HU" sz="1400" dirty="0" smtClean="0"/>
              <a:t>hogy </a:t>
            </a:r>
            <a:r>
              <a:rPr lang="hu-HU" sz="1400" dirty="0"/>
              <a:t>az esélyteremtő, hátrányt enyhítő programok szélesebb körben eljussanak a romákhoz, valamint a roma közösségek információhoz jussanak és aktivizálódjanak a programokban való </a:t>
            </a:r>
            <a:r>
              <a:rPr lang="hu-HU" sz="1400" dirty="0" smtClean="0"/>
              <a:t>részvételre.</a:t>
            </a:r>
            <a:endParaRPr lang="hu-HU" sz="1400" i="1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2771800" y="3429000"/>
            <a:ext cx="3692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TFHÁT programtervek 2015-2016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3580495" y="948325"/>
            <a:ext cx="1592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EFOP irányok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168090" y="1320867"/>
            <a:ext cx="3992387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hu-HU" sz="1400" dirty="0"/>
              <a:t>Hátrányos helyzetű emberek, romák aktív társadalmi szerepvállalása. Roma nők civil szerveződéseinek támogatása. Társadalmi szemléletformálás </a:t>
            </a:r>
            <a:r>
              <a:rPr lang="hu-HU" sz="1400" dirty="0" err="1"/>
              <a:t>anti-diszkriminációs</a:t>
            </a:r>
            <a:r>
              <a:rPr lang="hu-HU" sz="1400" dirty="0"/>
              <a:t> </a:t>
            </a:r>
            <a:r>
              <a:rPr lang="hu-HU" sz="1400" dirty="0" smtClean="0"/>
              <a:t>programokkal, médiaprogramokkal.</a:t>
            </a:r>
            <a:endParaRPr lang="hu-HU" sz="1400" dirty="0"/>
          </a:p>
        </p:txBody>
      </p:sp>
      <p:sp>
        <p:nvSpPr>
          <p:cNvPr id="4" name="Téglalap 3"/>
          <p:cNvSpPr/>
          <p:nvPr/>
        </p:nvSpPr>
        <p:spPr>
          <a:xfrm>
            <a:off x="4746172" y="1320867"/>
            <a:ext cx="4002292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dirty="0">
                <a:solidFill>
                  <a:schemeClr val="dk1"/>
                </a:solidFill>
              </a:rPr>
              <a:t>A nemzetiségi, etnikai identitás megőrzése, a kultúrák közötti párbeszéd erősítése és az eltérő identitással rendelkező társadalmi </a:t>
            </a:r>
            <a:r>
              <a:rPr lang="hu-HU" sz="1400" dirty="0" smtClean="0">
                <a:solidFill>
                  <a:schemeClr val="dk1"/>
                </a:solidFill>
              </a:rPr>
              <a:t>csoportok együttműködése érdekében</a:t>
            </a:r>
            <a:endParaRPr lang="hu-HU" sz="1400" dirty="0">
              <a:solidFill>
                <a:schemeClr val="dk1"/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4710676" y="2460606"/>
            <a:ext cx="4037788" cy="738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chemeClr val="dk1"/>
                </a:solidFill>
              </a:rPr>
              <a:t>A közösségi szerepvállalás erősítése az önkéntesség, a karitatív munka előmozdítása és a civil társadalom megerősítése által. </a:t>
            </a:r>
            <a:endParaRPr lang="hu-HU" sz="1400" dirty="0">
              <a:solidFill>
                <a:schemeClr val="dk1"/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79512" y="2708925"/>
            <a:ext cx="3980962" cy="3077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dirty="0">
                <a:solidFill>
                  <a:schemeClr val="dk1"/>
                </a:solidFill>
              </a:rPr>
              <a:t>Az áldozattá és bűnelkövetővé válás </a:t>
            </a:r>
            <a:r>
              <a:rPr lang="hu-HU" sz="1400" dirty="0" smtClean="0">
                <a:solidFill>
                  <a:schemeClr val="dk1"/>
                </a:solidFill>
              </a:rPr>
              <a:t>megelőzése</a:t>
            </a:r>
            <a:endParaRPr lang="hu-HU" sz="14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85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676668"/>
          </a:xfrm>
          <a:solidFill>
            <a:schemeClr val="bg1"/>
          </a:solidFill>
        </p:spPr>
        <p:txBody>
          <a:bodyPr/>
          <a:lstStyle/>
          <a:p>
            <a:pPr marL="0" indent="0" algn="ctr">
              <a:buNone/>
            </a:pP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</a:rPr>
              <a:t>KÖSZÖNÖM MEGTISZTELŐ FIGYELMÜKET!</a:t>
            </a:r>
            <a:endParaRPr lang="hu-H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4289-BECE-40EE-84B8-AE029796AF8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331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44289-BECE-40EE-84B8-AE029796AF8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403648" y="1412776"/>
            <a:ext cx="6192688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3200" b="1" dirty="0">
                <a:solidFill>
                  <a:schemeClr val="bg2"/>
                </a:solidFill>
              </a:rPr>
              <a:t>A fejlesztéseket megalapozó adatok</a:t>
            </a:r>
          </a:p>
        </p:txBody>
      </p:sp>
    </p:spTree>
    <p:extLst>
      <p:ext uri="{BB962C8B-B14F-4D97-AF65-F5344CB8AC3E}">
        <p14:creationId xmlns:p14="http://schemas.microsoft.com/office/powerpoint/2010/main" val="72882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115639" y="1133069"/>
            <a:ext cx="738535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u-HU" sz="20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Mi az oka a foglalkoztatási lemaradásunknak az európai átlagtól?</a:t>
            </a:r>
          </a:p>
        </p:txBody>
      </p:sp>
      <p:graphicFrame>
        <p:nvGraphicFramePr>
          <p:cNvPr id="8" name="Diagram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329869"/>
              </p:ext>
            </p:extLst>
          </p:nvPr>
        </p:nvGraphicFramePr>
        <p:xfrm>
          <a:off x="539552" y="1381891"/>
          <a:ext cx="8102156" cy="5046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llipszis 4"/>
          <p:cNvSpPr/>
          <p:nvPr/>
        </p:nvSpPr>
        <p:spPr>
          <a:xfrm>
            <a:off x="1259632" y="3501008"/>
            <a:ext cx="1728192" cy="15841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3635919" y="3969936"/>
            <a:ext cx="5070619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dirty="0">
                <a:solidFill>
                  <a:prstClr val="black"/>
                </a:solidFill>
                <a:cs typeface="Arial" charset="0"/>
              </a:rPr>
              <a:t>Az alacsony iskolai végzettségű munkaerő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dirty="0">
                <a:solidFill>
                  <a:prstClr val="black"/>
                </a:solidFill>
                <a:cs typeface="Arial" charset="0"/>
              </a:rPr>
              <a:t>foglalkoztatása az egyik legsúlyosabb probléma</a:t>
            </a:r>
          </a:p>
        </p:txBody>
      </p:sp>
      <p:sp>
        <p:nvSpPr>
          <p:cNvPr id="12" name="Balra nyíl 11"/>
          <p:cNvSpPr/>
          <p:nvPr/>
        </p:nvSpPr>
        <p:spPr>
          <a:xfrm>
            <a:off x="2987824" y="4144820"/>
            <a:ext cx="648072" cy="364299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56C2CB-7805-45AB-ABEC-D583C4EA4565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54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23728" y="260648"/>
            <a:ext cx="6778426" cy="684212"/>
          </a:xfrm>
        </p:spPr>
        <p:txBody>
          <a:bodyPr>
            <a:normAutofit fontScale="90000"/>
          </a:bodyPr>
          <a:lstStyle/>
          <a:p>
            <a:r>
              <a:rPr lang="hu-HU" sz="2200" dirty="0" smtClean="0"/>
              <a:t>A 15-74 éves roma és nem roma népesség megoszlása iskolai végzettség szerint, százalék, 2013, 2014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56C2CB-7805-45AB-ABEC-D583C4EA4565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hu-HU" altLang="hu-HU">
              <a:solidFill>
                <a:srgbClr val="000000"/>
              </a:solidFill>
            </a:endParaRPr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7923016"/>
              </p:ext>
            </p:extLst>
          </p:nvPr>
        </p:nvGraphicFramePr>
        <p:xfrm>
          <a:off x="0" y="1268760"/>
          <a:ext cx="889248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611559" y="1268760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dirty="0">
                <a:solidFill>
                  <a:srgbClr val="333399">
                    <a:lumMod val="75000"/>
                  </a:srgbClr>
                </a:solidFill>
                <a:cs typeface="Arial" charset="0"/>
              </a:rPr>
              <a:t>%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107506" y="7598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KSH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9359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5736" y="0"/>
            <a:ext cx="6948264" cy="944860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15-74 éves roma és nem roma népesség aktivitási mutatóinak alakulása, százalék, 2013, 2014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54810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56C2CB-7805-45AB-ABEC-D583C4EA4565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07506" y="7598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KSH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0372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5736" y="116632"/>
            <a:ext cx="6948264" cy="900236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roma és nem roma foglalkoztatottak néhány foglalkoztatási jellemzője, százalék, 2013, 2014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56C2CB-7805-45AB-ABEC-D583C4EA4565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hu-HU" altLang="hu-HU">
              <a:solidFill>
                <a:srgbClr val="000000"/>
              </a:solidFill>
            </a:endParaRPr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579287"/>
              </p:ext>
            </p:extLst>
          </p:nvPr>
        </p:nvGraphicFramePr>
        <p:xfrm>
          <a:off x="971602" y="1066800"/>
          <a:ext cx="6624736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107506" y="7598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KSH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0147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0D98-B0FD-46F0-8605-3A68969A2E4F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2627786" y="404664"/>
            <a:ext cx="6336704" cy="7078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sz="4000" dirty="0" smtClean="0">
                <a:solidFill>
                  <a:prstClr val="white"/>
                </a:solidFill>
              </a:rPr>
              <a:t>Magyar nemzeti vállalások</a:t>
            </a:r>
            <a:endParaRPr lang="hu-HU" sz="4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08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33265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u-HU" sz="1800" b="1" dirty="0" smtClean="0"/>
              <a:t>Európa 2020 vállalás</a:t>
            </a:r>
            <a:endParaRPr lang="hu-HU" sz="1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404664"/>
            <a:ext cx="8712968" cy="645333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u-HU" dirty="0" smtClean="0"/>
              <a:t>Magyarország az Európa 2020 Stratégia szegénységi céljához kapcsolódva </a:t>
            </a:r>
          </a:p>
          <a:p>
            <a:pPr marL="457200" lvl="1" indent="0" algn="ctr">
              <a:buNone/>
            </a:pPr>
            <a:r>
              <a:rPr lang="hu-HU" dirty="0" smtClean="0"/>
              <a:t>a gyermekes családok szegénységi rátájának, </a:t>
            </a:r>
          </a:p>
          <a:p>
            <a:pPr marL="457200" lvl="1" indent="0" algn="ctr">
              <a:buNone/>
            </a:pPr>
            <a:r>
              <a:rPr lang="hu-HU" dirty="0" smtClean="0"/>
              <a:t>a súlyos anyagi nélkülözésben élők számának, valamint </a:t>
            </a:r>
          </a:p>
          <a:p>
            <a:pPr marL="457200" lvl="1" indent="0" algn="ctr">
              <a:buNone/>
            </a:pPr>
            <a:r>
              <a:rPr lang="hu-HU" dirty="0" smtClean="0"/>
              <a:t>az alacsony munkaintenzitású háztartásban élők számának 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20-20 %-os csökkentését vállalja 2020-ig; </a:t>
            </a:r>
          </a:p>
          <a:p>
            <a:r>
              <a:rPr lang="hu-HU" dirty="0" smtClean="0"/>
              <a:t>– a három indikátor által lefedett népesség közötti átfedések kiszűrésével – </a:t>
            </a:r>
            <a:r>
              <a:rPr lang="hu-HU" b="1" dirty="0" smtClean="0"/>
              <a:t>450 ezer fő </a:t>
            </a:r>
            <a:r>
              <a:rPr lang="hu-HU" dirty="0" smtClean="0"/>
              <a:t>szegénységből való kiemelését jelenti. </a:t>
            </a:r>
          </a:p>
          <a:p>
            <a:pPr>
              <a:buFont typeface="Wingdings" pitchFamily="2" charset="2"/>
              <a:buChar char="q"/>
            </a:pPr>
            <a:r>
              <a:rPr lang="hu-HU" b="1" dirty="0" smtClean="0">
                <a:solidFill>
                  <a:schemeClr val="tx2"/>
                </a:solidFill>
              </a:rPr>
              <a:t>Megvalósítása: csak több OP közreműködésével, valamint nem csak fejlesztéspolitikai eszközökkel érhető el. </a:t>
            </a:r>
          </a:p>
          <a:p>
            <a:pPr>
              <a:buFont typeface="Wingdings" pitchFamily="2" charset="2"/>
              <a:buChar char="q"/>
            </a:pPr>
            <a:r>
              <a:rPr lang="hu-HU" b="1" dirty="0" smtClean="0">
                <a:solidFill>
                  <a:schemeClr val="tx2"/>
                </a:solidFill>
              </a:rPr>
              <a:t>Kulcskérdés a megélhetés alapját jelentő foglalkoztatás és munkahelyteremtés, valamint a szegénység átöröklődésének megakadályozása, azaz befektetés a jövő generációkba - gyermekekbe és a fiatalokba.</a:t>
            </a:r>
          </a:p>
          <a:p>
            <a:pPr>
              <a:buFont typeface="Wingdings" pitchFamily="2" charset="2"/>
              <a:buChar char="q"/>
            </a:pPr>
            <a:r>
              <a:rPr lang="hu-HU" b="1" dirty="0" smtClean="0">
                <a:solidFill>
                  <a:schemeClr val="tx2"/>
                </a:solidFill>
              </a:rPr>
              <a:t>A foglalkoztatás növelése csak a hátrányos helyzetűek és romák helyzetbe hozásával és a munkavállalásukat nehezítő akadályok elhárításával érhető el. </a:t>
            </a:r>
          </a:p>
          <a:p>
            <a:pPr>
              <a:buFont typeface="Wingdings" pitchFamily="2" charset="2"/>
              <a:buChar char="q"/>
            </a:pPr>
            <a:r>
              <a:rPr lang="hu-HU" b="1" dirty="0" smtClean="0">
                <a:solidFill>
                  <a:schemeClr val="tx2"/>
                </a:solidFill>
              </a:rPr>
              <a:t>A hátrányos helyzetűek, romák bevonása igényli a társadalom integráló szándékának és  képességének növelését</a:t>
            </a:r>
            <a:r>
              <a:rPr lang="hu-HU" dirty="0" smtClean="0">
                <a:solidFill>
                  <a:schemeClr val="tx2"/>
                </a:solidFill>
              </a:rPr>
              <a:t>.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 marL="0" lvl="0" indent="0" algn="ctr">
              <a:buNone/>
            </a:pPr>
            <a:r>
              <a:rPr lang="hu-HU" b="1" dirty="0" smtClean="0">
                <a:solidFill>
                  <a:srgbClr val="FF0000"/>
                </a:solidFill>
              </a:rPr>
              <a:t>A szegénységben és társadalmi kirekesztettségben élők arányának csökkentése, különös tekintettel a roma népességre.</a:t>
            </a:r>
          </a:p>
          <a:p>
            <a:pPr marL="0" lvl="0" indent="0" algn="ctr">
              <a:buNone/>
            </a:pPr>
            <a:r>
              <a:rPr lang="hu-HU" b="1" dirty="0" smtClean="0">
                <a:solidFill>
                  <a:srgbClr val="FF0000"/>
                </a:solidFill>
              </a:rPr>
              <a:t>A szegénység, szociális kizáródás újratermelődésének megakadályozása. </a:t>
            </a:r>
          </a:p>
          <a:p>
            <a:pPr marL="0" lvl="0" indent="0" algn="ctr">
              <a:buNone/>
            </a:pPr>
            <a:r>
              <a:rPr lang="hu-HU" b="1" dirty="0" smtClean="0">
                <a:solidFill>
                  <a:srgbClr val="FF0000"/>
                </a:solidFill>
              </a:rPr>
              <a:t>A társadalmi gazdasági javakhoz történő egyenlő esélyű hozzáférés javítása, a társadalmi összetartozás erősítése. 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0D98-B0FD-46F0-8605-3A68969A2E4F}" type="slidenum">
              <a:rPr lang="hu-HU" smtClean="0"/>
              <a:pPr/>
              <a:t>8</a:t>
            </a:fld>
            <a:endParaRPr lang="hu-HU"/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323528" y="4603440"/>
            <a:ext cx="8229600" cy="332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Magyar Nemzeti Társadalmi Felzárkózási Stratégia átfogó céljai </a:t>
            </a:r>
            <a:endParaRPr kumimoji="0" lang="hu-HU" sz="1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7" y="23770"/>
            <a:ext cx="7578689" cy="908720"/>
          </a:xfrm>
        </p:spPr>
        <p:txBody>
          <a:bodyPr>
            <a:normAutofit/>
          </a:bodyPr>
          <a:lstStyle/>
          <a:p>
            <a:r>
              <a:rPr lang="hu-HU" sz="2400" b="1" dirty="0" smtClean="0"/>
              <a:t>A Magyar Nemzeti Társadalmi Felzárkózási Stratégia</a:t>
            </a:r>
            <a:br>
              <a:rPr lang="hu-HU" sz="2400" b="1" dirty="0" smtClean="0"/>
            </a:br>
            <a:r>
              <a:rPr lang="hu-HU" sz="2400" b="1" dirty="0" smtClean="0"/>
              <a:t> CÉL ÉS BEAVATKOZÁSI RENDSZERE</a:t>
            </a:r>
            <a:endParaRPr lang="hu-HU" sz="2400" b="1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490621725"/>
              </p:ext>
            </p:extLst>
          </p:nvPr>
        </p:nvGraphicFramePr>
        <p:xfrm>
          <a:off x="40220" y="2204864"/>
          <a:ext cx="2848593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463851497"/>
              </p:ext>
            </p:extLst>
          </p:nvPr>
        </p:nvGraphicFramePr>
        <p:xfrm>
          <a:off x="2778890" y="2132856"/>
          <a:ext cx="3065288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308417356"/>
              </p:ext>
            </p:extLst>
          </p:nvPr>
        </p:nvGraphicFramePr>
        <p:xfrm>
          <a:off x="5218923" y="2022782"/>
          <a:ext cx="3960440" cy="3530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107506" y="5961408"/>
            <a:ext cx="1008112" cy="580074"/>
          </a:xfrm>
          <a:prstGeom prst="rect">
            <a:avLst/>
          </a:prstGeom>
          <a:solidFill>
            <a:srgbClr val="CCE3F4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pPr algn="ctr"/>
            <a:r>
              <a:rPr lang="hu-HU" sz="1200" dirty="0" smtClean="0"/>
              <a:t>Gyermek </a:t>
            </a:r>
          </a:p>
          <a:p>
            <a:pPr algn="ctr"/>
            <a:r>
              <a:rPr lang="hu-HU" sz="1200" dirty="0" smtClean="0"/>
              <a:t>jól-lét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1144135" y="5961408"/>
            <a:ext cx="835577" cy="5800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pPr algn="ctr"/>
            <a:r>
              <a:rPr lang="hu-HU" sz="1200" dirty="0" smtClean="0"/>
              <a:t>Oktatás,</a:t>
            </a:r>
          </a:p>
          <a:p>
            <a:pPr algn="ctr"/>
            <a:r>
              <a:rPr lang="hu-HU" sz="1200" dirty="0" smtClean="0"/>
              <a:t> képzés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3131840" y="5949280"/>
            <a:ext cx="1033741" cy="580074"/>
          </a:xfrm>
          <a:prstGeom prst="rect">
            <a:avLst/>
          </a:prstGeom>
          <a:solidFill>
            <a:srgbClr val="FAEDBF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pPr algn="ctr"/>
            <a:r>
              <a:rPr lang="hu-HU" sz="1200" dirty="0" smtClean="0"/>
              <a:t>Foglalkoztatás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2051722" y="5949280"/>
            <a:ext cx="1019944" cy="580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pPr algn="ctr"/>
            <a:r>
              <a:rPr lang="hu-HU" sz="1200" dirty="0" smtClean="0"/>
              <a:t>Egészségügy</a:t>
            </a: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4211986" y="5949280"/>
            <a:ext cx="949901" cy="580074"/>
          </a:xfrm>
          <a:prstGeom prst="rect">
            <a:avLst/>
          </a:prstGeom>
          <a:solidFill>
            <a:srgbClr val="F1D3BF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pPr algn="ctr"/>
            <a:r>
              <a:rPr lang="hu-HU" sz="1200" dirty="0" smtClean="0"/>
              <a:t>Lakhatás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6516222" y="5949280"/>
            <a:ext cx="1237933" cy="5800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pPr algn="ctr">
              <a:spcBef>
                <a:spcPts val="0"/>
              </a:spcBef>
            </a:pPr>
            <a:r>
              <a:rPr lang="hu-HU" sz="1200" dirty="0" smtClean="0"/>
              <a:t>Bevonás,</a:t>
            </a:r>
          </a:p>
          <a:p>
            <a:pPr algn="ctr">
              <a:spcBef>
                <a:spcPts val="0"/>
              </a:spcBef>
            </a:pPr>
            <a:r>
              <a:rPr lang="hu-HU" sz="1200" dirty="0" smtClean="0"/>
              <a:t>szemléletformálás,</a:t>
            </a:r>
          </a:p>
          <a:p>
            <a:pPr algn="ctr">
              <a:spcBef>
                <a:spcPts val="0"/>
              </a:spcBef>
            </a:pPr>
            <a:r>
              <a:rPr lang="hu-HU" sz="1200" dirty="0" smtClean="0"/>
              <a:t>közbiztonság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7793180" y="5949280"/>
            <a:ext cx="1237933" cy="580074"/>
          </a:xfrm>
          <a:prstGeom prst="rect">
            <a:avLst/>
          </a:prstGeom>
          <a:solidFill>
            <a:schemeClr val="bg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pPr algn="ctr"/>
            <a:r>
              <a:rPr lang="hu-HU" sz="1200" dirty="0" smtClean="0"/>
              <a:t>Megvalósítás</a:t>
            </a:r>
            <a:br>
              <a:rPr lang="hu-HU" sz="1200" dirty="0" smtClean="0"/>
            </a:br>
            <a:r>
              <a:rPr lang="hu-HU" sz="1200" dirty="0" smtClean="0"/>
              <a:t>koordinációja</a:t>
            </a: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317989" y="976719"/>
            <a:ext cx="2293050" cy="93810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tIns="36000" rIns="36000" bIns="36000" anchor="ctr">
            <a:noAutofit/>
          </a:bodyPr>
          <a:lstStyle/>
          <a:p>
            <a:pPr algn="ctr"/>
            <a:r>
              <a:rPr lang="hu-HU" sz="1400" b="1" dirty="0" smtClean="0">
                <a:solidFill>
                  <a:srgbClr val="FF0000"/>
                </a:solidFill>
              </a:rPr>
              <a:t>1. A szegénységben élők arányának a csökkentése</a:t>
            </a:r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3121756" y="978724"/>
            <a:ext cx="2446557" cy="93810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tIns="36000" rIns="36000" bIns="36000" anchor="ctr">
            <a:noAutofit/>
          </a:bodyPr>
          <a:lstStyle/>
          <a:p>
            <a:pPr algn="ctr"/>
            <a:r>
              <a:rPr lang="hu-HU" sz="1400" b="1" dirty="0">
                <a:solidFill>
                  <a:srgbClr val="FF0000"/>
                </a:solidFill>
              </a:rPr>
              <a:t>2. A szegénység újratermelődésének a megakadályozása</a:t>
            </a: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6222772" y="978724"/>
            <a:ext cx="2425988" cy="93810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tIns="36000" rIns="36000" bIns="36000" anchor="ctr">
            <a:noAutofit/>
          </a:bodyPr>
          <a:lstStyle/>
          <a:p>
            <a:pPr algn="ctr"/>
            <a:r>
              <a:rPr lang="hu-HU" sz="1400" b="1" dirty="0">
                <a:solidFill>
                  <a:srgbClr val="FF0000"/>
                </a:solidFill>
              </a:rPr>
              <a:t>3. Egyenlő esélyű hozzáférés javítása, a társadalmi összetartozás erősítése</a:t>
            </a:r>
          </a:p>
        </p:txBody>
      </p:sp>
      <p:sp>
        <p:nvSpPr>
          <p:cNvPr id="20" name="Rectangle 40"/>
          <p:cNvSpPr>
            <a:spLocks noChangeArrowheads="1"/>
          </p:cNvSpPr>
          <p:nvPr/>
        </p:nvSpPr>
        <p:spPr bwMode="auto">
          <a:xfrm>
            <a:off x="5220078" y="5949280"/>
            <a:ext cx="1237933" cy="580074"/>
          </a:xfrm>
          <a:prstGeom prst="rect">
            <a:avLst/>
          </a:prstGeom>
          <a:solidFill>
            <a:srgbClr val="E7CBCE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pPr algn="ctr">
              <a:spcBef>
                <a:spcPts val="0"/>
              </a:spcBef>
            </a:pPr>
            <a:r>
              <a:rPr lang="hu-HU" sz="1200" dirty="0" smtClean="0"/>
              <a:t>Területi </a:t>
            </a:r>
          </a:p>
          <a:p>
            <a:pPr algn="ctr">
              <a:spcBef>
                <a:spcPts val="0"/>
              </a:spcBef>
            </a:pPr>
            <a:r>
              <a:rPr lang="hu-HU" sz="1200" dirty="0" smtClean="0"/>
              <a:t>egyenlőtlenségek</a:t>
            </a:r>
          </a:p>
        </p:txBody>
      </p:sp>
      <p:cxnSp>
        <p:nvCxnSpPr>
          <p:cNvPr id="4" name="Egyenes összekötő 3"/>
          <p:cNvCxnSpPr/>
          <p:nvPr/>
        </p:nvCxnSpPr>
        <p:spPr>
          <a:xfrm>
            <a:off x="124408" y="5661248"/>
            <a:ext cx="8851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zövegdoboz 4"/>
          <p:cNvSpPr txBox="1"/>
          <p:nvPr/>
        </p:nvSpPr>
        <p:spPr>
          <a:xfrm>
            <a:off x="124415" y="5284339"/>
            <a:ext cx="3330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Beavatkozási területek, eszközök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Jövedelmi helyzet2013" id="{D15EBBB4-8343-4D1B-8D42-0C6D01DF6B39}" vid="{4EC1A4C9-E7F8-45CC-9609-D236D4ED7152}"/>
    </a:ext>
  </a:extLst>
</a:theme>
</file>

<file path=ppt/theme/theme2.xml><?xml version="1.0" encoding="utf-8"?>
<a:theme xmlns:a="http://schemas.openxmlformats.org/drawingml/2006/main" name="4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6815</TotalTime>
  <Words>1163</Words>
  <Application>Microsoft Office PowerPoint</Application>
  <PresentationFormat>Diavetítés a képernyőre (4:3 oldalarány)</PresentationFormat>
  <Paragraphs>176</Paragraphs>
  <Slides>16</Slides>
  <Notes>3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16</vt:i4>
      </vt:variant>
    </vt:vector>
  </HeadingPairs>
  <TitlesOfParts>
    <vt:vector size="18" baseType="lpstr">
      <vt:lpstr>Alapértelmezett terv</vt:lpstr>
      <vt:lpstr>4_Office-téma</vt:lpstr>
      <vt:lpstr>PowerPoint bemutató</vt:lpstr>
      <vt:lpstr>PowerPoint bemutató</vt:lpstr>
      <vt:lpstr>PowerPoint bemutató</vt:lpstr>
      <vt:lpstr>A 15-74 éves roma és nem roma népesség megoszlása iskolai végzettség szerint, százalék, 2013, 2014</vt:lpstr>
      <vt:lpstr>A 15-74 éves roma és nem roma népesség aktivitási mutatóinak alakulása, százalék, 2013, 2014</vt:lpstr>
      <vt:lpstr>A roma és nem roma foglalkoztatottak néhány foglalkoztatási jellemzője, százalék, 2013, 2014</vt:lpstr>
      <vt:lpstr>PowerPoint bemutató</vt:lpstr>
      <vt:lpstr>Európa 2020 vállalás</vt:lpstr>
      <vt:lpstr>A Magyar Nemzeti Társadalmi Felzárkózási Stratégia  CÉL ÉS BEAVATKOZÁSI RENDSZERE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KSZF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oross.jolan</dc:creator>
  <cp:lastModifiedBy>sebestyen.zsuzsa</cp:lastModifiedBy>
  <cp:revision>518</cp:revision>
  <cp:lastPrinted>2015-05-27T06:26:55Z</cp:lastPrinted>
  <dcterms:created xsi:type="dcterms:W3CDTF">2012-10-19T09:50:13Z</dcterms:created>
  <dcterms:modified xsi:type="dcterms:W3CDTF">2015-12-02T15:44:52Z</dcterms:modified>
</cp:coreProperties>
</file>