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9.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6" r:id="rId4"/>
    <p:sldMasterId id="2147483708" r:id="rId5"/>
    <p:sldMasterId id="2147483719" r:id="rId6"/>
    <p:sldMasterId id="2147483730" r:id="rId7"/>
    <p:sldMasterId id="2147483742" r:id="rId8"/>
    <p:sldMasterId id="2147483753" r:id="rId9"/>
    <p:sldMasterId id="2147483764" r:id="rId10"/>
    <p:sldMasterId id="2147483775" r:id="rId11"/>
    <p:sldMasterId id="2147483786" r:id="rId12"/>
    <p:sldMasterId id="2147483798" r:id="rId13"/>
    <p:sldMasterId id="2147483810" r:id="rId14"/>
    <p:sldMasterId id="2147483821" r:id="rId15"/>
    <p:sldMasterId id="2147483832" r:id="rId16"/>
    <p:sldMasterId id="2147483843" r:id="rId17"/>
    <p:sldMasterId id="2147483854" r:id="rId18"/>
    <p:sldMasterId id="2147483865" r:id="rId19"/>
    <p:sldMasterId id="2147483876" r:id="rId20"/>
  </p:sldMasterIdLst>
  <p:notesMasterIdLst>
    <p:notesMasterId r:id="rId48"/>
  </p:notesMasterIdLst>
  <p:handoutMasterIdLst>
    <p:handoutMasterId r:id="rId49"/>
  </p:handoutMasterIdLst>
  <p:sldIdLst>
    <p:sldId id="500" r:id="rId21"/>
    <p:sldId id="540" r:id="rId22"/>
    <p:sldId id="541" r:id="rId23"/>
    <p:sldId id="545" r:id="rId24"/>
    <p:sldId id="546" r:id="rId25"/>
    <p:sldId id="547" r:id="rId26"/>
    <p:sldId id="549" r:id="rId27"/>
    <p:sldId id="551" r:id="rId28"/>
    <p:sldId id="550" r:id="rId29"/>
    <p:sldId id="553" r:id="rId30"/>
    <p:sldId id="554" r:id="rId31"/>
    <p:sldId id="555" r:id="rId32"/>
    <p:sldId id="556" r:id="rId33"/>
    <p:sldId id="557" r:id="rId34"/>
    <p:sldId id="559" r:id="rId35"/>
    <p:sldId id="562" r:id="rId36"/>
    <p:sldId id="560" r:id="rId37"/>
    <p:sldId id="570" r:id="rId38"/>
    <p:sldId id="571" r:id="rId39"/>
    <p:sldId id="564" r:id="rId40"/>
    <p:sldId id="565" r:id="rId41"/>
    <p:sldId id="566" r:id="rId42"/>
    <p:sldId id="572" r:id="rId43"/>
    <p:sldId id="573" r:id="rId44"/>
    <p:sldId id="569" r:id="rId45"/>
    <p:sldId id="567" r:id="rId46"/>
    <p:sldId id="568" r:id="rId47"/>
  </p:sldIdLst>
  <p:sldSz cx="9144000" cy="6858000" type="screen4x3"/>
  <p:notesSz cx="6735763" cy="98663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A74"/>
    <a:srgbClr val="CC0000"/>
    <a:srgbClr val="003366"/>
    <a:srgbClr val="000066"/>
    <a:srgbClr val="000099"/>
    <a:srgbClr val="99CCFF"/>
    <a:srgbClr val="A6B3F4"/>
    <a:srgbClr val="6363C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emastil 1 - aks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stil 1 - aks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stil 1 - aks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iddels stil 4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3237" autoAdjust="0"/>
  </p:normalViewPr>
  <p:slideViewPr>
    <p:cSldViewPr snapToGrid="0" snapToObjects="1">
      <p:cViewPr>
        <p:scale>
          <a:sx n="70" d="100"/>
          <a:sy n="70" d="100"/>
        </p:scale>
        <p:origin x="-198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70" d="100"/>
        <a:sy n="170" d="100"/>
      </p:scale>
      <p:origin x="0" y="10290"/>
    </p:cViewPr>
  </p:sorterViewPr>
  <p:notesViewPr>
    <p:cSldViewPr snapToGrid="0" snapToObjects="1">
      <p:cViewPr>
        <p:scale>
          <a:sx n="100" d="100"/>
          <a:sy n="100" d="100"/>
        </p:scale>
        <p:origin x="-1938"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'Ark2'!$B$4</c:f>
              <c:strCache>
                <c:ptCount val="1"/>
                <c:pt idx="0">
                  <c:v>2014</c:v>
                </c:pt>
              </c:strCache>
            </c:strRef>
          </c:tx>
          <c:invertIfNegative val="0"/>
          <c:dLbls>
            <c:txPr>
              <a:bodyPr/>
              <a:lstStyle/>
              <a:p>
                <a:pPr>
                  <a:defRPr sz="1200"/>
                </a:pPr>
                <a:endParaRPr lang="nb-NO"/>
              </a:p>
            </c:txPr>
            <c:showLegendKey val="0"/>
            <c:showVal val="1"/>
            <c:showCatName val="0"/>
            <c:showSerName val="0"/>
            <c:showPercent val="0"/>
            <c:showBubbleSize val="0"/>
            <c:showLeaderLines val="0"/>
          </c:dLbls>
          <c:cat>
            <c:strRef>
              <c:f>'Ark2'!$A$5:$A$8</c:f>
              <c:strCache>
                <c:ptCount val="4"/>
                <c:pt idx="0">
                  <c:v>Oslo</c:v>
                </c:pt>
                <c:pt idx="1">
                  <c:v>Bergen</c:v>
                </c:pt>
                <c:pt idx="2">
                  <c:v>Stavanger</c:v>
                </c:pt>
                <c:pt idx="3">
                  <c:v>Trondheim</c:v>
                </c:pt>
              </c:strCache>
            </c:strRef>
          </c:cat>
          <c:val>
            <c:numRef>
              <c:f>'Ark2'!$B$5:$B$8</c:f>
              <c:numCache>
                <c:formatCode>#,##0</c:formatCode>
                <c:ptCount val="4"/>
                <c:pt idx="0">
                  <c:v>14011.058823529413</c:v>
                </c:pt>
                <c:pt idx="1">
                  <c:v>10979.64705882353</c:v>
                </c:pt>
                <c:pt idx="2">
                  <c:v>11083.882352941177</c:v>
                </c:pt>
                <c:pt idx="3">
                  <c:v>11133.764705882353</c:v>
                </c:pt>
              </c:numCache>
            </c:numRef>
          </c:val>
        </c:ser>
        <c:ser>
          <c:idx val="1"/>
          <c:order val="1"/>
          <c:tx>
            <c:strRef>
              <c:f>'Ark2'!$C$4</c:f>
              <c:strCache>
                <c:ptCount val="1"/>
                <c:pt idx="0">
                  <c:v>2013</c:v>
                </c:pt>
              </c:strCache>
            </c:strRef>
          </c:tx>
          <c:invertIfNegative val="0"/>
          <c:dLbls>
            <c:txPr>
              <a:bodyPr/>
              <a:lstStyle/>
              <a:p>
                <a:pPr>
                  <a:defRPr sz="1200"/>
                </a:pPr>
                <a:endParaRPr lang="nb-NO"/>
              </a:p>
            </c:txPr>
            <c:showLegendKey val="0"/>
            <c:showVal val="1"/>
            <c:showCatName val="0"/>
            <c:showSerName val="0"/>
            <c:showPercent val="0"/>
            <c:showBubbleSize val="0"/>
            <c:showLeaderLines val="0"/>
          </c:dLbls>
          <c:cat>
            <c:strRef>
              <c:f>'Ark2'!$A$5:$A$8</c:f>
              <c:strCache>
                <c:ptCount val="4"/>
                <c:pt idx="0">
                  <c:v>Oslo</c:v>
                </c:pt>
                <c:pt idx="1">
                  <c:v>Bergen</c:v>
                </c:pt>
                <c:pt idx="2">
                  <c:v>Stavanger</c:v>
                </c:pt>
                <c:pt idx="3">
                  <c:v>Trondheim</c:v>
                </c:pt>
              </c:strCache>
            </c:strRef>
          </c:cat>
          <c:val>
            <c:numRef>
              <c:f>'Ark2'!$C$5:$C$8</c:f>
              <c:numCache>
                <c:formatCode>#,##0</c:formatCode>
                <c:ptCount val="4"/>
                <c:pt idx="0">
                  <c:v>13454.705882352941</c:v>
                </c:pt>
                <c:pt idx="1">
                  <c:v>10775.411764705883</c:v>
                </c:pt>
                <c:pt idx="2">
                  <c:v>10727.411764705883</c:v>
                </c:pt>
                <c:pt idx="3">
                  <c:v>10787.764705882353</c:v>
                </c:pt>
              </c:numCache>
            </c:numRef>
          </c:val>
        </c:ser>
        <c:dLbls>
          <c:showLegendKey val="0"/>
          <c:showVal val="0"/>
          <c:showCatName val="0"/>
          <c:showSerName val="0"/>
          <c:showPercent val="0"/>
          <c:showBubbleSize val="0"/>
        </c:dLbls>
        <c:gapWidth val="150"/>
        <c:axId val="165948416"/>
        <c:axId val="165962496"/>
      </c:barChart>
      <c:catAx>
        <c:axId val="165948416"/>
        <c:scaling>
          <c:orientation val="minMax"/>
        </c:scaling>
        <c:delete val="0"/>
        <c:axPos val="b"/>
        <c:majorTickMark val="out"/>
        <c:minorTickMark val="none"/>
        <c:tickLblPos val="nextTo"/>
        <c:txPr>
          <a:bodyPr/>
          <a:lstStyle/>
          <a:p>
            <a:pPr>
              <a:defRPr sz="1200"/>
            </a:pPr>
            <a:endParaRPr lang="nb-NO"/>
          </a:p>
        </c:txPr>
        <c:crossAx val="165962496"/>
        <c:crosses val="autoZero"/>
        <c:auto val="1"/>
        <c:lblAlgn val="ctr"/>
        <c:lblOffset val="100"/>
        <c:noMultiLvlLbl val="0"/>
      </c:catAx>
      <c:valAx>
        <c:axId val="165962496"/>
        <c:scaling>
          <c:orientation val="minMax"/>
        </c:scaling>
        <c:delete val="0"/>
        <c:axPos val="l"/>
        <c:majorGridlines/>
        <c:title>
          <c:tx>
            <c:rich>
              <a:bodyPr rot="-5400000" vert="horz"/>
              <a:lstStyle/>
              <a:p>
                <a:pPr>
                  <a:defRPr sz="1200"/>
                </a:pPr>
                <a:r>
                  <a:rPr lang="en-US" sz="1200"/>
                  <a:t>Euro - nominal values</a:t>
                </a:r>
              </a:p>
            </c:rich>
          </c:tx>
          <c:overlay val="0"/>
        </c:title>
        <c:numFmt formatCode="#,##0" sourceLinked="1"/>
        <c:majorTickMark val="out"/>
        <c:minorTickMark val="none"/>
        <c:tickLblPos val="nextTo"/>
        <c:txPr>
          <a:bodyPr/>
          <a:lstStyle/>
          <a:p>
            <a:pPr>
              <a:defRPr sz="1200"/>
            </a:pPr>
            <a:endParaRPr lang="nb-NO"/>
          </a:p>
        </c:txPr>
        <c:crossAx val="165948416"/>
        <c:crosses val="autoZero"/>
        <c:crossBetween val="between"/>
      </c:valAx>
    </c:plotArea>
    <c:legend>
      <c:legendPos val="b"/>
      <c:overlay val="0"/>
      <c:txPr>
        <a:bodyPr/>
        <a:lstStyle/>
        <a:p>
          <a:pPr>
            <a:defRPr sz="1200"/>
          </a:pPr>
          <a:endParaRPr lang="nb-NO"/>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txPr>
              <a:bodyPr/>
              <a:lstStyle/>
              <a:p>
                <a:pPr>
                  <a:defRPr sz="1200"/>
                </a:pPr>
                <a:endParaRPr lang="nb-NO"/>
              </a:p>
            </c:txPr>
            <c:showLegendKey val="0"/>
            <c:showVal val="1"/>
            <c:showCatName val="0"/>
            <c:showSerName val="0"/>
            <c:showPercent val="0"/>
            <c:showBubbleSize val="0"/>
            <c:showLeaderLines val="0"/>
          </c:dLbls>
          <c:cat>
            <c:strRef>
              <c:f>'Ark2'!$A$29:$A$34</c:f>
              <c:strCache>
                <c:ptCount val="6"/>
                <c:pt idx="0">
                  <c:v>2008</c:v>
                </c:pt>
                <c:pt idx="1">
                  <c:v>2009</c:v>
                </c:pt>
                <c:pt idx="2">
                  <c:v>2010</c:v>
                </c:pt>
                <c:pt idx="3">
                  <c:v>2011</c:v>
                </c:pt>
                <c:pt idx="4">
                  <c:v>2012</c:v>
                </c:pt>
                <c:pt idx="5">
                  <c:v>2013</c:v>
                </c:pt>
              </c:strCache>
            </c:strRef>
          </c:cat>
          <c:val>
            <c:numRef>
              <c:f>'Ark2'!$B$29:$B$34</c:f>
              <c:numCache>
                <c:formatCode>#,##0</c:formatCode>
                <c:ptCount val="6"/>
                <c:pt idx="0">
                  <c:v>10489.589199443417</c:v>
                </c:pt>
                <c:pt idx="1">
                  <c:v>10781.656969434509</c:v>
                </c:pt>
                <c:pt idx="2">
                  <c:v>10710.769519522799</c:v>
                </c:pt>
                <c:pt idx="3">
                  <c:v>10853.796687670589</c:v>
                </c:pt>
                <c:pt idx="4">
                  <c:v>10989.291995294119</c:v>
                </c:pt>
                <c:pt idx="5">
                  <c:v>11049.23411764706</c:v>
                </c:pt>
              </c:numCache>
            </c:numRef>
          </c:val>
        </c:ser>
        <c:dLbls>
          <c:showLegendKey val="0"/>
          <c:showVal val="0"/>
          <c:showCatName val="0"/>
          <c:showSerName val="0"/>
          <c:showPercent val="0"/>
          <c:showBubbleSize val="0"/>
        </c:dLbls>
        <c:gapWidth val="150"/>
        <c:axId val="165989376"/>
        <c:axId val="194876160"/>
      </c:barChart>
      <c:catAx>
        <c:axId val="165989376"/>
        <c:scaling>
          <c:orientation val="minMax"/>
        </c:scaling>
        <c:delete val="0"/>
        <c:axPos val="b"/>
        <c:majorTickMark val="out"/>
        <c:minorTickMark val="none"/>
        <c:tickLblPos val="nextTo"/>
        <c:txPr>
          <a:bodyPr/>
          <a:lstStyle/>
          <a:p>
            <a:pPr>
              <a:defRPr sz="1200"/>
            </a:pPr>
            <a:endParaRPr lang="nb-NO"/>
          </a:p>
        </c:txPr>
        <c:crossAx val="194876160"/>
        <c:crosses val="autoZero"/>
        <c:auto val="1"/>
        <c:lblAlgn val="ctr"/>
        <c:lblOffset val="100"/>
        <c:noMultiLvlLbl val="0"/>
      </c:catAx>
      <c:valAx>
        <c:axId val="194876160"/>
        <c:scaling>
          <c:orientation val="minMax"/>
          <c:min val="8000"/>
        </c:scaling>
        <c:delete val="0"/>
        <c:axPos val="l"/>
        <c:majorGridlines/>
        <c:title>
          <c:tx>
            <c:rich>
              <a:bodyPr rot="-5400000" vert="horz"/>
              <a:lstStyle/>
              <a:p>
                <a:pPr>
                  <a:defRPr sz="1200"/>
                </a:pPr>
                <a:r>
                  <a:rPr lang="en-US" sz="1200" dirty="0"/>
                  <a:t>Euro - fixed </a:t>
                </a:r>
                <a:r>
                  <a:rPr lang="en-US" sz="1200" dirty="0" smtClean="0"/>
                  <a:t>2014 </a:t>
                </a:r>
                <a:r>
                  <a:rPr lang="en-US" sz="1200" dirty="0"/>
                  <a:t>values</a:t>
                </a:r>
              </a:p>
            </c:rich>
          </c:tx>
          <c:overlay val="0"/>
        </c:title>
        <c:numFmt formatCode="#,##0" sourceLinked="1"/>
        <c:majorTickMark val="out"/>
        <c:minorTickMark val="none"/>
        <c:tickLblPos val="nextTo"/>
        <c:txPr>
          <a:bodyPr/>
          <a:lstStyle/>
          <a:p>
            <a:pPr>
              <a:defRPr sz="1200"/>
            </a:pPr>
            <a:endParaRPr lang="nb-NO"/>
          </a:p>
        </c:txPr>
        <c:crossAx val="165989376"/>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6"/>
            <a:ext cx="2918830" cy="493315"/>
          </a:xfrm>
          <a:prstGeom prst="rect">
            <a:avLst/>
          </a:prstGeom>
        </p:spPr>
        <p:txBody>
          <a:bodyPr vert="horz" lIns="91027" tIns="45518" rIns="91027" bIns="45518" rtlCol="0"/>
          <a:lstStyle>
            <a:lvl1pPr algn="l">
              <a:defRPr sz="1200"/>
            </a:lvl1pPr>
          </a:lstStyle>
          <a:p>
            <a:endParaRPr lang="nb-NO" dirty="0"/>
          </a:p>
        </p:txBody>
      </p:sp>
      <p:sp>
        <p:nvSpPr>
          <p:cNvPr id="3" name="Plassholder for dato 2"/>
          <p:cNvSpPr>
            <a:spLocks noGrp="1"/>
          </p:cNvSpPr>
          <p:nvPr>
            <p:ph type="dt" sz="quarter" idx="1"/>
          </p:nvPr>
        </p:nvSpPr>
        <p:spPr>
          <a:xfrm>
            <a:off x="3815379" y="6"/>
            <a:ext cx="2918830" cy="493315"/>
          </a:xfrm>
          <a:prstGeom prst="rect">
            <a:avLst/>
          </a:prstGeom>
        </p:spPr>
        <p:txBody>
          <a:bodyPr vert="horz" lIns="91027" tIns="45518" rIns="91027" bIns="45518" rtlCol="0"/>
          <a:lstStyle>
            <a:lvl1pPr algn="r">
              <a:defRPr sz="1200"/>
            </a:lvl1pPr>
          </a:lstStyle>
          <a:p>
            <a:fld id="{50E27316-5766-3D43-802B-589053A4F28D}" type="datetimeFigureOut">
              <a:rPr lang="nb-NO" smtClean="0"/>
              <a:pPr/>
              <a:t>22.04.2015</a:t>
            </a:fld>
            <a:endParaRPr lang="nb-NO" dirty="0"/>
          </a:p>
        </p:txBody>
      </p:sp>
      <p:sp>
        <p:nvSpPr>
          <p:cNvPr id="4" name="Plassholder for bunntekst 3"/>
          <p:cNvSpPr>
            <a:spLocks noGrp="1"/>
          </p:cNvSpPr>
          <p:nvPr>
            <p:ph type="ftr" sz="quarter" idx="2"/>
          </p:nvPr>
        </p:nvSpPr>
        <p:spPr>
          <a:xfrm>
            <a:off x="2" y="9371290"/>
            <a:ext cx="2918830" cy="493315"/>
          </a:xfrm>
          <a:prstGeom prst="rect">
            <a:avLst/>
          </a:prstGeom>
        </p:spPr>
        <p:txBody>
          <a:bodyPr vert="horz" lIns="91027" tIns="45518" rIns="91027" bIns="45518"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815379" y="9371290"/>
            <a:ext cx="2918830" cy="493315"/>
          </a:xfrm>
          <a:prstGeom prst="rect">
            <a:avLst/>
          </a:prstGeom>
        </p:spPr>
        <p:txBody>
          <a:bodyPr vert="horz" lIns="91027" tIns="45518" rIns="91027" bIns="45518" rtlCol="0" anchor="b"/>
          <a:lstStyle>
            <a:lvl1pPr algn="r">
              <a:defRPr sz="1200"/>
            </a:lvl1pPr>
          </a:lstStyle>
          <a:p>
            <a:fld id="{7E2453F5-24A0-EF4B-AD23-106311B03BD8}" type="slidenum">
              <a:rPr lang="nb-NO" smtClean="0"/>
              <a:pPr/>
              <a:t>‹#›</a:t>
            </a:fld>
            <a:endParaRPr lang="nb-NO" dirty="0"/>
          </a:p>
        </p:txBody>
      </p:sp>
    </p:spTree>
    <p:extLst>
      <p:ext uri="{BB962C8B-B14F-4D97-AF65-F5344CB8AC3E}">
        <p14:creationId xmlns:p14="http://schemas.microsoft.com/office/powerpoint/2010/main" val="1441238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6"/>
            <a:ext cx="2918830" cy="493315"/>
          </a:xfrm>
          <a:prstGeom prst="rect">
            <a:avLst/>
          </a:prstGeom>
        </p:spPr>
        <p:txBody>
          <a:bodyPr vert="horz" lIns="91027" tIns="45518" rIns="91027" bIns="45518" rtlCol="0"/>
          <a:lstStyle>
            <a:lvl1pPr algn="l">
              <a:defRPr sz="1200"/>
            </a:lvl1pPr>
          </a:lstStyle>
          <a:p>
            <a:endParaRPr lang="nb-NO" dirty="0"/>
          </a:p>
        </p:txBody>
      </p:sp>
      <p:sp>
        <p:nvSpPr>
          <p:cNvPr id="3" name="Plassholder for dato 2"/>
          <p:cNvSpPr>
            <a:spLocks noGrp="1"/>
          </p:cNvSpPr>
          <p:nvPr>
            <p:ph type="dt" idx="1"/>
          </p:nvPr>
        </p:nvSpPr>
        <p:spPr>
          <a:xfrm>
            <a:off x="3815379" y="6"/>
            <a:ext cx="2918830" cy="493315"/>
          </a:xfrm>
          <a:prstGeom prst="rect">
            <a:avLst/>
          </a:prstGeom>
        </p:spPr>
        <p:txBody>
          <a:bodyPr vert="horz" lIns="91027" tIns="45518" rIns="91027" bIns="45518" rtlCol="0"/>
          <a:lstStyle>
            <a:lvl1pPr algn="r">
              <a:defRPr sz="1200"/>
            </a:lvl1pPr>
          </a:lstStyle>
          <a:p>
            <a:fld id="{30E91579-3C53-CD43-804F-179BB722BA17}" type="datetimeFigureOut">
              <a:rPr lang="nb-NO" smtClean="0"/>
              <a:pPr/>
              <a:t>22.04.2015</a:t>
            </a:fld>
            <a:endParaRPr lang="nb-NO" dirty="0"/>
          </a:p>
        </p:txBody>
      </p:sp>
      <p:sp>
        <p:nvSpPr>
          <p:cNvPr id="4" name="Plassholder for lysbilde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1027" tIns="45518" rIns="91027" bIns="45518" rtlCol="0" anchor="ctr"/>
          <a:lstStyle/>
          <a:p>
            <a:endParaRPr lang="nb-NO" dirty="0"/>
          </a:p>
        </p:txBody>
      </p:sp>
      <p:sp>
        <p:nvSpPr>
          <p:cNvPr id="5" name="Plassholder for notater 4"/>
          <p:cNvSpPr>
            <a:spLocks noGrp="1"/>
          </p:cNvSpPr>
          <p:nvPr>
            <p:ph type="body" sz="quarter" idx="3"/>
          </p:nvPr>
        </p:nvSpPr>
        <p:spPr>
          <a:xfrm>
            <a:off x="673577" y="4686500"/>
            <a:ext cx="5388610" cy="4439842"/>
          </a:xfrm>
          <a:prstGeom prst="rect">
            <a:avLst/>
          </a:prstGeom>
        </p:spPr>
        <p:txBody>
          <a:bodyPr vert="horz" lIns="91027" tIns="45518" rIns="91027" bIns="45518"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2" y="9371290"/>
            <a:ext cx="2918830" cy="493315"/>
          </a:xfrm>
          <a:prstGeom prst="rect">
            <a:avLst/>
          </a:prstGeom>
        </p:spPr>
        <p:txBody>
          <a:bodyPr vert="horz" lIns="91027" tIns="45518" rIns="91027" bIns="45518"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15379" y="9371290"/>
            <a:ext cx="2918830" cy="493315"/>
          </a:xfrm>
          <a:prstGeom prst="rect">
            <a:avLst/>
          </a:prstGeom>
        </p:spPr>
        <p:txBody>
          <a:bodyPr vert="horz" lIns="91027" tIns="45518" rIns="91027" bIns="45518" rtlCol="0" anchor="b"/>
          <a:lstStyle>
            <a:lvl1pPr algn="r">
              <a:defRPr sz="1200"/>
            </a:lvl1pPr>
          </a:lstStyle>
          <a:p>
            <a:fld id="{EB8ACDC6-102A-9244-96CD-7F30BA095DCF}" type="slidenum">
              <a:rPr lang="nb-NO" smtClean="0"/>
              <a:pPr/>
              <a:t>‹#›</a:t>
            </a:fld>
            <a:endParaRPr lang="nb-NO" dirty="0"/>
          </a:p>
        </p:txBody>
      </p:sp>
    </p:spTree>
    <p:extLst>
      <p:ext uri="{BB962C8B-B14F-4D97-AF65-F5344CB8AC3E}">
        <p14:creationId xmlns:p14="http://schemas.microsoft.com/office/powerpoint/2010/main" val="17862570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KOSTRA –</a:t>
            </a:r>
            <a:r>
              <a:rPr lang="en-US" baseline="0" noProof="0" dirty="0" smtClean="0"/>
              <a:t>abbreviation of Local government (Municipality) State Reporting in Norwegian</a:t>
            </a:r>
            <a:endParaRPr lang="en-US" noProof="0"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a:t>
            </a:fld>
            <a:endParaRPr lang="nb-NO" dirty="0"/>
          </a:p>
        </p:txBody>
      </p:sp>
    </p:spTree>
    <p:extLst>
      <p:ext uri="{BB962C8B-B14F-4D97-AF65-F5344CB8AC3E}">
        <p14:creationId xmlns:p14="http://schemas.microsoft.com/office/powerpoint/2010/main" val="421740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BEC33-D54D-466B-843A-A878E7F60E69}" type="slidenum">
              <a:rPr lang="nb-NO"/>
              <a:pPr/>
              <a:t>10</a:t>
            </a:fld>
            <a:endParaRPr lang="nb-NO"/>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6BB63-DE60-4754-88C0-C4CDCEA61733}" type="slidenum">
              <a:rPr lang="nb-NO"/>
              <a:pPr/>
              <a:t>11</a:t>
            </a:fld>
            <a:endParaRPr lang="nb-NO"/>
          </a:p>
        </p:txBody>
      </p:sp>
      <p:sp>
        <p:nvSpPr>
          <p:cNvPr id="155650" name="Rectangle 2"/>
          <p:cNvSpPr>
            <a:spLocks noGrp="1" noRot="1" noChangeAspect="1" noChangeArrowheads="1" noTextEdit="1"/>
          </p:cNvSpPr>
          <p:nvPr>
            <p:ph type="sldImg"/>
          </p:nvPr>
        </p:nvSpPr>
        <p:spPr>
          <a:xfrm>
            <a:off x="879475" y="731838"/>
            <a:ext cx="4981575" cy="3735387"/>
          </a:xfrm>
          <a:ln/>
        </p:spPr>
      </p:sp>
      <p:sp>
        <p:nvSpPr>
          <p:cNvPr id="155652" name="Rectangle 4"/>
          <p:cNvSpPr>
            <a:spLocks noGrp="1" noChangeArrowheads="1"/>
          </p:cNvSpPr>
          <p:nvPr>
            <p:ph type="body" idx="1"/>
          </p:nvPr>
        </p:nvSpPr>
        <p:spPr/>
        <p:txBody>
          <a:bodyPr/>
          <a:lstStyle/>
          <a:p>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6B77D-5043-40B1-9755-A7930EB4D14F}" type="slidenum">
              <a:rPr lang="nb-NO"/>
              <a:pPr/>
              <a:t>12</a:t>
            </a:fld>
            <a:endParaRPr lang="nb-NO"/>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AF8D8-497A-426A-9169-3EEC9AE2C895}" type="slidenum">
              <a:rPr lang="nb-NO"/>
              <a:pPr/>
              <a:t>13</a:t>
            </a:fld>
            <a:endParaRPr lang="nb-NO"/>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2CE0F-F2B1-4A30-B34C-1F436E444EB8}" type="slidenum">
              <a:rPr lang="nb-NO"/>
              <a:pPr/>
              <a:t>14</a:t>
            </a:fld>
            <a:endParaRPr lang="nb-NO"/>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BA3A2-6BDF-451B-9CE6-04CBD41A50BC}" type="slidenum">
              <a:rPr lang="nb-NO"/>
              <a:pPr/>
              <a:t>15</a:t>
            </a:fld>
            <a:endParaRPr lang="nb-NO"/>
          </a:p>
        </p:txBody>
      </p:sp>
      <p:sp>
        <p:nvSpPr>
          <p:cNvPr id="164866" name="Rectangle 2"/>
          <p:cNvSpPr>
            <a:spLocks noGrp="1" noRot="1" noChangeAspect="1" noChangeArrowheads="1" noTextEdit="1"/>
          </p:cNvSpPr>
          <p:nvPr>
            <p:ph type="sldImg"/>
          </p:nvPr>
        </p:nvSpPr>
        <p:spPr>
          <a:xfrm>
            <a:off x="901700" y="739775"/>
            <a:ext cx="4935538" cy="3700463"/>
          </a:xfrm>
          <a:ln/>
        </p:spPr>
      </p:sp>
      <p:sp>
        <p:nvSpPr>
          <p:cNvPr id="164867" name="Rectangle 3"/>
          <p:cNvSpPr>
            <a:spLocks noGrp="1" noChangeArrowheads="1"/>
          </p:cNvSpPr>
          <p:nvPr>
            <p:ph type="body" idx="1"/>
          </p:nvPr>
        </p:nvSpPr>
        <p:spPr>
          <a:xfrm>
            <a:off x="897888" y="4687052"/>
            <a:ext cx="4939987" cy="4439368"/>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marL="226565" indent="-226565"/>
            <a:r>
              <a:rPr lang="en-GB" altLang="nb-NO" dirty="0"/>
              <a:t>KOSTRA- calendar</a:t>
            </a:r>
          </a:p>
          <a:p>
            <a:pPr marL="226565" indent="-226565"/>
            <a:endParaRPr lang="en-GB" altLang="nb-NO" dirty="0"/>
          </a:p>
          <a:p>
            <a:pPr marL="226565" indent="-226565"/>
            <a:r>
              <a:rPr lang="en-GB" altLang="nb-NO" dirty="0"/>
              <a:t>Within 15. January the municipalities report the past years file extracts for client data and kindergartens.  </a:t>
            </a:r>
          </a:p>
          <a:p>
            <a:pPr marL="226565" indent="-226565"/>
            <a:r>
              <a:rPr lang="en-GB" altLang="nb-NO" dirty="0"/>
              <a:t>Within a month later the municipalities report the accounting data and data fore the other services. </a:t>
            </a:r>
          </a:p>
          <a:p>
            <a:pPr marL="226565" indent="-226565"/>
            <a:endParaRPr lang="en-GB" altLang="nb-NO" dirty="0"/>
          </a:p>
          <a:p>
            <a:pPr marL="226565" indent="-226565"/>
            <a:r>
              <a:rPr lang="en-GB" altLang="nb-NO" dirty="0"/>
              <a:t>15. March Statistic Norway publish un revised figures for last year. </a:t>
            </a:r>
          </a:p>
          <a:p>
            <a:pPr marL="226565" indent="-226565"/>
            <a:r>
              <a:rPr lang="en-GB" altLang="nb-NO" dirty="0"/>
              <a:t>The next month the municipalities have the opportunity to control their data and report corrected data if necessary. </a:t>
            </a:r>
          </a:p>
          <a:p>
            <a:pPr marL="226565" indent="-226565"/>
            <a:endParaRPr lang="en-GB" altLang="nb-NO" dirty="0"/>
          </a:p>
          <a:p>
            <a:pPr marL="226565" indent="-226565"/>
            <a:r>
              <a:rPr lang="en-GB" altLang="nb-NO" dirty="0"/>
              <a:t>On June 15. we publish the </a:t>
            </a:r>
            <a:r>
              <a:rPr lang="en-GB" altLang="nb-NO" dirty="0" err="1"/>
              <a:t>reviseds</a:t>
            </a:r>
            <a:r>
              <a:rPr lang="en-GB" altLang="nb-NO" dirty="0"/>
              <a:t> date.</a:t>
            </a:r>
          </a:p>
          <a:p>
            <a:pPr marL="226565" indent="-226565"/>
            <a:endParaRPr lang="en-GB" altLang="nb-N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0C916-F202-417E-A36E-25A9423F94EB}" type="slidenum">
              <a:rPr lang="nb-NO"/>
              <a:pPr/>
              <a:t>17</a:t>
            </a:fld>
            <a:endParaRPr lang="nb-NO"/>
          </a:p>
        </p:txBody>
      </p:sp>
      <p:sp>
        <p:nvSpPr>
          <p:cNvPr id="169986" name="Rectangle 2"/>
          <p:cNvSpPr>
            <a:spLocks noGrp="1" noRot="1" noChangeAspect="1" noChangeArrowheads="1" noTextEdit="1"/>
          </p:cNvSpPr>
          <p:nvPr>
            <p:ph type="sldImg"/>
          </p:nvPr>
        </p:nvSpPr>
        <p:spPr>
          <a:xfrm>
            <a:off x="930275" y="779463"/>
            <a:ext cx="4876800" cy="3657600"/>
          </a:xfrm>
          <a:ln/>
        </p:spPr>
      </p:sp>
      <p:sp>
        <p:nvSpPr>
          <p:cNvPr id="169988" name="Rectangle 4"/>
          <p:cNvSpPr>
            <a:spLocks noGrp="1" noChangeArrowheads="1"/>
          </p:cNvSpPr>
          <p:nvPr>
            <p:ph type="body" idx="1"/>
          </p:nvPr>
        </p:nvSpPr>
        <p:spPr/>
        <p:txBody>
          <a:bodyPr/>
          <a:lstStyle/>
          <a:p>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18</a:t>
            </a:fld>
            <a:endParaRPr lang="nb-NO" dirty="0"/>
          </a:p>
        </p:txBody>
      </p:sp>
    </p:spTree>
    <p:extLst>
      <p:ext uri="{BB962C8B-B14F-4D97-AF65-F5344CB8AC3E}">
        <p14:creationId xmlns:p14="http://schemas.microsoft.com/office/powerpoint/2010/main" val="835306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19</a:t>
            </a:fld>
            <a:endParaRPr lang="nb-NO" dirty="0">
              <a:solidFill>
                <a:prstClr val="black"/>
              </a:solidFill>
            </a:endParaRPr>
          </a:p>
        </p:txBody>
      </p:sp>
    </p:spTree>
    <p:extLst>
      <p:ext uri="{BB962C8B-B14F-4D97-AF65-F5344CB8AC3E}">
        <p14:creationId xmlns:p14="http://schemas.microsoft.com/office/powerpoint/2010/main" val="83530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a:t>
            </a:fld>
            <a:endParaRPr lang="nb-NO" dirty="0"/>
          </a:p>
        </p:txBody>
      </p:sp>
    </p:spTree>
    <p:extLst>
      <p:ext uri="{BB962C8B-B14F-4D97-AF65-F5344CB8AC3E}">
        <p14:creationId xmlns:p14="http://schemas.microsoft.com/office/powerpoint/2010/main" val="562889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marL="226565" indent="-226565"/>
            <a:r>
              <a:rPr lang="en-GB" altLang="nb-NO" dirty="0" smtClean="0"/>
              <a:t>Primary school and lower secondary school</a:t>
            </a:r>
            <a:endParaRPr lang="en-GB" altLang="nb-N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0C916-F202-417E-A36E-25A9423F94EB}" type="slidenum">
              <a:rPr lang="nb-NO"/>
              <a:pPr/>
              <a:t>21</a:t>
            </a:fld>
            <a:endParaRPr lang="nb-NO"/>
          </a:p>
        </p:txBody>
      </p:sp>
      <p:sp>
        <p:nvSpPr>
          <p:cNvPr id="169986" name="Rectangle 2"/>
          <p:cNvSpPr>
            <a:spLocks noGrp="1" noRot="1" noChangeAspect="1" noChangeArrowheads="1" noTextEdit="1"/>
          </p:cNvSpPr>
          <p:nvPr>
            <p:ph type="sldImg"/>
          </p:nvPr>
        </p:nvSpPr>
        <p:spPr>
          <a:xfrm>
            <a:off x="930275" y="779463"/>
            <a:ext cx="4876800" cy="3657600"/>
          </a:xfrm>
          <a:ln/>
        </p:spPr>
      </p:sp>
      <p:sp>
        <p:nvSpPr>
          <p:cNvPr id="169988" name="Rectangle 4"/>
          <p:cNvSpPr>
            <a:spLocks noGrp="1" noChangeArrowheads="1"/>
          </p:cNvSpPr>
          <p:nvPr>
            <p:ph type="body" idx="1"/>
          </p:nvPr>
        </p:nvSpPr>
        <p:spPr/>
        <p:txBody>
          <a:bodyPr/>
          <a:lstStyle/>
          <a:p>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0C916-F202-417E-A36E-25A9423F94EB}" type="slidenum">
              <a:rPr lang="nb-NO"/>
              <a:pPr/>
              <a:t>22</a:t>
            </a:fld>
            <a:endParaRPr lang="nb-NO"/>
          </a:p>
        </p:txBody>
      </p:sp>
      <p:sp>
        <p:nvSpPr>
          <p:cNvPr id="169986" name="Rectangle 2"/>
          <p:cNvSpPr>
            <a:spLocks noGrp="1" noRot="1" noChangeAspect="1" noChangeArrowheads="1" noTextEdit="1"/>
          </p:cNvSpPr>
          <p:nvPr>
            <p:ph type="sldImg"/>
          </p:nvPr>
        </p:nvSpPr>
        <p:spPr>
          <a:xfrm>
            <a:off x="930275" y="779463"/>
            <a:ext cx="4876800" cy="3657600"/>
          </a:xfrm>
          <a:ln/>
        </p:spPr>
      </p:sp>
      <p:sp>
        <p:nvSpPr>
          <p:cNvPr id="169988" name="Rectangle 4"/>
          <p:cNvSpPr>
            <a:spLocks noGrp="1" noChangeArrowheads="1"/>
          </p:cNvSpPr>
          <p:nvPr>
            <p:ph type="body" idx="1"/>
          </p:nvPr>
        </p:nvSpPr>
        <p:spPr/>
        <p:txBody>
          <a:bodyPr/>
          <a:lstStyle/>
          <a:p>
            <a:endParaRPr lang="nb-NO"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23</a:t>
            </a:fld>
            <a:endParaRPr lang="nb-NO" dirty="0">
              <a:solidFill>
                <a:prstClr val="black"/>
              </a:solidFill>
            </a:endParaRPr>
          </a:p>
        </p:txBody>
      </p:sp>
    </p:spTree>
    <p:extLst>
      <p:ext uri="{BB962C8B-B14F-4D97-AF65-F5344CB8AC3E}">
        <p14:creationId xmlns:p14="http://schemas.microsoft.com/office/powerpoint/2010/main" val="562889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24</a:t>
            </a:fld>
            <a:endParaRPr lang="nb-NO" dirty="0">
              <a:solidFill>
                <a:prstClr val="black"/>
              </a:solidFill>
            </a:endParaRPr>
          </a:p>
        </p:txBody>
      </p:sp>
    </p:spTree>
    <p:extLst>
      <p:ext uri="{BB962C8B-B14F-4D97-AF65-F5344CB8AC3E}">
        <p14:creationId xmlns:p14="http://schemas.microsoft.com/office/powerpoint/2010/main" val="1234788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It’s the same framework for the county’s, but this will not be mentioned in this presentation</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25</a:t>
            </a:fld>
            <a:endParaRPr lang="nb-NO" dirty="0">
              <a:solidFill>
                <a:prstClr val="black"/>
              </a:solidFill>
            </a:endParaRPr>
          </a:p>
        </p:txBody>
      </p:sp>
    </p:spTree>
    <p:extLst>
      <p:ext uri="{BB962C8B-B14F-4D97-AF65-F5344CB8AC3E}">
        <p14:creationId xmlns:p14="http://schemas.microsoft.com/office/powerpoint/2010/main" val="562889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It’s the same framework for the county’s, but this will not be mentioned in this presentation</a:t>
            </a:r>
          </a:p>
          <a:p>
            <a:endParaRPr lang="en-US" dirty="0" smtClean="0"/>
          </a:p>
          <a:p>
            <a:r>
              <a:rPr lang="en-US" dirty="0" smtClean="0"/>
              <a:t>The municipalities</a:t>
            </a:r>
            <a:r>
              <a:rPr lang="en-US" baseline="0" dirty="0" smtClean="0"/>
              <a:t> in Norway have three main sources of income:</a:t>
            </a:r>
          </a:p>
          <a:p>
            <a:r>
              <a:rPr lang="en-US" dirty="0" smtClean="0"/>
              <a:t>	a) tax revenues, </a:t>
            </a:r>
          </a:p>
          <a:p>
            <a:r>
              <a:rPr lang="en-US" dirty="0" smtClean="0"/>
              <a:t>	b) transfers from the state </a:t>
            </a:r>
          </a:p>
          <a:p>
            <a:r>
              <a:rPr lang="en-US" dirty="0" smtClean="0"/>
              <a:t>	c) income from charges (including user payment)</a:t>
            </a:r>
          </a:p>
          <a:p>
            <a:r>
              <a:rPr lang="en-US" dirty="0" smtClean="0"/>
              <a:t>The transfers are partly general and partly earmarked for special purposes. Tax revenues are largely income tax from persons. The municipalities are also able to collect tax on property and some municipalities have considerable financial and owner income from power stations. Tax revenues and general grant are unrestricted income and represent about ¾ of the municipal sector’s total income.</a:t>
            </a:r>
          </a:p>
          <a:p>
            <a:endParaRPr lang="en-US" dirty="0" smtClean="0"/>
          </a:p>
          <a:p>
            <a:r>
              <a:rPr lang="en-US" dirty="0" smtClean="0"/>
              <a:t>There are large differences between municipalities and between county authorities in both the level of income and in the level of expenditure needed. It is a national aim to offer citizens a high level of public services in all parts of the country. Therefore there is a high degree of redistribution of income between municipalities and between county authorities. This is achieved through the General Purpose Grant Scheme. Redistribution of resources through the General Purpose Grant Scheme ensures both a fair distribution of income, and regional growth and development. This is essential to maintain an efficient and autonomous local government sector.</a:t>
            </a:r>
          </a:p>
          <a:p>
            <a:endParaRPr lang="en-US" dirty="0" smtClean="0"/>
          </a:p>
          <a:p>
            <a:r>
              <a:rPr lang="en-US" dirty="0" smtClean="0"/>
              <a:t>BUT</a:t>
            </a:r>
            <a:r>
              <a:rPr lang="en-US" baseline="0" dirty="0" smtClean="0"/>
              <a:t> EVEN THERE ARE A QUITE A ESSENTIAL REDISTRIBUTION OF INCOM IN THE GRANT SCHEME FOR MUNICIPALITIES – THERE ARE STILL NOT INSIGNIFICANT DIFFERENCES IN INCOME BETWEEN THE MUNICIPALITIES.</a:t>
            </a:r>
          </a:p>
          <a:p>
            <a:endParaRPr lang="en-US" baseline="0" dirty="0" smtClean="0"/>
          </a:p>
          <a:p>
            <a:r>
              <a:rPr lang="en-US" baseline="0" dirty="0" smtClean="0"/>
              <a:t>But for today I’m not going any further on that. </a:t>
            </a:r>
            <a:r>
              <a:rPr lang="en-US" b="0" baseline="0" dirty="0" smtClean="0"/>
              <a:t>I’ll instead focus on the possibilities that are in connecting information from KOSTRA with the equalization of expenditure mechanism of the Grant Scheme. What are so this equalization of expenditure mechanism in the Grant Scheme for municipalities</a:t>
            </a:r>
            <a:endParaRPr lang="en-US" b="0" dirty="0" smtClean="0"/>
          </a:p>
          <a:p>
            <a:endParaRPr lang="en-US" dirty="0" smtClean="0"/>
          </a:p>
          <a:p>
            <a:endParaRPr lang="en-US" dirty="0" smtClean="0"/>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26</a:t>
            </a:fld>
            <a:endParaRPr lang="nb-NO" dirty="0">
              <a:solidFill>
                <a:prstClr val="black"/>
              </a:solidFill>
            </a:endParaRPr>
          </a:p>
        </p:txBody>
      </p:sp>
    </p:spTree>
    <p:extLst>
      <p:ext uri="{BB962C8B-B14F-4D97-AF65-F5344CB8AC3E}">
        <p14:creationId xmlns:p14="http://schemas.microsoft.com/office/powerpoint/2010/main" val="562889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27</a:t>
            </a:fld>
            <a:endParaRPr lang="nb-NO" dirty="0">
              <a:solidFill>
                <a:prstClr val="black"/>
              </a:solidFill>
            </a:endParaRPr>
          </a:p>
        </p:txBody>
      </p:sp>
    </p:spTree>
    <p:extLst>
      <p:ext uri="{BB962C8B-B14F-4D97-AF65-F5344CB8AC3E}">
        <p14:creationId xmlns:p14="http://schemas.microsoft.com/office/powerpoint/2010/main" val="56288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08A09-4D92-41EC-96EC-05B56CFE50F4}" type="slidenum">
              <a:rPr lang="nb-NO"/>
              <a:pPr/>
              <a:t>3</a:t>
            </a:fld>
            <a:endParaRPr lang="nb-NO"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nb-N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A5D7D-EA5B-4B7B-AE3F-1305D2C5BF74}" type="slidenum">
              <a:rPr lang="nb-NO"/>
              <a:pPr/>
              <a:t>4</a:t>
            </a:fld>
            <a:endParaRPr lang="nb-NO" dirty="0"/>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nb-N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GB" altLang="nb-NO" dirty="0" smtClean="0"/>
              <a:t>In addition to the governments itself:</a:t>
            </a:r>
          </a:p>
          <a:p>
            <a:endParaRPr lang="en-GB" altLang="nb-NO" dirty="0" smtClean="0"/>
          </a:p>
          <a:p>
            <a:r>
              <a:rPr lang="en-GB" altLang="nb-NO" dirty="0" smtClean="0"/>
              <a:t>Students and researchers often want</a:t>
            </a:r>
            <a:r>
              <a:rPr lang="en-GB" altLang="nb-NO" baseline="0" dirty="0" smtClean="0"/>
              <a:t> to compare and </a:t>
            </a:r>
            <a:r>
              <a:rPr lang="en-GB" altLang="nb-NO" baseline="0" dirty="0" err="1" smtClean="0"/>
              <a:t>analyze</a:t>
            </a:r>
            <a:r>
              <a:rPr lang="en-GB" altLang="nb-NO" baseline="0" dirty="0" smtClean="0"/>
              <a:t> long time series of data.</a:t>
            </a:r>
          </a:p>
          <a:p>
            <a:r>
              <a:rPr lang="en-GB" altLang="nb-NO" baseline="0" dirty="0" smtClean="0"/>
              <a:t>Media is interested in how governments are spending taxpayers money, the same applies to various unions, organizations etc. who want to influence the political agenda.</a:t>
            </a:r>
            <a:endParaRPr lang="en-GB" altLang="nb-NO" dirty="0" smtClean="0"/>
          </a:p>
          <a:p>
            <a:endParaRPr lang="en-GB" altLang="nb-NO"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9D55C-D925-486B-92CD-2A4A49079BAB}" type="slidenum">
              <a:rPr lang="nb-NO"/>
              <a:pPr/>
              <a:t>6</a:t>
            </a:fld>
            <a:endParaRPr lang="nb-NO"/>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901700" y="739775"/>
            <a:ext cx="4933950" cy="3700463"/>
          </a:xfrm>
          <a:ln/>
        </p:spPr>
      </p:sp>
      <p:sp>
        <p:nvSpPr>
          <p:cNvPr id="83971" name="Rectangle 3"/>
          <p:cNvSpPr>
            <a:spLocks noGrp="1" noChangeArrowheads="1"/>
          </p:cNvSpPr>
          <p:nvPr>
            <p:ph type="body" idx="1"/>
          </p:nvPr>
        </p:nvSpPr>
        <p:spPr>
          <a:xfrm>
            <a:off x="897160" y="4685869"/>
            <a:ext cx="4941444" cy="4440155"/>
          </a:xfrm>
        </p:spPr>
        <p:txBody>
          <a:bodyPr/>
          <a:lstStyle/>
          <a:p>
            <a:endParaRPr lang="en-GB" altLang="nb-N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373947" y="2219291"/>
            <a:ext cx="5987869" cy="6238899"/>
          </a:xfrm>
          <a:noFill/>
          <a:ln/>
        </p:spPr>
        <p:txBody>
          <a:bodyPr lIns="89642" tIns="44035" rIns="89642" bIns="44035"/>
          <a:lstStyle/>
          <a:p>
            <a:r>
              <a:rPr lang="en-GB" altLang="nb-NO" dirty="0"/>
              <a:t>A little about the accounting regulations:</a:t>
            </a:r>
          </a:p>
          <a:p>
            <a:endParaRPr lang="en-GB" altLang="nb-NO" dirty="0"/>
          </a:p>
          <a:p>
            <a:r>
              <a:rPr lang="en-GB" altLang="nb-NO" dirty="0"/>
              <a:t>To be able to compare the key figures from one municipality to another we need standard classifications of the accounts.</a:t>
            </a:r>
          </a:p>
          <a:p>
            <a:endParaRPr lang="en-GB" altLang="nb-NO" dirty="0"/>
          </a:p>
          <a:p>
            <a:r>
              <a:rPr lang="en-GB" altLang="nb-NO" dirty="0"/>
              <a:t>The accounting system are dived in to different municipality services for example:</a:t>
            </a:r>
          </a:p>
          <a:p>
            <a:pPr lvl="1"/>
            <a:r>
              <a:rPr lang="en-GB" altLang="nb-NO" sz="1000" dirty="0"/>
              <a:t>201 Kindergartens </a:t>
            </a:r>
          </a:p>
          <a:p>
            <a:pPr lvl="1"/>
            <a:r>
              <a:rPr lang="en-GB" altLang="nb-NO" sz="1000" dirty="0"/>
              <a:t>211 Extra care for children in kindergartens</a:t>
            </a:r>
          </a:p>
          <a:p>
            <a:pPr lvl="1"/>
            <a:r>
              <a:rPr lang="en-GB" altLang="nb-NO" sz="1000" dirty="0"/>
              <a:t>221 Localities and transport for children in kindergartens</a:t>
            </a:r>
          </a:p>
          <a:p>
            <a:pPr lvl="1"/>
            <a:endParaRPr lang="en-GB" altLang="nb-NO" sz="1000" dirty="0"/>
          </a:p>
          <a:p>
            <a:pPr lvl="1"/>
            <a:r>
              <a:rPr lang="en-GB" altLang="nb-NO" sz="1000" dirty="0"/>
              <a:t>Further the account is classified into different types of expenditure and revenues. Like type 010 wages. </a:t>
            </a:r>
          </a:p>
          <a:p>
            <a:pPr lvl="1"/>
            <a:r>
              <a:rPr lang="en-GB" altLang="nb-NO" sz="1000" dirty="0"/>
              <a:t>By combining function and type we may say how much money each municipality spends on wages in kindergartens. And so on..</a:t>
            </a:r>
            <a:endParaRPr lang="en-GB" altLang="nb-NO" dirty="0"/>
          </a:p>
          <a:p>
            <a:endParaRPr lang="en-GB" altLang="nb-NO" dirty="0"/>
          </a:p>
        </p:txBody>
      </p:sp>
      <p:sp>
        <p:nvSpPr>
          <p:cNvPr id="94211" name="Rectangle 3"/>
          <p:cNvSpPr>
            <a:spLocks noGrp="1" noRot="1" noChangeAspect="1" noChangeArrowheads="1" noTextEdit="1"/>
          </p:cNvSpPr>
          <p:nvPr>
            <p:ph type="sldImg"/>
          </p:nvPr>
        </p:nvSpPr>
        <p:spPr>
          <a:xfrm>
            <a:off x="519113" y="247650"/>
            <a:ext cx="2408237" cy="1808163"/>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15E58-704C-4BE1-8B9F-C17F5A97EDE5}" type="slidenum">
              <a:rPr lang="nb-NO"/>
              <a:pPr/>
              <a:t>9</a:t>
            </a:fld>
            <a:endParaRPr lang="nb-NO"/>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GB" altLang="nb-NO" sz="1200" dirty="0" smtClean="0"/>
              <a:t>This figure shows how we combine different types of information in the KOSTRA system to publish key figures for productivity, priority and coverage.</a:t>
            </a:r>
          </a:p>
          <a:p>
            <a:endParaRPr lang="en-GB" altLang="nb-NO" sz="1200" dirty="0" smtClean="0"/>
          </a:p>
          <a:p>
            <a:r>
              <a:rPr lang="en-GB" altLang="nb-NO" sz="1200" dirty="0" smtClean="0"/>
              <a:t>To publish this information we need data on: </a:t>
            </a:r>
          </a:p>
          <a:p>
            <a:r>
              <a:rPr lang="en-GB" altLang="nb-NO" sz="1200" dirty="0" smtClean="0"/>
              <a:t>Resource allocation – for example accounting data and personnel data</a:t>
            </a:r>
          </a:p>
          <a:p>
            <a:r>
              <a:rPr lang="en-GB" altLang="nb-NO" sz="1200" dirty="0" smtClean="0"/>
              <a:t>Data on services and users  </a:t>
            </a:r>
          </a:p>
          <a:p>
            <a:r>
              <a:rPr lang="en-GB" altLang="nb-NO" sz="1200" dirty="0" smtClean="0"/>
              <a:t>Requirements – populations (for example data on children in the age 0..5) </a:t>
            </a:r>
          </a:p>
          <a:p>
            <a:endParaRPr lang="en-GB" altLang="nb-NO" sz="1200" dirty="0" smtClean="0"/>
          </a:p>
          <a:p>
            <a:r>
              <a:rPr lang="en-GB" altLang="nb-NO" sz="1200" dirty="0" smtClean="0"/>
              <a:t>This is meant to give central and local government necessary information to govern. </a:t>
            </a:r>
          </a:p>
          <a:p>
            <a:r>
              <a:rPr lang="en-GB" altLang="nb-NO" sz="1200" dirty="0" smtClean="0"/>
              <a:t>The information is also needed by the municipalities for planning and development purposes. The municipality can study the statistic over time and  comparison them selves whit other municipalities. </a:t>
            </a:r>
            <a:endParaRPr lang="en-GB" altLang="nb-NO"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7706503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29124623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5998051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200">
                <a:solidFill>
                  <a:srgbClr val="C00000"/>
                </a:solidFill>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53692912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5856998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83623912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941915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38195605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7732860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95010068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7955697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10146979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4953108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6197118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0970729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92764144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3347436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932831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0554828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0875343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1641457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7693992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03468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8965790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3827282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22.04.2015</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831347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2388235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3114964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9212355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7327202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38086073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4173255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838223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33084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7794558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8719252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a:solidFill>
                  <a:prstClr val="black"/>
                </a:solidFill>
              </a:rPr>
              <a:pPr/>
              <a:t>22.04.2015</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7684873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a:solidFill>
                  <a:prstClr val="black"/>
                </a:solidFill>
              </a:rPr>
              <a:pPr/>
              <a:t>22.04.2015</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3206323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8584382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5866118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8869705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7687301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12561466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81236440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54319941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4656757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71496737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8310548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5380325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0025019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56783368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8140839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91399011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32256547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5283158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1598095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5902072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9909768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3118981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7489249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22832472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7043939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62401344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27013890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4909385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0967776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44898446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7522009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54634810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4568258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93157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81820036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82371272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46148901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70219999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71334587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5849461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3115560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22.04.2015</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0711808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1427579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0446569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40483765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9902488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8266477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3484840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272979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6657678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1695102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04440891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2868465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902620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59401911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9450897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99454511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22288509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16053506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9768980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85441787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9802230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0024428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28043382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42544745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480894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3338582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90498418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9203541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08149170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2480208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365998431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1217601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26726270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9448317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7534405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8342263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55832316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4490465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03545157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7462760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0295230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86876460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064453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86596515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73961"/>
            <a:ext cx="8229600" cy="593878"/>
          </a:xfrm>
        </p:spPr>
        <p:txBody>
          <a:bodyPr>
            <a:normAutofit/>
          </a:bodyPr>
          <a:lstStyle>
            <a:lvl1pPr>
              <a:defRPr sz="3200">
                <a:solidFill>
                  <a:srgbClr val="C00000"/>
                </a:solidFill>
              </a:defRPr>
            </a:lvl1pPr>
          </a:lstStyle>
          <a:p>
            <a:r>
              <a:rPr lang="nb-NO" smtClean="0"/>
              <a:t>Klikk for å redigere tittelstil</a:t>
            </a:r>
            <a:endParaRPr lang="nb-NO"/>
          </a:p>
        </p:txBody>
      </p:sp>
      <p:sp>
        <p:nvSpPr>
          <p:cNvPr id="3" name="Plassholder for innhold 2"/>
          <p:cNvSpPr>
            <a:spLocks noGrp="1"/>
          </p:cNvSpPr>
          <p:nvPr>
            <p:ph idx="1"/>
          </p:nvPr>
        </p:nvSpPr>
        <p:spPr>
          <a:xfrm>
            <a:off x="457200" y="1353787"/>
            <a:ext cx="8229600" cy="4892633"/>
          </a:xfrm>
        </p:spPr>
        <p:txBody>
          <a:bodyPr/>
          <a:lstStyle>
            <a:lvl1pPr marL="180975" indent="-180975">
              <a:buFont typeface="Wingdings" pitchFamily="2" charset="2"/>
              <a:buChar char="ü"/>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TekstSylinder 3"/>
          <p:cNvSpPr txBox="1"/>
          <p:nvPr userDrawn="1"/>
        </p:nvSpPr>
        <p:spPr>
          <a:xfrm>
            <a:off x="8182101" y="6412679"/>
            <a:ext cx="605641" cy="369332"/>
          </a:xfrm>
          <a:prstGeom prst="rect">
            <a:avLst/>
          </a:prstGeom>
          <a:noFill/>
        </p:spPr>
        <p:txBody>
          <a:bodyPr wrap="square" rtlCol="0">
            <a:spAutoFit/>
          </a:bodyPr>
          <a:lstStyle/>
          <a:p>
            <a:fld id="{3453821B-DF5D-4C57-8DF8-00F6E4D8210C}"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846945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144763835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409587"/>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70660"/>
            <a:ext cx="4038600" cy="4855503"/>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70660"/>
            <a:ext cx="4038600" cy="4855503"/>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0905164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dirty="0">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177973096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dirty="0">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19981051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81001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96221376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29162880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6677205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67897985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46484500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71257396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73961"/>
            <a:ext cx="8229600" cy="593878"/>
          </a:xfrm>
        </p:spPr>
        <p:txBody>
          <a:bodyPr>
            <a:normAutofit/>
          </a:bodyPr>
          <a:lstStyle>
            <a:lvl1pPr>
              <a:defRPr sz="3200">
                <a:solidFill>
                  <a:srgbClr val="C00000"/>
                </a:solidFill>
              </a:defRPr>
            </a:lvl1pPr>
          </a:lstStyle>
          <a:p>
            <a:r>
              <a:rPr lang="nb-NO" smtClean="0"/>
              <a:t>Klikk for å redigere tittelstil</a:t>
            </a:r>
            <a:endParaRPr lang="nb-NO"/>
          </a:p>
        </p:txBody>
      </p:sp>
      <p:sp>
        <p:nvSpPr>
          <p:cNvPr id="3" name="Plassholder for innhold 2"/>
          <p:cNvSpPr>
            <a:spLocks noGrp="1"/>
          </p:cNvSpPr>
          <p:nvPr>
            <p:ph idx="1"/>
          </p:nvPr>
        </p:nvSpPr>
        <p:spPr>
          <a:xfrm>
            <a:off x="457200" y="1353787"/>
            <a:ext cx="8229600" cy="4892633"/>
          </a:xfrm>
        </p:spPr>
        <p:txBody>
          <a:bodyPr/>
          <a:lstStyle>
            <a:lvl1pPr marL="180975" indent="-180975">
              <a:buFont typeface="Wingdings" pitchFamily="2" charset="2"/>
              <a:buChar char="ü"/>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TekstSylinder 3"/>
          <p:cNvSpPr txBox="1"/>
          <p:nvPr userDrawn="1"/>
        </p:nvSpPr>
        <p:spPr>
          <a:xfrm>
            <a:off x="8182101" y="6412679"/>
            <a:ext cx="605641" cy="369332"/>
          </a:xfrm>
          <a:prstGeom prst="rect">
            <a:avLst/>
          </a:prstGeom>
          <a:noFill/>
        </p:spPr>
        <p:txBody>
          <a:bodyPr wrap="square" rtlCol="0">
            <a:spAutoFit/>
          </a:bodyPr>
          <a:lstStyle/>
          <a:p>
            <a:fld id="{3453821B-DF5D-4C57-8DF8-00F6E4D8210C}"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0881533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5672975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409587"/>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70660"/>
            <a:ext cx="4038600" cy="4855503"/>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70660"/>
            <a:ext cx="4038600" cy="4855503"/>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5464952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dirty="0">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032726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dirty="0">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7105295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7858107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344205593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1671877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193156189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408082261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2053133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91734292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2009458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818295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334609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9925029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211432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4259658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89289888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06904074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1514086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41861989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42038978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67391322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6969710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8478987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7301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2507783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417815999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200">
                <a:solidFill>
                  <a:srgbClr val="C00000"/>
                </a:solidFill>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8084496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91416035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8839205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8681133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912741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890917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670252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202523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854999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53150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165261677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22.04.2015</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1180547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931120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996559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287487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18325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9919522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1516050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6047443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181177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9100862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17633549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03912974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200">
                <a:solidFill>
                  <a:srgbClr val="C00000"/>
                </a:solidFill>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8498405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45403058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2386182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1168409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42537402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4864405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5948971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6227679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51428814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schemeClr val="bg1"/>
                </a:solidFill>
              </a:rPr>
              <a:t>‹#›</a:t>
            </a:fld>
            <a:endParaRPr lang="nb-NO" dirty="0">
              <a:solidFill>
                <a:schemeClr val="bg1"/>
              </a:solidFill>
            </a:endParaRPr>
          </a:p>
        </p:txBody>
      </p:sp>
    </p:spTree>
    <p:extLst>
      <p:ext uri="{BB962C8B-B14F-4D97-AF65-F5344CB8AC3E}">
        <p14:creationId xmlns:p14="http://schemas.microsoft.com/office/powerpoint/2010/main" val="369418922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9361424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200">
                <a:solidFill>
                  <a:srgbClr val="C00000"/>
                </a:solidFill>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2410610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31624936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48894114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04482318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20534282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0405425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0979086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00776212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8743833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image" Target="../media/image1.jpe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heme" Target="../theme/theme10.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image" Target="../media/image1.jpeg"/><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heme" Target="../theme/theme11.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image" Target="../media/image1.jpeg"/><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heme" Target="../theme/theme14.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image" Target="../media/image1.jpeg"/><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theme" Target="../theme/theme15.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image" Target="../media/image1.jpeg"/><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theme" Target="../theme/theme16.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image" Target="../media/image1.jpeg"/><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theme" Target="../theme/theme1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image" Target="../media/image1.jpeg"/><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heme" Target="../theme/theme18.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image" Target="../media/image1.jpeg"/><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theme" Target="../theme/theme19.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image" Target="../media/image1.jpeg"/><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theme" Target="../theme/theme20.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jpe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8.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1.jpe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heme" Target="../theme/theme9.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98017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89287035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18307858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32843751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7692096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28473378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62971784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544024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92217767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90549296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24843753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06291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727248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8474706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19944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5827687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13620012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7630901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81967150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413376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b.no/en/offentlig-sektor/kostr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498170" y="2078182"/>
            <a:ext cx="8152054" cy="1224576"/>
          </a:xfrm>
        </p:spPr>
        <p:txBody>
          <a:bodyPr/>
          <a:lstStyle/>
          <a:p>
            <a:r>
              <a:rPr lang="en-US" dirty="0" smtClean="0"/>
              <a:t>KOSTRA - Local government State Reporting</a:t>
            </a:r>
            <a:endParaRPr lang="en-US" dirty="0"/>
          </a:p>
        </p:txBody>
      </p:sp>
      <p:sp>
        <p:nvSpPr>
          <p:cNvPr id="21" name="Subtitle 20"/>
          <p:cNvSpPr>
            <a:spLocks noGrp="1"/>
          </p:cNvSpPr>
          <p:nvPr>
            <p:ph type="subTitle" idx="1"/>
          </p:nvPr>
        </p:nvSpPr>
        <p:spPr>
          <a:xfrm>
            <a:off x="402635" y="4843674"/>
            <a:ext cx="6400800" cy="970272"/>
          </a:xfrm>
        </p:spPr>
        <p:txBody>
          <a:bodyPr>
            <a:noAutofit/>
          </a:bodyPr>
          <a:lstStyle/>
          <a:p>
            <a:r>
              <a:rPr lang="nb-NO" sz="2800" dirty="0" smtClean="0">
                <a:solidFill>
                  <a:srgbClr val="003A74"/>
                </a:solidFill>
              </a:rPr>
              <a:t>Sigmund Engdal</a:t>
            </a:r>
          </a:p>
          <a:p>
            <a:r>
              <a:rPr lang="nb-NO" sz="2800" dirty="0" smtClean="0">
                <a:solidFill>
                  <a:srgbClr val="003A74"/>
                </a:solidFill>
              </a:rPr>
              <a:t>Special adviser</a:t>
            </a:r>
            <a:endParaRPr lang="nb-NO" sz="2800" dirty="0">
              <a:solidFill>
                <a:srgbClr val="003A74"/>
              </a:solidFill>
            </a:endParaRPr>
          </a:p>
        </p:txBody>
      </p:sp>
    </p:spTree>
    <p:extLst>
      <p:ext uri="{BB962C8B-B14F-4D97-AF65-F5344CB8AC3E}">
        <p14:creationId xmlns:p14="http://schemas.microsoft.com/office/powerpoint/2010/main" val="41143028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a:r>
              <a:rPr lang="en-US" dirty="0">
                <a:solidFill>
                  <a:srgbClr val="3333FF"/>
                </a:solidFill>
              </a:rPr>
              <a:t>Legislation and provision </a:t>
            </a:r>
          </a:p>
        </p:txBody>
      </p:sp>
      <p:sp>
        <p:nvSpPr>
          <p:cNvPr id="153603" name="Rectangle 3"/>
          <p:cNvSpPr>
            <a:spLocks noGrp="1" noChangeArrowheads="1"/>
          </p:cNvSpPr>
          <p:nvPr>
            <p:ph type="body" idx="1"/>
          </p:nvPr>
        </p:nvSpPr>
        <p:spPr/>
        <p:txBody>
          <a:bodyPr>
            <a:normAutofit/>
          </a:bodyPr>
          <a:lstStyle/>
          <a:p>
            <a:r>
              <a:rPr lang="en-US" sz="3200" dirty="0"/>
              <a:t>The national </a:t>
            </a:r>
            <a:r>
              <a:rPr lang="en-US" sz="3200" dirty="0" smtClean="0"/>
              <a:t>KOSTRA </a:t>
            </a:r>
            <a:r>
              <a:rPr lang="en-US" sz="3200" dirty="0"/>
              <a:t>system was introduced  01 January </a:t>
            </a:r>
            <a:r>
              <a:rPr lang="en-US" sz="3200" dirty="0" smtClean="0"/>
              <a:t>2001</a:t>
            </a:r>
            <a:br>
              <a:rPr lang="en-US" sz="3200" dirty="0" smtClean="0"/>
            </a:br>
            <a:endParaRPr lang="en-US" sz="3200" dirty="0"/>
          </a:p>
          <a:p>
            <a:r>
              <a:rPr lang="en-US" sz="3200" dirty="0"/>
              <a:t>This was done by revision of the Local Government </a:t>
            </a:r>
            <a:r>
              <a:rPr lang="en-US" sz="3200" dirty="0" smtClean="0"/>
              <a:t>Act</a:t>
            </a:r>
            <a:br>
              <a:rPr lang="en-US" sz="3200" dirty="0" smtClean="0"/>
            </a:br>
            <a:endParaRPr lang="en-US" sz="3200" dirty="0"/>
          </a:p>
          <a:p>
            <a:r>
              <a:rPr lang="en-US" sz="3200" dirty="0"/>
              <a:t>The reform included legislation of the duty of reporting </a:t>
            </a:r>
          </a:p>
          <a:p>
            <a:endParaRPr lang="en-US" sz="3200" dirty="0"/>
          </a:p>
          <a:p>
            <a:endParaRPr lang="en-US" sz="3200" dirty="0"/>
          </a:p>
        </p:txBody>
      </p:sp>
    </p:spTree>
    <p:extLst>
      <p:ext uri="{BB962C8B-B14F-4D97-AF65-F5344CB8AC3E}">
        <p14:creationId xmlns:p14="http://schemas.microsoft.com/office/powerpoint/2010/main" val="423002919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r>
              <a:rPr lang="en-US" dirty="0">
                <a:solidFill>
                  <a:srgbClr val="3333FF"/>
                </a:solidFill>
              </a:rPr>
              <a:t>The Local Government Act</a:t>
            </a:r>
          </a:p>
        </p:txBody>
      </p:sp>
      <p:sp>
        <p:nvSpPr>
          <p:cNvPr id="154627" name="Rectangle 3"/>
          <p:cNvSpPr>
            <a:spLocks noGrp="1" noChangeArrowheads="1"/>
          </p:cNvSpPr>
          <p:nvPr>
            <p:ph type="body" idx="1"/>
          </p:nvPr>
        </p:nvSpPr>
        <p:spPr/>
        <p:txBody>
          <a:bodyPr/>
          <a:lstStyle/>
          <a:p>
            <a:pPr marL="609600" indent="-609600">
              <a:buFontTx/>
              <a:buNone/>
            </a:pPr>
            <a:r>
              <a:rPr lang="en-US" sz="3600" dirty="0" smtClean="0"/>
              <a:t>Section </a:t>
            </a:r>
            <a:r>
              <a:rPr lang="en-US" sz="3600" dirty="0"/>
              <a:t>49 :</a:t>
            </a:r>
          </a:p>
          <a:p>
            <a:pPr marL="609600" indent="-609600"/>
            <a:endParaRPr lang="en-US" dirty="0">
              <a:latin typeface="DepCentury Old Style" pitchFamily="18" charset="0"/>
            </a:endParaRPr>
          </a:p>
          <a:p>
            <a:pPr marL="609600" indent="-609600"/>
            <a:r>
              <a:rPr lang="en-US" sz="3200" dirty="0">
                <a:latin typeface="+mn-lt"/>
              </a:rPr>
              <a:t>“Municipalities and county municipalities are required to currently supply the Central Government with information about economic spending and public services for use in national information systems”.</a:t>
            </a:r>
          </a:p>
          <a:p>
            <a:pPr marL="609600" indent="-609600">
              <a:buFontTx/>
              <a:buNone/>
            </a:pPr>
            <a:endParaRPr lang="en-US" sz="3200" dirty="0"/>
          </a:p>
        </p:txBody>
      </p:sp>
    </p:spTree>
    <p:extLst>
      <p:ext uri="{BB962C8B-B14F-4D97-AF65-F5344CB8AC3E}">
        <p14:creationId xmlns:p14="http://schemas.microsoft.com/office/powerpoint/2010/main" val="271799117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pPr algn="ctr"/>
            <a:r>
              <a:rPr lang="en-US" sz="3100" dirty="0">
                <a:solidFill>
                  <a:srgbClr val="3333FF"/>
                </a:solidFill>
              </a:rPr>
              <a:t>Provision of the Local Government Act  (1)</a:t>
            </a:r>
            <a:r>
              <a:rPr lang="en-US" dirty="0"/>
              <a:t> </a:t>
            </a:r>
          </a:p>
        </p:txBody>
      </p:sp>
      <p:sp>
        <p:nvSpPr>
          <p:cNvPr id="156675" name="Rectangle 3"/>
          <p:cNvSpPr>
            <a:spLocks noGrp="1" noChangeArrowheads="1"/>
          </p:cNvSpPr>
          <p:nvPr>
            <p:ph type="body" idx="1"/>
          </p:nvPr>
        </p:nvSpPr>
        <p:spPr/>
        <p:txBody>
          <a:bodyPr>
            <a:normAutofit lnSpcReduction="10000"/>
          </a:bodyPr>
          <a:lstStyle/>
          <a:p>
            <a:pPr>
              <a:buClr>
                <a:schemeClr val="tx1"/>
              </a:buClr>
              <a:buFontTx/>
              <a:buNone/>
            </a:pPr>
            <a:r>
              <a:rPr lang="en-US" sz="3200" dirty="0" smtClean="0">
                <a:latin typeface="+mn-lt"/>
              </a:rPr>
              <a:t>Section 1 </a:t>
            </a:r>
            <a:r>
              <a:rPr lang="en-US" sz="3200" dirty="0">
                <a:latin typeface="+mn-lt"/>
              </a:rPr>
              <a:t>- This provision concerns the supply from municipalities and county municipalities of current information on finance and services for use in national information systems and in national statistics. </a:t>
            </a:r>
          </a:p>
          <a:p>
            <a:pPr>
              <a:buClr>
                <a:schemeClr val="tx1"/>
              </a:buClr>
              <a:buFontTx/>
              <a:buNone/>
            </a:pPr>
            <a:endParaRPr lang="en-US" sz="3200" dirty="0">
              <a:latin typeface="+mn-lt"/>
            </a:endParaRPr>
          </a:p>
          <a:p>
            <a:pPr>
              <a:buClr>
                <a:schemeClr val="tx1"/>
              </a:buClr>
              <a:buFontTx/>
              <a:buNone/>
            </a:pPr>
            <a:r>
              <a:rPr lang="en-US" sz="3200" dirty="0" smtClean="0">
                <a:latin typeface="+mn-lt"/>
              </a:rPr>
              <a:t>Section </a:t>
            </a:r>
            <a:r>
              <a:rPr lang="en-US" sz="3200" dirty="0">
                <a:latin typeface="+mn-lt"/>
              </a:rPr>
              <a:t>2 - The achieved information is to be basis for planning and management both for central and local government. And basis for valuation of achievement of national aims.</a:t>
            </a:r>
          </a:p>
          <a:p>
            <a:pPr>
              <a:buClr>
                <a:schemeClr val="tx1"/>
              </a:buClr>
            </a:pPr>
            <a:endParaRPr lang="en-US" sz="3200" dirty="0"/>
          </a:p>
          <a:p>
            <a:endParaRPr lang="en-US" dirty="0"/>
          </a:p>
          <a:p>
            <a:endParaRPr lang="en-US" dirty="0"/>
          </a:p>
        </p:txBody>
      </p:sp>
    </p:spTree>
    <p:extLst>
      <p:ext uri="{BB962C8B-B14F-4D97-AF65-F5344CB8AC3E}">
        <p14:creationId xmlns:p14="http://schemas.microsoft.com/office/powerpoint/2010/main" val="272986905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algn="ctr"/>
            <a:r>
              <a:rPr lang="en-US" sz="3200" dirty="0">
                <a:solidFill>
                  <a:srgbClr val="3333FF"/>
                </a:solidFill>
                <a:latin typeface="+mj-lt"/>
              </a:rPr>
              <a:t>Provision of the Local Government Act (2) </a:t>
            </a:r>
          </a:p>
        </p:txBody>
      </p:sp>
      <p:sp>
        <p:nvSpPr>
          <p:cNvPr id="157699" name="Rectangle 3"/>
          <p:cNvSpPr>
            <a:spLocks noGrp="1" noChangeArrowheads="1"/>
          </p:cNvSpPr>
          <p:nvPr>
            <p:ph type="body" idx="1"/>
          </p:nvPr>
        </p:nvSpPr>
        <p:spPr/>
        <p:txBody>
          <a:bodyPr/>
          <a:lstStyle/>
          <a:p>
            <a:pPr>
              <a:buClr>
                <a:schemeClr val="tx1"/>
              </a:buClr>
            </a:pPr>
            <a:endParaRPr lang="en-US" sz="2000" dirty="0"/>
          </a:p>
          <a:p>
            <a:pPr>
              <a:buClr>
                <a:schemeClr val="tx1"/>
              </a:buClr>
              <a:buFontTx/>
              <a:buNone/>
            </a:pPr>
            <a:r>
              <a:rPr lang="en-US" sz="3200" dirty="0" smtClean="0">
                <a:latin typeface="+mj-lt"/>
              </a:rPr>
              <a:t>Section </a:t>
            </a:r>
            <a:r>
              <a:rPr lang="en-US" sz="3200" dirty="0">
                <a:latin typeface="+mj-lt"/>
              </a:rPr>
              <a:t>6 - Municipalities and county municipalities are required to systematically register and store information concerning inputs and services. </a:t>
            </a:r>
          </a:p>
          <a:p>
            <a:pPr>
              <a:buClr>
                <a:schemeClr val="tx1"/>
              </a:buClr>
            </a:pPr>
            <a:endParaRPr lang="en-US" sz="3200" dirty="0">
              <a:latin typeface="+mj-lt"/>
            </a:endParaRPr>
          </a:p>
          <a:p>
            <a:pPr>
              <a:buClr>
                <a:schemeClr val="tx1"/>
              </a:buClr>
              <a:buFontTx/>
              <a:buNone/>
            </a:pPr>
            <a:r>
              <a:rPr lang="en-US" sz="3200" dirty="0">
                <a:latin typeface="+mj-lt"/>
              </a:rPr>
              <a:t>	The information must be stored electronically. </a:t>
            </a:r>
          </a:p>
          <a:p>
            <a:pPr>
              <a:buClr>
                <a:schemeClr val="tx1"/>
              </a:buClr>
            </a:pPr>
            <a:endParaRPr lang="en-US" sz="3200" dirty="0">
              <a:latin typeface="+mj-lt"/>
            </a:endParaRPr>
          </a:p>
          <a:p>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32108459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a:bodyPr>
          <a:lstStyle/>
          <a:p>
            <a:pPr algn="ctr"/>
            <a:r>
              <a:rPr lang="en-US" sz="3600" dirty="0">
                <a:solidFill>
                  <a:srgbClr val="3333FF"/>
                </a:solidFill>
                <a:latin typeface="+mj-lt"/>
              </a:rPr>
              <a:t>Making the information useful</a:t>
            </a:r>
          </a:p>
        </p:txBody>
      </p:sp>
      <p:sp>
        <p:nvSpPr>
          <p:cNvPr id="159747" name="Rectangle 3"/>
          <p:cNvSpPr>
            <a:spLocks noGrp="1" noChangeArrowheads="1"/>
          </p:cNvSpPr>
          <p:nvPr>
            <p:ph type="body" idx="1"/>
          </p:nvPr>
        </p:nvSpPr>
        <p:spPr/>
        <p:txBody>
          <a:bodyPr>
            <a:normAutofit lnSpcReduction="10000"/>
          </a:bodyPr>
          <a:lstStyle/>
          <a:p>
            <a:r>
              <a:rPr lang="en-US" sz="3200" dirty="0"/>
              <a:t>Standardized reporting - better </a:t>
            </a:r>
            <a:r>
              <a:rPr lang="en-US" sz="3200" dirty="0" smtClean="0"/>
              <a:t>quality</a:t>
            </a:r>
            <a:br>
              <a:rPr lang="en-US" sz="3200" dirty="0" smtClean="0"/>
            </a:br>
            <a:endParaRPr lang="en-US" sz="3200" dirty="0"/>
          </a:p>
          <a:p>
            <a:r>
              <a:rPr lang="en-US" sz="3200" dirty="0"/>
              <a:t>Comparability- compare </a:t>
            </a:r>
            <a:r>
              <a:rPr lang="en-US" sz="3200" dirty="0" smtClean="0"/>
              <a:t>services – benchmarking</a:t>
            </a:r>
            <a:br>
              <a:rPr lang="en-US" sz="3200" dirty="0" smtClean="0"/>
            </a:br>
            <a:endParaRPr lang="en-US" sz="3200" dirty="0"/>
          </a:p>
          <a:p>
            <a:r>
              <a:rPr lang="en-US" sz="3200" dirty="0"/>
              <a:t>A better tool for planning</a:t>
            </a:r>
          </a:p>
          <a:p>
            <a:endParaRPr lang="en-US" sz="3200" dirty="0"/>
          </a:p>
          <a:p>
            <a:r>
              <a:rPr lang="en-US" sz="3200" dirty="0" smtClean="0"/>
              <a:t>Focus </a:t>
            </a:r>
            <a:r>
              <a:rPr lang="en-US" sz="3200" dirty="0"/>
              <a:t>and challenge for the future is to exploit the favorable situation and the possibilities that KOSTRA gives</a:t>
            </a:r>
          </a:p>
        </p:txBody>
      </p:sp>
    </p:spTree>
    <p:extLst>
      <p:ext uri="{BB962C8B-B14F-4D97-AF65-F5344CB8AC3E}">
        <p14:creationId xmlns:p14="http://schemas.microsoft.com/office/powerpoint/2010/main" val="6455069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755650" y="121219"/>
            <a:ext cx="7086600" cy="685800"/>
          </a:xfrm>
        </p:spPr>
        <p:txBody>
          <a:bodyPr>
            <a:normAutofit/>
          </a:bodyPr>
          <a:lstStyle/>
          <a:p>
            <a:pPr algn="ctr"/>
            <a:r>
              <a:rPr lang="en-US" sz="3600" dirty="0" smtClean="0">
                <a:solidFill>
                  <a:srgbClr val="3333FF"/>
                </a:solidFill>
                <a:latin typeface="+mj-lt"/>
              </a:rPr>
              <a:t>Divisions of services </a:t>
            </a:r>
            <a:r>
              <a:rPr lang="en-US" sz="3600" dirty="0">
                <a:solidFill>
                  <a:srgbClr val="3333FF"/>
                </a:solidFill>
                <a:latin typeface="+mj-lt"/>
              </a:rPr>
              <a:t>(municipalities)</a:t>
            </a:r>
          </a:p>
        </p:txBody>
      </p:sp>
      <p:sp>
        <p:nvSpPr>
          <p:cNvPr id="163843" name="Rectangle 3"/>
          <p:cNvSpPr>
            <a:spLocks noGrp="1" noChangeArrowheads="1"/>
          </p:cNvSpPr>
          <p:nvPr>
            <p:ph type="body" idx="1"/>
          </p:nvPr>
        </p:nvSpPr>
        <p:spPr>
          <a:xfrm>
            <a:off x="245660" y="941696"/>
            <a:ext cx="8720919" cy="5295592"/>
          </a:xfrm>
        </p:spPr>
        <p:txBody>
          <a:bodyPr>
            <a:noAutofit/>
          </a:bodyPr>
          <a:lstStyle/>
          <a:p>
            <a:pPr>
              <a:lnSpc>
                <a:spcPct val="80000"/>
              </a:lnSpc>
              <a:buFontTx/>
              <a:buNone/>
            </a:pPr>
            <a:r>
              <a:rPr lang="en-US" sz="2600" dirty="0" smtClean="0"/>
              <a:t>A. Profile </a:t>
            </a:r>
            <a:r>
              <a:rPr lang="en-US" sz="2600" dirty="0"/>
              <a:t>of </a:t>
            </a:r>
            <a:r>
              <a:rPr lang="en-US" sz="2600" dirty="0" smtClean="0"/>
              <a:t>needs				B. Finances</a:t>
            </a:r>
          </a:p>
          <a:p>
            <a:pPr marL="0" indent="0">
              <a:lnSpc>
                <a:spcPct val="80000"/>
              </a:lnSpc>
              <a:buFontTx/>
              <a:buNone/>
            </a:pPr>
            <a:r>
              <a:rPr lang="en-US" sz="1300" dirty="0" smtClean="0"/>
              <a:t>(population</a:t>
            </a:r>
            <a:r>
              <a:rPr lang="en-US" sz="1300" dirty="0"/>
              <a:t>, divorced, single parents, </a:t>
            </a:r>
            <a:r>
              <a:rPr lang="en-US" sz="1300" dirty="0" smtClean="0"/>
              <a:t>unemployed</a:t>
            </a:r>
            <a:r>
              <a:rPr lang="en-US" sz="1300" dirty="0"/>
              <a:t>,</a:t>
            </a:r>
            <a:r>
              <a:rPr lang="en-US" sz="1400" dirty="0"/>
              <a:t> </a:t>
            </a:r>
            <a:r>
              <a:rPr lang="en-US" sz="1400" dirty="0" smtClean="0"/>
              <a:t>etc.)       (financial </a:t>
            </a:r>
            <a:r>
              <a:rPr lang="en-US" sz="1400" dirty="0"/>
              <a:t>key figures, purchase of services, </a:t>
            </a:r>
            <a:r>
              <a:rPr lang="en-US" sz="1400" dirty="0" smtClean="0"/>
              <a:t>charges, etc…)</a:t>
            </a:r>
            <a:endParaRPr lang="en-US" sz="2400" dirty="0" smtClean="0"/>
          </a:p>
          <a:p>
            <a:pPr>
              <a:lnSpc>
                <a:spcPct val="80000"/>
              </a:lnSpc>
              <a:buFontTx/>
              <a:buNone/>
            </a:pPr>
            <a:r>
              <a:rPr lang="en-US" sz="2400" dirty="0" smtClean="0"/>
              <a:t>---------------------------------------------------------</a:t>
            </a:r>
            <a:endParaRPr lang="en-US" sz="2400" dirty="0"/>
          </a:p>
          <a:p>
            <a:pPr>
              <a:lnSpc>
                <a:spcPct val="80000"/>
              </a:lnSpc>
              <a:buFontTx/>
              <a:buNone/>
            </a:pPr>
            <a:r>
              <a:rPr lang="en-US" sz="2600" dirty="0" smtClean="0"/>
              <a:t>C</a:t>
            </a:r>
            <a:r>
              <a:rPr lang="en-US" sz="2600" dirty="0"/>
              <a:t>. Kindergartens</a:t>
            </a:r>
            <a:r>
              <a:rPr lang="en-US" sz="2600" dirty="0" smtClean="0"/>
              <a:t>					J</a:t>
            </a:r>
            <a:r>
              <a:rPr lang="en-US" sz="2600" dirty="0"/>
              <a:t>. Nature and </a:t>
            </a:r>
            <a:r>
              <a:rPr lang="en-US" sz="2600" dirty="0" smtClean="0"/>
              <a:t>environment </a:t>
            </a:r>
            <a:endParaRPr lang="en-US" sz="2600" dirty="0"/>
          </a:p>
          <a:p>
            <a:pPr>
              <a:lnSpc>
                <a:spcPct val="80000"/>
              </a:lnSpc>
              <a:buFontTx/>
              <a:buNone/>
            </a:pPr>
            <a:r>
              <a:rPr lang="en-US" sz="2600" dirty="0"/>
              <a:t>D. Education			</a:t>
            </a:r>
            <a:r>
              <a:rPr lang="en-US" sz="2600" dirty="0" smtClean="0"/>
              <a:t>			K</a:t>
            </a:r>
            <a:r>
              <a:rPr lang="en-US" sz="2600" dirty="0"/>
              <a:t>. Culture </a:t>
            </a:r>
          </a:p>
          <a:p>
            <a:pPr>
              <a:lnSpc>
                <a:spcPct val="80000"/>
              </a:lnSpc>
              <a:buFontTx/>
              <a:buNone/>
            </a:pPr>
            <a:r>
              <a:rPr lang="en-US" sz="2600" dirty="0"/>
              <a:t>E. </a:t>
            </a:r>
            <a:r>
              <a:rPr lang="en-US" sz="2600" dirty="0" smtClean="0"/>
              <a:t>Healthcare	</a:t>
            </a:r>
            <a:r>
              <a:rPr lang="en-US" sz="2600" dirty="0"/>
              <a:t>		</a:t>
            </a:r>
            <a:r>
              <a:rPr lang="en-US" sz="2600" dirty="0" smtClean="0"/>
              <a:t>			L</a:t>
            </a:r>
            <a:r>
              <a:rPr lang="en-US" sz="2600" dirty="0"/>
              <a:t>. Church </a:t>
            </a:r>
          </a:p>
          <a:p>
            <a:pPr>
              <a:lnSpc>
                <a:spcPct val="80000"/>
              </a:lnSpc>
              <a:buFontTx/>
              <a:buNone/>
            </a:pPr>
            <a:r>
              <a:rPr lang="en-US" sz="2600" dirty="0" smtClean="0"/>
              <a:t>F. </a:t>
            </a:r>
            <a:r>
              <a:rPr lang="en-US" sz="2600" dirty="0"/>
              <a:t>Nursing and elderly </a:t>
            </a:r>
            <a:r>
              <a:rPr lang="en-US" sz="2600" dirty="0" smtClean="0"/>
              <a:t>care		M</a:t>
            </a:r>
            <a:r>
              <a:rPr lang="en-US" sz="2600" dirty="0"/>
              <a:t>. Transportation </a:t>
            </a:r>
          </a:p>
          <a:p>
            <a:pPr>
              <a:lnSpc>
                <a:spcPct val="80000"/>
              </a:lnSpc>
              <a:buFontTx/>
              <a:buNone/>
            </a:pPr>
            <a:r>
              <a:rPr lang="en-US" sz="2600" dirty="0"/>
              <a:t>G. Social services 		 	</a:t>
            </a:r>
            <a:r>
              <a:rPr lang="en-US" sz="2600" dirty="0" smtClean="0"/>
              <a:t>	N</a:t>
            </a:r>
            <a:r>
              <a:rPr lang="en-US" sz="2600" dirty="0"/>
              <a:t>. Housing </a:t>
            </a:r>
          </a:p>
          <a:p>
            <a:pPr>
              <a:lnSpc>
                <a:spcPct val="80000"/>
              </a:lnSpc>
              <a:buFontTx/>
              <a:buNone/>
            </a:pPr>
            <a:r>
              <a:rPr lang="en-US" sz="2600" dirty="0"/>
              <a:t>H. Child welfare </a:t>
            </a:r>
            <a:r>
              <a:rPr lang="en-US" sz="2600" dirty="0" smtClean="0"/>
              <a:t>					O</a:t>
            </a:r>
            <a:r>
              <a:rPr lang="en-US" sz="2600" dirty="0"/>
              <a:t>. Arrangement for trade 	 </a:t>
            </a:r>
          </a:p>
          <a:p>
            <a:pPr>
              <a:lnSpc>
                <a:spcPct val="80000"/>
              </a:lnSpc>
              <a:buFontTx/>
              <a:buNone/>
            </a:pPr>
            <a:r>
              <a:rPr lang="en-US" sz="2600" dirty="0"/>
              <a:t>		    </a:t>
            </a:r>
            <a:r>
              <a:rPr lang="en-US" sz="2600" dirty="0" smtClean="0"/>
              <a:t>								and </a:t>
            </a:r>
            <a:r>
              <a:rPr lang="en-US" sz="2600" dirty="0"/>
              <a:t>business services </a:t>
            </a:r>
          </a:p>
          <a:p>
            <a:pPr>
              <a:lnSpc>
                <a:spcPct val="80000"/>
              </a:lnSpc>
              <a:buFontTx/>
              <a:buNone/>
            </a:pPr>
            <a:r>
              <a:rPr lang="en-US" sz="2600" dirty="0"/>
              <a:t>I. Water, sewage, disposal </a:t>
            </a:r>
            <a:br>
              <a:rPr lang="en-US" sz="2600" dirty="0"/>
            </a:br>
            <a:r>
              <a:rPr lang="en-US" sz="2600" dirty="0"/>
              <a:t>and refuse </a:t>
            </a:r>
            <a:r>
              <a:rPr lang="en-US" sz="2600" dirty="0" smtClean="0"/>
              <a:t>collection</a:t>
            </a:r>
            <a:r>
              <a:rPr lang="en-US" sz="2600" dirty="0"/>
              <a:t>	</a:t>
            </a:r>
            <a:r>
              <a:rPr lang="en-US" sz="2600" dirty="0" smtClean="0"/>
              <a:t>		P</a:t>
            </a:r>
            <a:r>
              <a:rPr lang="en-US" sz="2600" dirty="0"/>
              <a:t>. Fire and accident 	</a:t>
            </a:r>
          </a:p>
          <a:p>
            <a:pPr>
              <a:lnSpc>
                <a:spcPct val="80000"/>
              </a:lnSpc>
              <a:buFontTx/>
              <a:buNone/>
            </a:pPr>
            <a:r>
              <a:rPr lang="en-US" sz="2600" dirty="0" smtClean="0"/>
              <a:t>R</a:t>
            </a:r>
            <a:r>
              <a:rPr lang="en-US" sz="2600" dirty="0"/>
              <a:t>. </a:t>
            </a:r>
            <a:r>
              <a:rPr lang="en-US" sz="2600" dirty="0" smtClean="0"/>
              <a:t>Agriculture						S. Employment</a:t>
            </a:r>
            <a:endParaRPr lang="en-US" sz="2600" dirty="0"/>
          </a:p>
        </p:txBody>
      </p:sp>
    </p:spTree>
    <p:extLst>
      <p:ext uri="{BB962C8B-B14F-4D97-AF65-F5344CB8AC3E}">
        <p14:creationId xmlns:p14="http://schemas.microsoft.com/office/powerpoint/2010/main" val="45878627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4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4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4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8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5"/>
          <p:cNvSpPr>
            <a:spLocks noGrp="1"/>
          </p:cNvSpPr>
          <p:nvPr>
            <p:ph type="sldNum" sz="quarter" idx="4294967295"/>
          </p:nvPr>
        </p:nvSpPr>
        <p:spPr>
          <a:xfrm>
            <a:off x="8458200" y="6505575"/>
            <a:ext cx="469900" cy="239713"/>
          </a:xfrm>
          <a:prstGeom prst="rect">
            <a:avLst/>
          </a:prstGeom>
        </p:spPr>
        <p:txBody>
          <a:bodyPr/>
          <a:lstStyle/>
          <a:p>
            <a:fld id="{537B3585-FA13-421D-BD76-C84E67CFDB5A}" type="slidenum">
              <a:rPr lang="en-GB" altLang="nb-NO"/>
              <a:pPr/>
              <a:t>16</a:t>
            </a:fld>
            <a:endParaRPr lang="en-GB" altLang="nb-NO"/>
          </a:p>
        </p:txBody>
      </p:sp>
      <p:sp>
        <p:nvSpPr>
          <p:cNvPr id="120834" name="Rectangle 2"/>
          <p:cNvSpPr>
            <a:spLocks noGrp="1" noChangeArrowheads="1"/>
          </p:cNvSpPr>
          <p:nvPr>
            <p:ph type="title"/>
          </p:nvPr>
        </p:nvSpPr>
        <p:spPr/>
        <p:txBody>
          <a:bodyPr>
            <a:normAutofit/>
          </a:bodyPr>
          <a:lstStyle/>
          <a:p>
            <a:pPr algn="ctr"/>
            <a:r>
              <a:rPr lang="en-GB" altLang="nb-NO" sz="3600" dirty="0">
                <a:solidFill>
                  <a:srgbClr val="3333FF"/>
                </a:solidFill>
                <a:latin typeface="+mj-lt"/>
              </a:rPr>
              <a:t>KOSTRA </a:t>
            </a:r>
            <a:r>
              <a:rPr lang="en-GB" altLang="nb-NO" sz="3600" dirty="0" smtClean="0">
                <a:solidFill>
                  <a:srgbClr val="3333FF"/>
                </a:solidFill>
                <a:latin typeface="+mj-lt"/>
              </a:rPr>
              <a:t>reporting and publishing</a:t>
            </a:r>
            <a:endParaRPr lang="en-GB" altLang="nb-NO" sz="3600" dirty="0">
              <a:solidFill>
                <a:srgbClr val="3333FF"/>
              </a:solidFill>
              <a:latin typeface="+mj-lt"/>
            </a:endParaRPr>
          </a:p>
        </p:txBody>
      </p:sp>
      <p:sp>
        <p:nvSpPr>
          <p:cNvPr id="120835" name="Rectangle 3"/>
          <p:cNvSpPr>
            <a:spLocks noGrp="1" noChangeArrowheads="1"/>
          </p:cNvSpPr>
          <p:nvPr>
            <p:ph type="body" idx="1"/>
          </p:nvPr>
        </p:nvSpPr>
        <p:spPr>
          <a:xfrm>
            <a:off x="533400" y="1484313"/>
            <a:ext cx="8382000" cy="4648200"/>
          </a:xfrm>
        </p:spPr>
        <p:txBody>
          <a:bodyPr>
            <a:normAutofit/>
          </a:bodyPr>
          <a:lstStyle/>
          <a:p>
            <a:pPr>
              <a:lnSpc>
                <a:spcPct val="80000"/>
              </a:lnSpc>
            </a:pPr>
            <a:r>
              <a:rPr lang="en-GB" altLang="nb-NO" sz="2800" dirty="0"/>
              <a:t>15.1.	Reporting of file extracts for client data and kindergartens 	from municipalities (year n-1</a:t>
            </a:r>
            <a:r>
              <a:rPr lang="en-GB" altLang="nb-NO" sz="2800" dirty="0" smtClean="0"/>
              <a:t>)</a:t>
            </a:r>
            <a:br>
              <a:rPr lang="en-GB" altLang="nb-NO" sz="2800" dirty="0" smtClean="0"/>
            </a:br>
            <a:endParaRPr lang="en-GB" altLang="nb-NO" sz="2800" dirty="0"/>
          </a:p>
          <a:p>
            <a:pPr>
              <a:lnSpc>
                <a:spcPct val="80000"/>
              </a:lnSpc>
            </a:pPr>
            <a:r>
              <a:rPr lang="en-GB" altLang="nb-NO" sz="2800" dirty="0"/>
              <a:t>15.2.	Reporting of other data from the municipalities (year n-1)</a:t>
            </a:r>
          </a:p>
          <a:p>
            <a:pPr>
              <a:lnSpc>
                <a:spcPct val="80000"/>
              </a:lnSpc>
            </a:pPr>
            <a:endParaRPr lang="en-GB" altLang="nb-NO" sz="2800" dirty="0"/>
          </a:p>
          <a:p>
            <a:pPr>
              <a:lnSpc>
                <a:spcPct val="80000"/>
              </a:lnSpc>
            </a:pPr>
            <a:r>
              <a:rPr lang="en-GB" altLang="nb-NO" sz="2800" dirty="0"/>
              <a:t>15.3.	Publishing of data (not revised figures) (year n-1</a:t>
            </a:r>
            <a:r>
              <a:rPr lang="en-GB" altLang="nb-NO" sz="2800" dirty="0" smtClean="0"/>
              <a:t>)</a:t>
            </a:r>
            <a:br>
              <a:rPr lang="en-GB" altLang="nb-NO" sz="2800" dirty="0" smtClean="0"/>
            </a:br>
            <a:endParaRPr lang="en-GB" altLang="nb-NO" sz="2800" dirty="0"/>
          </a:p>
          <a:p>
            <a:pPr>
              <a:lnSpc>
                <a:spcPct val="80000"/>
              </a:lnSpc>
            </a:pPr>
            <a:r>
              <a:rPr lang="en-GB" altLang="nb-NO" sz="2800" dirty="0"/>
              <a:t>15.4.	Reporting of corrected data from municipalities (year n-1</a:t>
            </a:r>
            <a:r>
              <a:rPr lang="en-GB" altLang="nb-NO" sz="2800" dirty="0" smtClean="0"/>
              <a:t>)</a:t>
            </a:r>
            <a:br>
              <a:rPr lang="en-GB" altLang="nb-NO" sz="2800" dirty="0" smtClean="0"/>
            </a:br>
            <a:endParaRPr lang="en-GB" altLang="nb-NO" sz="2800" dirty="0"/>
          </a:p>
          <a:p>
            <a:pPr>
              <a:lnSpc>
                <a:spcPct val="80000"/>
              </a:lnSpc>
            </a:pPr>
            <a:r>
              <a:rPr lang="en-GB" altLang="nb-NO" sz="2800" dirty="0"/>
              <a:t>15.6.	Publishing of revised data (year n-1</a:t>
            </a:r>
            <a:r>
              <a:rPr lang="en-GB" altLang="nb-NO" sz="2800" dirty="0" smtClean="0"/>
              <a:t>)</a:t>
            </a:r>
            <a:endParaRPr lang="en-GB" altLang="nb-NO" sz="2800" dirty="0"/>
          </a:p>
        </p:txBody>
      </p:sp>
    </p:spTree>
    <p:extLst>
      <p:ext uri="{BB962C8B-B14F-4D97-AF65-F5344CB8AC3E}">
        <p14:creationId xmlns:p14="http://schemas.microsoft.com/office/powerpoint/2010/main" val="38072657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Autofit/>
          </a:bodyPr>
          <a:lstStyle/>
          <a:p>
            <a:pPr algn="ctr"/>
            <a:r>
              <a:rPr lang="en-US" sz="4000" dirty="0">
                <a:solidFill>
                  <a:srgbClr val="3333FF"/>
                </a:solidFill>
                <a:latin typeface="+mj-lt"/>
                <a:cs typeface="Arial" charset="0"/>
              </a:rPr>
              <a:t>Example of use </a:t>
            </a:r>
            <a:r>
              <a:rPr lang="en-US" sz="4000" dirty="0">
                <a:solidFill>
                  <a:srgbClr val="3333FF"/>
                </a:solidFill>
                <a:latin typeface="+mj-lt"/>
              </a:rPr>
              <a:t> </a:t>
            </a:r>
          </a:p>
        </p:txBody>
      </p:sp>
      <p:sp>
        <p:nvSpPr>
          <p:cNvPr id="168963" name="Rectangle 3"/>
          <p:cNvSpPr>
            <a:spLocks noGrp="1" noChangeArrowheads="1"/>
          </p:cNvSpPr>
          <p:nvPr>
            <p:ph type="body" idx="1"/>
          </p:nvPr>
        </p:nvSpPr>
        <p:spPr/>
        <p:txBody>
          <a:bodyPr/>
          <a:lstStyle/>
          <a:p>
            <a:pPr>
              <a:lnSpc>
                <a:spcPct val="90000"/>
              </a:lnSpc>
            </a:pPr>
            <a:r>
              <a:rPr lang="en-US" sz="3200" dirty="0"/>
              <a:t>Discussion of development and status in </a:t>
            </a:r>
            <a:r>
              <a:rPr lang="en-US" sz="3200" dirty="0" smtClean="0"/>
              <a:t>municipalities annual </a:t>
            </a:r>
            <a:r>
              <a:rPr lang="en-US" sz="3200" dirty="0"/>
              <a:t>reports</a:t>
            </a:r>
          </a:p>
          <a:p>
            <a:pPr>
              <a:lnSpc>
                <a:spcPct val="90000"/>
              </a:lnSpc>
            </a:pPr>
            <a:endParaRPr lang="en-US" sz="3200" dirty="0"/>
          </a:p>
          <a:p>
            <a:pPr>
              <a:lnSpc>
                <a:spcPct val="90000"/>
              </a:lnSpc>
            </a:pPr>
            <a:r>
              <a:rPr lang="en-US" sz="3200" dirty="0"/>
              <a:t>Comparing with other municipalities – analysis/benchmarking of specific areas</a:t>
            </a:r>
          </a:p>
          <a:p>
            <a:pPr>
              <a:lnSpc>
                <a:spcPct val="90000"/>
              </a:lnSpc>
            </a:pPr>
            <a:endParaRPr lang="en-US" sz="3200" dirty="0"/>
          </a:p>
          <a:p>
            <a:pPr>
              <a:lnSpc>
                <a:spcPct val="90000"/>
              </a:lnSpc>
            </a:pPr>
            <a:r>
              <a:rPr lang="en-US" sz="3200" dirty="0"/>
              <a:t>Strategic planning and annual budgeting – development of targets</a:t>
            </a:r>
          </a:p>
          <a:p>
            <a:pPr>
              <a:lnSpc>
                <a:spcPct val="90000"/>
              </a:lnSpc>
            </a:pPr>
            <a:endParaRPr lang="en-US" dirty="0"/>
          </a:p>
        </p:txBody>
      </p:sp>
    </p:spTree>
    <p:extLst>
      <p:ext uri="{BB962C8B-B14F-4D97-AF65-F5344CB8AC3E}">
        <p14:creationId xmlns:p14="http://schemas.microsoft.com/office/powerpoint/2010/main" val="124768066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500" fill="hold"/>
                                        <p:tgtEl>
                                          <p:spTgt spid="168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3">
                                            <p:txEl>
                                              <p:pRg st="2" end="2"/>
                                            </p:txEl>
                                          </p:spTgt>
                                        </p:tgtEl>
                                        <p:attrNameLst>
                                          <p:attrName>style.visibility</p:attrName>
                                        </p:attrNameLst>
                                      </p:cBhvr>
                                      <p:to>
                                        <p:strVal val="visible"/>
                                      </p:to>
                                    </p:set>
                                    <p:anim calcmode="lin" valueType="num">
                                      <p:cBhvr additive="base">
                                        <p:cTn id="13" dur="500" fill="hold"/>
                                        <p:tgtEl>
                                          <p:spTgt spid="1689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963">
                                            <p:txEl>
                                              <p:pRg st="4" end="4"/>
                                            </p:txEl>
                                          </p:spTgt>
                                        </p:tgtEl>
                                        <p:attrNameLst>
                                          <p:attrName>style.visibility</p:attrName>
                                        </p:attrNameLst>
                                      </p:cBhvr>
                                      <p:to>
                                        <p:strVal val="visible"/>
                                      </p:to>
                                    </p:set>
                                    <p:anim calcmode="lin" valueType="num">
                                      <p:cBhvr additive="base">
                                        <p:cTn id="19" dur="500" fill="hold"/>
                                        <p:tgtEl>
                                          <p:spTgt spid="1689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en-US" smtClean="0"/>
              <a:t>From a municipality’s annual report</a:t>
            </a:r>
            <a:br>
              <a:rPr lang="en-US" smtClean="0"/>
            </a:br>
            <a:endParaRPr lang="en-US" dirty="0"/>
          </a:p>
        </p:txBody>
      </p:sp>
      <p:sp>
        <p:nvSpPr>
          <p:cNvPr id="3" name="Plassholder for innhold 2"/>
          <p:cNvSpPr>
            <a:spLocks noGrp="1"/>
          </p:cNvSpPr>
          <p:nvPr>
            <p:ph idx="1"/>
          </p:nvPr>
        </p:nvSpPr>
        <p:spPr/>
        <p:txBody>
          <a:bodyPr/>
          <a:lstStyle/>
          <a:p>
            <a:pPr algn="ctr"/>
            <a:r>
              <a:rPr lang="en-US" dirty="0" smtClean="0">
                <a:solidFill>
                  <a:srgbClr val="FF0000"/>
                </a:solidFill>
              </a:rPr>
              <a:t>Viewing </a:t>
            </a:r>
            <a:r>
              <a:rPr lang="en-US" dirty="0">
                <a:solidFill>
                  <a:srgbClr val="FF0000"/>
                </a:solidFill>
              </a:rPr>
              <a:t>trends in key </a:t>
            </a:r>
            <a:r>
              <a:rPr lang="en-US" dirty="0" smtClean="0">
                <a:solidFill>
                  <a:srgbClr val="FF0000"/>
                </a:solidFill>
              </a:rPr>
              <a:t>figures</a:t>
            </a:r>
            <a:endParaRPr lang="nb-NO" dirty="0" smtClean="0">
              <a:solidFill>
                <a:srgbClr val="FF0000"/>
              </a:solidFill>
            </a:endParaRPr>
          </a:p>
          <a:p>
            <a:endParaRPr lang="en-US" dirty="0" smtClean="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85" y="1610436"/>
            <a:ext cx="8870336" cy="463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509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en-US" dirty="0" smtClean="0"/>
              <a:t>From a municipality’s annual report</a:t>
            </a:r>
            <a:br>
              <a:rPr lang="en-US" dirty="0" smtClean="0"/>
            </a:br>
            <a:endParaRPr lang="en-US" dirty="0"/>
          </a:p>
        </p:txBody>
      </p:sp>
      <p:sp>
        <p:nvSpPr>
          <p:cNvPr id="3" name="Plassholder for innhold 2"/>
          <p:cNvSpPr>
            <a:spLocks noGrp="1"/>
          </p:cNvSpPr>
          <p:nvPr>
            <p:ph idx="1"/>
          </p:nvPr>
        </p:nvSpPr>
        <p:spPr>
          <a:xfrm>
            <a:off x="361666" y="677611"/>
            <a:ext cx="7649570" cy="4090075"/>
          </a:xfrm>
        </p:spPr>
        <p:txBody>
          <a:bodyPr/>
          <a:lstStyle/>
          <a:p>
            <a:pPr algn="ctr"/>
            <a:r>
              <a:rPr lang="en-US" dirty="0">
                <a:solidFill>
                  <a:srgbClr val="FF0000"/>
                </a:solidFill>
              </a:rPr>
              <a:t>Comparison with other </a:t>
            </a:r>
            <a:r>
              <a:rPr lang="en-US" dirty="0" smtClean="0">
                <a:solidFill>
                  <a:srgbClr val="FF0000"/>
                </a:solidFill>
              </a:rPr>
              <a:t>municipalities – here written exam results - lower secondary school</a:t>
            </a:r>
          </a:p>
          <a:p>
            <a:endParaRPr lang="en-US" dirty="0" smtClean="0">
              <a:solidFill>
                <a:srgbClr val="FF0000"/>
              </a:solidFill>
            </a:endParaRPr>
          </a:p>
        </p:txBody>
      </p:sp>
      <p:pic>
        <p:nvPicPr>
          <p:cNvPr id="5" name="Bilde 4"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64616"/>
            <a:ext cx="7977116" cy="4931019"/>
          </a:xfrm>
          <a:prstGeom prst="rect">
            <a:avLst/>
          </a:prstGeom>
        </p:spPr>
      </p:pic>
    </p:spTree>
    <p:extLst>
      <p:ext uri="{BB962C8B-B14F-4D97-AF65-F5344CB8AC3E}">
        <p14:creationId xmlns:p14="http://schemas.microsoft.com/office/powerpoint/2010/main" val="264529898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840852"/>
          </a:xfrm>
        </p:spPr>
        <p:txBody>
          <a:bodyPr>
            <a:normAutofit/>
          </a:bodyPr>
          <a:lstStyle/>
          <a:p>
            <a:pPr algn="ctr"/>
            <a:r>
              <a:rPr lang="en-US" dirty="0" smtClean="0">
                <a:solidFill>
                  <a:srgbClr val="3333FF"/>
                </a:solidFill>
              </a:rPr>
              <a:t>Overview of presentation</a:t>
            </a:r>
            <a:endParaRPr lang="nb-NO" dirty="0">
              <a:solidFill>
                <a:srgbClr val="3333FF"/>
              </a:solidFill>
            </a:endParaRPr>
          </a:p>
        </p:txBody>
      </p:sp>
      <p:sp>
        <p:nvSpPr>
          <p:cNvPr id="3" name="Plassholder for innhold 2"/>
          <p:cNvSpPr>
            <a:spLocks noGrp="1"/>
          </p:cNvSpPr>
          <p:nvPr>
            <p:ph idx="1"/>
          </p:nvPr>
        </p:nvSpPr>
        <p:spPr>
          <a:xfrm>
            <a:off x="457200" y="1296537"/>
            <a:ext cx="8229600" cy="5076966"/>
          </a:xfrm>
        </p:spPr>
        <p:txBody>
          <a:bodyPr>
            <a:normAutofit/>
          </a:bodyPr>
          <a:lstStyle/>
          <a:p>
            <a:r>
              <a:rPr lang="en-US" sz="2400" dirty="0" smtClean="0"/>
              <a:t>The aim of KOSTRA</a:t>
            </a:r>
            <a:br>
              <a:rPr lang="en-US" sz="2400" dirty="0" smtClean="0"/>
            </a:br>
            <a:endParaRPr lang="en-US" sz="2400" dirty="0" smtClean="0"/>
          </a:p>
          <a:p>
            <a:r>
              <a:rPr lang="en-US" sz="2400" dirty="0" smtClean="0"/>
              <a:t>Legislation and provision of the Local Government act</a:t>
            </a:r>
          </a:p>
          <a:p>
            <a:endParaRPr lang="en-US" sz="2400" dirty="0" smtClean="0"/>
          </a:p>
          <a:p>
            <a:r>
              <a:rPr lang="en-US" sz="2400" dirty="0" smtClean="0"/>
              <a:t>Use of information</a:t>
            </a:r>
          </a:p>
          <a:p>
            <a:endParaRPr lang="en-US" sz="2400" dirty="0"/>
          </a:p>
          <a:p>
            <a:r>
              <a:rPr lang="en-US" sz="2400" dirty="0"/>
              <a:t>KOSTRA gives a lot of possibilities </a:t>
            </a:r>
            <a:r>
              <a:rPr lang="en-US" sz="2400" dirty="0" smtClean="0"/>
              <a:t>–examples</a:t>
            </a:r>
            <a:endParaRPr lang="en-US" sz="2400" dirty="0"/>
          </a:p>
          <a:p>
            <a:endParaRPr lang="nb-NO" dirty="0" smtClean="0"/>
          </a:p>
        </p:txBody>
      </p:sp>
    </p:spTree>
    <p:extLst>
      <p:ext uri="{BB962C8B-B14F-4D97-AF65-F5344CB8AC3E}">
        <p14:creationId xmlns:p14="http://schemas.microsoft.com/office/powerpoint/2010/main" val="5330948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5"/>
          <p:cNvSpPr>
            <a:spLocks noGrp="1"/>
          </p:cNvSpPr>
          <p:nvPr>
            <p:ph type="sldNum" sz="quarter" idx="4294967295"/>
          </p:nvPr>
        </p:nvSpPr>
        <p:spPr>
          <a:xfrm>
            <a:off x="8458200" y="6505575"/>
            <a:ext cx="469900" cy="239713"/>
          </a:xfrm>
          <a:prstGeom prst="rect">
            <a:avLst/>
          </a:prstGeom>
        </p:spPr>
        <p:txBody>
          <a:bodyPr/>
          <a:lstStyle/>
          <a:p>
            <a:fld id="{537B3585-FA13-421D-BD76-C84E67CFDB5A}" type="slidenum">
              <a:rPr lang="en-GB" altLang="nb-NO"/>
              <a:pPr/>
              <a:t>20</a:t>
            </a:fld>
            <a:endParaRPr lang="en-GB" altLang="nb-NO"/>
          </a:p>
        </p:txBody>
      </p:sp>
      <p:sp>
        <p:nvSpPr>
          <p:cNvPr id="120834" name="Rectangle 2"/>
          <p:cNvSpPr>
            <a:spLocks noGrp="1" noChangeArrowheads="1"/>
          </p:cNvSpPr>
          <p:nvPr>
            <p:ph type="title"/>
          </p:nvPr>
        </p:nvSpPr>
        <p:spPr>
          <a:xfrm>
            <a:off x="457200" y="278264"/>
            <a:ext cx="8229600" cy="527949"/>
          </a:xfrm>
        </p:spPr>
        <p:txBody>
          <a:bodyPr>
            <a:normAutofit fontScale="90000"/>
          </a:bodyPr>
          <a:lstStyle/>
          <a:p>
            <a:pPr algn="ctr"/>
            <a:r>
              <a:rPr lang="en-GB" altLang="nb-NO" sz="3600" dirty="0" smtClean="0">
                <a:solidFill>
                  <a:srgbClr val="3333FF"/>
                </a:solidFill>
                <a:latin typeface="+mj-lt"/>
              </a:rPr>
              <a:t>Average number of pupils in each class</a:t>
            </a:r>
            <a:endParaRPr lang="en-GB" altLang="nb-NO" sz="3600" dirty="0">
              <a:solidFill>
                <a:srgbClr val="3333FF"/>
              </a:solidFill>
              <a:latin typeface="+mj-lt"/>
            </a:endParaRPr>
          </a:p>
        </p:txBody>
      </p:sp>
      <p:pic>
        <p:nvPicPr>
          <p:cNvPr id="3" name="Bilde 2"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210" y="806213"/>
            <a:ext cx="5024043" cy="5939075"/>
          </a:xfrm>
          <a:prstGeom prst="rect">
            <a:avLst/>
          </a:prstGeom>
        </p:spPr>
      </p:pic>
      <p:pic>
        <p:nvPicPr>
          <p:cNvPr id="5" name="Bilde 4" descr="Skjermut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70784"/>
            <a:ext cx="3917381" cy="2173669"/>
          </a:xfrm>
          <a:prstGeom prst="rect">
            <a:avLst/>
          </a:prstGeom>
        </p:spPr>
      </p:pic>
      <p:sp>
        <p:nvSpPr>
          <p:cNvPr id="6" name="TekstSylinder 5"/>
          <p:cNvSpPr txBox="1"/>
          <p:nvPr/>
        </p:nvSpPr>
        <p:spPr>
          <a:xfrm>
            <a:off x="2415890" y="794555"/>
            <a:ext cx="4824484" cy="369332"/>
          </a:xfrm>
          <a:prstGeom prst="rect">
            <a:avLst/>
          </a:prstGeom>
          <a:noFill/>
        </p:spPr>
        <p:txBody>
          <a:bodyPr wrap="square" rtlCol="0">
            <a:spAutoFit/>
          </a:bodyPr>
          <a:lstStyle/>
          <a:p>
            <a:r>
              <a:rPr lang="en-US" dirty="0" smtClean="0">
                <a:solidFill>
                  <a:srgbClr val="3333FF"/>
                </a:solidFill>
              </a:rPr>
              <a:t>Primary and lower secondary school (2013)</a:t>
            </a:r>
            <a:endParaRPr lang="en-US" dirty="0">
              <a:solidFill>
                <a:srgbClr val="3333FF"/>
              </a:solidFill>
            </a:endParaRPr>
          </a:p>
        </p:txBody>
      </p:sp>
    </p:spTree>
    <p:extLst>
      <p:ext uri="{BB962C8B-B14F-4D97-AF65-F5344CB8AC3E}">
        <p14:creationId xmlns:p14="http://schemas.microsoft.com/office/powerpoint/2010/main" val="27850650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278263"/>
            <a:ext cx="8229600" cy="950035"/>
          </a:xfrm>
        </p:spPr>
        <p:txBody>
          <a:bodyPr>
            <a:noAutofit/>
          </a:bodyPr>
          <a:lstStyle/>
          <a:p>
            <a:pPr algn="ctr"/>
            <a:r>
              <a:rPr lang="en-US" sz="3200" dirty="0" smtClean="0">
                <a:solidFill>
                  <a:srgbClr val="3333FF"/>
                </a:solidFill>
                <a:latin typeface="+mj-lt"/>
                <a:cs typeface="Arial" charset="0"/>
              </a:rPr>
              <a:t>Net expenses in primary and lower secondary school per capita 6 – 15 years</a:t>
            </a:r>
            <a:endParaRPr lang="en-US" sz="3200" dirty="0">
              <a:solidFill>
                <a:srgbClr val="3333FF"/>
              </a:solidFill>
              <a:latin typeface="+mj-lt"/>
            </a:endParaRPr>
          </a:p>
        </p:txBody>
      </p:sp>
      <p:graphicFrame>
        <p:nvGraphicFramePr>
          <p:cNvPr id="4" name="Diagram 3"/>
          <p:cNvGraphicFramePr>
            <a:graphicFrameLocks/>
          </p:cNvGraphicFramePr>
          <p:nvPr>
            <p:extLst>
              <p:ext uri="{D42A27DB-BD31-4B8C-83A1-F6EECF244321}">
                <p14:modId xmlns:p14="http://schemas.microsoft.com/office/powerpoint/2010/main" val="2597751196"/>
              </p:ext>
            </p:extLst>
          </p:nvPr>
        </p:nvGraphicFramePr>
        <p:xfrm>
          <a:off x="457200" y="1378424"/>
          <a:ext cx="7881582" cy="4653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90835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278263"/>
            <a:ext cx="8229600" cy="950035"/>
          </a:xfrm>
        </p:spPr>
        <p:txBody>
          <a:bodyPr>
            <a:noAutofit/>
          </a:bodyPr>
          <a:lstStyle/>
          <a:p>
            <a:pPr algn="ctr"/>
            <a:r>
              <a:rPr lang="en-US" sz="3200" dirty="0" smtClean="0">
                <a:solidFill>
                  <a:srgbClr val="3333FF"/>
                </a:solidFill>
                <a:latin typeface="+mj-lt"/>
                <a:cs typeface="Arial" charset="0"/>
              </a:rPr>
              <a:t>Net expenses in primary and lower secondary school per capita 6 – 15 years - Bergen</a:t>
            </a:r>
            <a:endParaRPr lang="en-US" sz="3200" dirty="0">
              <a:solidFill>
                <a:srgbClr val="3333FF"/>
              </a:solidFill>
              <a:latin typeface="+mj-lt"/>
            </a:endParaRPr>
          </a:p>
        </p:txBody>
      </p:sp>
      <p:graphicFrame>
        <p:nvGraphicFramePr>
          <p:cNvPr id="4" name="Diagram 3"/>
          <p:cNvGraphicFramePr>
            <a:graphicFrameLocks/>
          </p:cNvGraphicFramePr>
          <p:nvPr>
            <p:extLst>
              <p:ext uri="{D42A27DB-BD31-4B8C-83A1-F6EECF244321}">
                <p14:modId xmlns:p14="http://schemas.microsoft.com/office/powerpoint/2010/main" val="3226647251"/>
              </p:ext>
            </p:extLst>
          </p:nvPr>
        </p:nvGraphicFramePr>
        <p:xfrm>
          <a:off x="457200" y="1228298"/>
          <a:ext cx="8229600" cy="4995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599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8018" y="491319"/>
            <a:ext cx="8229600" cy="5513696"/>
          </a:xfrm>
        </p:spPr>
        <p:txBody>
          <a:bodyPr>
            <a:normAutofit fontScale="90000"/>
          </a:bodyPr>
          <a:lstStyle/>
          <a:p>
            <a:pPr algn="ctr"/>
            <a:r>
              <a:rPr lang="en-US" sz="4400" dirty="0">
                <a:solidFill>
                  <a:srgbClr val="3333FF"/>
                </a:solidFill>
                <a:latin typeface="+mj-lt"/>
                <a:cs typeface="Arial" charset="0"/>
              </a:rPr>
              <a:t>Statistics Norway</a:t>
            </a:r>
            <a:br>
              <a:rPr lang="en-US" sz="4400" dirty="0">
                <a:solidFill>
                  <a:srgbClr val="3333FF"/>
                </a:solidFill>
                <a:latin typeface="+mj-lt"/>
                <a:cs typeface="Arial" charset="0"/>
              </a:rPr>
            </a:br>
            <a:r>
              <a:rPr lang="en-US" sz="4000" dirty="0" smtClean="0">
                <a:solidFill>
                  <a:srgbClr val="3333FF"/>
                </a:solidFill>
              </a:rPr>
              <a:t/>
            </a:r>
            <a:br>
              <a:rPr lang="en-US" sz="4000" dirty="0" smtClean="0">
                <a:solidFill>
                  <a:srgbClr val="3333FF"/>
                </a:solidFill>
              </a:rPr>
            </a:br>
            <a:r>
              <a:rPr lang="en-US" sz="4000" dirty="0">
                <a:solidFill>
                  <a:srgbClr val="3333FF"/>
                </a:solidFill>
              </a:rPr>
              <a:t/>
            </a:r>
            <a:br>
              <a:rPr lang="en-US" sz="4000" dirty="0">
                <a:solidFill>
                  <a:srgbClr val="3333FF"/>
                </a:solidFill>
              </a:rPr>
            </a:br>
            <a:r>
              <a:rPr lang="nb-NO" dirty="0" err="1" smtClean="0">
                <a:solidFill>
                  <a:schemeClr val="tx1"/>
                </a:solidFill>
              </a:rPr>
              <a:t>Municipality</a:t>
            </a:r>
            <a:r>
              <a:rPr lang="nb-NO" dirty="0" smtClean="0">
                <a:solidFill>
                  <a:schemeClr val="tx1"/>
                </a:solidFill>
              </a:rPr>
              <a:t>-State-Reporting</a:t>
            </a:r>
            <a:r>
              <a:rPr lang="en-US" sz="4000" dirty="0" smtClean="0">
                <a:solidFill>
                  <a:schemeClr val="tx1"/>
                </a:solidFill>
              </a:rPr>
              <a:t/>
            </a:r>
            <a:br>
              <a:rPr lang="en-US" sz="4000" dirty="0" smtClean="0">
                <a:solidFill>
                  <a:schemeClr val="tx1"/>
                </a:solidFill>
              </a:rPr>
            </a:br>
            <a:r>
              <a:rPr lang="en-US" dirty="0" smtClean="0">
                <a:solidFill>
                  <a:schemeClr val="tx1"/>
                </a:solidFill>
              </a:rPr>
              <a:t>KOSTRA </a:t>
            </a:r>
            <a:r>
              <a:rPr lang="en-US" dirty="0">
                <a:solidFill>
                  <a:schemeClr val="tx1"/>
                </a:solidFill>
              </a:rPr>
              <a:t>- Key figures on municipal </a:t>
            </a:r>
            <a:r>
              <a:rPr lang="en-US" dirty="0" smtClean="0">
                <a:solidFill>
                  <a:schemeClr val="tx1"/>
                </a:solidFill>
              </a:rPr>
              <a:t>activities</a:t>
            </a:r>
            <a:r>
              <a:rPr lang="en-US" sz="3100" dirty="0" smtClean="0">
                <a:solidFill>
                  <a:schemeClr val="tx1"/>
                </a:solidFill>
              </a:rPr>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r>
              <a:rPr lang="en-US" sz="2200" i="1" dirty="0" smtClean="0">
                <a:solidFill>
                  <a:schemeClr val="tx1"/>
                </a:solidFill>
                <a:hlinkClick r:id="rId3"/>
              </a:rPr>
              <a:t>http</a:t>
            </a:r>
            <a:r>
              <a:rPr lang="en-US" sz="2200" i="1" dirty="0">
                <a:solidFill>
                  <a:schemeClr val="tx1"/>
                </a:solidFill>
                <a:hlinkClick r:id="rId3"/>
              </a:rPr>
              <a:t>://ssb.no/en/offentlig-sektor/kostra</a:t>
            </a:r>
            <a:r>
              <a:rPr lang="en-US" sz="2200" i="1" dirty="0">
                <a:solidFill>
                  <a:schemeClr val="tx1"/>
                </a:solidFill>
              </a:rPr>
              <a:t/>
            </a:r>
            <a:br>
              <a:rPr lang="en-US" sz="2200" i="1" dirty="0">
                <a:solidFill>
                  <a:schemeClr val="tx1"/>
                </a:solidFill>
              </a:rPr>
            </a:br>
            <a:r>
              <a:rPr lang="en-US" sz="2200" dirty="0">
                <a:solidFill>
                  <a:schemeClr val="tx1"/>
                </a:solidFill>
              </a:rPr>
              <a:t/>
            </a:r>
            <a:br>
              <a:rPr lang="en-US" sz="2200" dirty="0">
                <a:solidFill>
                  <a:schemeClr val="tx1"/>
                </a:solidFill>
              </a:rPr>
            </a:br>
            <a:r>
              <a:rPr lang="en-US" sz="2200" dirty="0">
                <a:solidFill>
                  <a:srgbClr val="3333FF"/>
                </a:solidFill>
              </a:rPr>
              <a:t/>
            </a:r>
            <a:br>
              <a:rPr lang="en-US" sz="2200" dirty="0">
                <a:solidFill>
                  <a:srgbClr val="3333FF"/>
                </a:solidFill>
              </a:rPr>
            </a:br>
            <a:r>
              <a:rPr lang="en-US" sz="2000" dirty="0">
                <a:solidFill>
                  <a:srgbClr val="3333FF"/>
                </a:solidFill>
              </a:rPr>
              <a:t/>
            </a:r>
            <a:br>
              <a:rPr lang="en-US" sz="2000" dirty="0">
                <a:solidFill>
                  <a:srgbClr val="3333FF"/>
                </a:solidFill>
              </a:rPr>
            </a:br>
            <a:r>
              <a:rPr lang="en-US" sz="2000" dirty="0">
                <a:solidFill>
                  <a:srgbClr val="3333FF"/>
                </a:solidFill>
              </a:rPr>
              <a:t/>
            </a:r>
            <a:br>
              <a:rPr lang="en-US" sz="2000" dirty="0">
                <a:solidFill>
                  <a:srgbClr val="3333FF"/>
                </a:solidFill>
              </a:rPr>
            </a:br>
            <a:r>
              <a:rPr lang="en-US" sz="2000" dirty="0">
                <a:solidFill>
                  <a:srgbClr val="3333FF"/>
                </a:solidFill>
              </a:rPr>
              <a:t/>
            </a:r>
            <a:br>
              <a:rPr lang="en-US" sz="2000" dirty="0">
                <a:solidFill>
                  <a:srgbClr val="3333FF"/>
                </a:solidFill>
              </a:rPr>
            </a:br>
            <a:r>
              <a:rPr lang="en-US" sz="2200" dirty="0" smtClean="0">
                <a:solidFill>
                  <a:srgbClr val="3333FF"/>
                </a:solidFill>
              </a:rPr>
              <a:t/>
            </a:r>
            <a:br>
              <a:rPr lang="en-US" sz="2200" dirty="0" smtClean="0">
                <a:solidFill>
                  <a:srgbClr val="3333FF"/>
                </a:solidFill>
              </a:rPr>
            </a:br>
            <a:endParaRPr lang="en-US" dirty="0">
              <a:solidFill>
                <a:srgbClr val="3333FF"/>
              </a:solidFill>
            </a:endParaRPr>
          </a:p>
        </p:txBody>
      </p:sp>
    </p:spTree>
    <p:extLst>
      <p:ext uri="{BB962C8B-B14F-4D97-AF65-F5344CB8AC3E}">
        <p14:creationId xmlns:p14="http://schemas.microsoft.com/office/powerpoint/2010/main" val="17742709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p:txBody>
          <a:bodyPr/>
          <a:lstStyle/>
          <a:p>
            <a:endParaRPr lang="nb-NO" dirty="0"/>
          </a:p>
          <a:p>
            <a:endParaRPr lang="nb-NO" dirty="0" smtClean="0"/>
          </a:p>
        </p:txBody>
      </p:sp>
      <p:sp>
        <p:nvSpPr>
          <p:cNvPr id="4" name="TekstSylinder 3"/>
          <p:cNvSpPr txBox="1"/>
          <p:nvPr/>
        </p:nvSpPr>
        <p:spPr>
          <a:xfrm>
            <a:off x="251520" y="404664"/>
            <a:ext cx="8352928" cy="3170099"/>
          </a:xfrm>
          <a:prstGeom prst="rect">
            <a:avLst/>
          </a:prstGeom>
          <a:noFill/>
        </p:spPr>
        <p:txBody>
          <a:bodyPr wrap="square" rtlCol="0">
            <a:spAutoFit/>
          </a:bodyPr>
          <a:lstStyle/>
          <a:p>
            <a:pPr algn="ctr"/>
            <a:endParaRPr lang="nb-NO" sz="3200" dirty="0">
              <a:solidFill>
                <a:prstClr val="white">
                  <a:lumMod val="95000"/>
                </a:prstClr>
              </a:solidFill>
              <a:ea typeface="Calibri"/>
              <a:cs typeface="Times New Roman"/>
            </a:endParaRPr>
          </a:p>
          <a:p>
            <a:pPr algn="ctr"/>
            <a:endParaRPr lang="nb-NO" sz="3200" dirty="0" smtClean="0">
              <a:solidFill>
                <a:prstClr val="white">
                  <a:lumMod val="95000"/>
                </a:prstClr>
              </a:solidFill>
              <a:ea typeface="Calibri"/>
              <a:cs typeface="Times New Roman"/>
            </a:endParaRPr>
          </a:p>
          <a:p>
            <a:pPr algn="ctr"/>
            <a:endParaRPr lang="nb-NO" sz="3200" dirty="0">
              <a:solidFill>
                <a:prstClr val="white">
                  <a:lumMod val="95000"/>
                </a:prstClr>
              </a:solidFill>
              <a:ea typeface="Calibri"/>
              <a:cs typeface="Times New Roman"/>
            </a:endParaRPr>
          </a:p>
          <a:p>
            <a:pPr algn="ctr"/>
            <a:endParaRPr lang="nb-NO" sz="3200" dirty="0" smtClean="0">
              <a:solidFill>
                <a:prstClr val="white">
                  <a:lumMod val="95000"/>
                </a:prstClr>
              </a:solidFill>
              <a:ea typeface="Calibri"/>
              <a:cs typeface="Times New Roman"/>
            </a:endParaRPr>
          </a:p>
          <a:p>
            <a:pPr algn="ctr"/>
            <a:endParaRPr lang="nb-NO" sz="3200" dirty="0">
              <a:solidFill>
                <a:prstClr val="white">
                  <a:lumMod val="95000"/>
                </a:prstClr>
              </a:solidFill>
              <a:ea typeface="Calibri"/>
              <a:cs typeface="Times New Roman"/>
            </a:endParaRPr>
          </a:p>
          <a:p>
            <a:pPr algn="ctr"/>
            <a:r>
              <a:rPr lang="nb-NO" sz="4000" dirty="0" err="1" smtClean="0">
                <a:solidFill>
                  <a:prstClr val="white">
                    <a:lumMod val="95000"/>
                  </a:prstClr>
                </a:solidFill>
                <a:ea typeface="Calibri"/>
                <a:cs typeface="Times New Roman"/>
              </a:rPr>
              <a:t>Extra</a:t>
            </a:r>
            <a:endParaRPr lang="nb-NO" sz="4000" dirty="0" smtClean="0">
              <a:solidFill>
                <a:prstClr val="white">
                  <a:lumMod val="95000"/>
                </a:prstClr>
              </a:solidFill>
              <a:ea typeface="Calibri"/>
              <a:cs typeface="Times New Roman"/>
            </a:endParaRPr>
          </a:p>
        </p:txBody>
      </p:sp>
    </p:spTree>
    <p:extLst>
      <p:ext uri="{BB962C8B-B14F-4D97-AF65-F5344CB8AC3E}">
        <p14:creationId xmlns:p14="http://schemas.microsoft.com/office/powerpoint/2010/main" val="229792146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8018" y="2270837"/>
            <a:ext cx="8229600" cy="1182046"/>
          </a:xfrm>
        </p:spPr>
        <p:txBody>
          <a:bodyPr>
            <a:normAutofit fontScale="90000"/>
          </a:bodyPr>
          <a:lstStyle/>
          <a:p>
            <a:pPr algn="ctr"/>
            <a:r>
              <a:rPr lang="en-US" dirty="0" smtClean="0">
                <a:solidFill>
                  <a:srgbClr val="3333FF"/>
                </a:solidFill>
              </a:rPr>
              <a:t>KOSTRA gives a lot of possibilities – an example from an ongoing development work in KS</a:t>
            </a:r>
            <a:endParaRPr lang="en-US" dirty="0">
              <a:solidFill>
                <a:srgbClr val="3333FF"/>
              </a:solidFill>
            </a:endParaRPr>
          </a:p>
        </p:txBody>
      </p:sp>
    </p:spTree>
    <p:extLst>
      <p:ext uri="{BB962C8B-B14F-4D97-AF65-F5344CB8AC3E}">
        <p14:creationId xmlns:p14="http://schemas.microsoft.com/office/powerpoint/2010/main" val="17233846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1182046"/>
          </a:xfrm>
        </p:spPr>
        <p:txBody>
          <a:bodyPr>
            <a:normAutofit fontScale="90000"/>
          </a:bodyPr>
          <a:lstStyle/>
          <a:p>
            <a:pPr algn="ctr"/>
            <a:r>
              <a:rPr lang="en-US" dirty="0" smtClean="0">
                <a:solidFill>
                  <a:srgbClr val="3333FF"/>
                </a:solidFill>
              </a:rPr>
              <a:t>Connecting information from KOSTRA and the equalization </a:t>
            </a:r>
            <a:r>
              <a:rPr lang="en-US" dirty="0">
                <a:solidFill>
                  <a:srgbClr val="3333FF"/>
                </a:solidFill>
              </a:rPr>
              <a:t>of expenditure </a:t>
            </a:r>
            <a:r>
              <a:rPr lang="en-US" dirty="0" smtClean="0">
                <a:solidFill>
                  <a:srgbClr val="3333FF"/>
                </a:solidFill>
              </a:rPr>
              <a:t>mechanism of the Grant Scheme for municipalities</a:t>
            </a:r>
            <a:endParaRPr lang="en-US" dirty="0">
              <a:solidFill>
                <a:srgbClr val="3333FF"/>
              </a:solidFill>
            </a:endParaRPr>
          </a:p>
        </p:txBody>
      </p:sp>
      <p:sp>
        <p:nvSpPr>
          <p:cNvPr id="3" name="Plassholder for innhold 2"/>
          <p:cNvSpPr>
            <a:spLocks noGrp="1"/>
          </p:cNvSpPr>
          <p:nvPr>
            <p:ph idx="1"/>
          </p:nvPr>
        </p:nvSpPr>
        <p:spPr>
          <a:xfrm>
            <a:off x="457200" y="1733265"/>
            <a:ext cx="8229600" cy="4640237"/>
          </a:xfrm>
        </p:spPr>
        <p:txBody>
          <a:bodyPr>
            <a:normAutofit/>
          </a:bodyPr>
          <a:lstStyle/>
          <a:p>
            <a:r>
              <a:rPr lang="en-US" sz="2400" dirty="0" smtClean="0"/>
              <a:t>The </a:t>
            </a:r>
            <a:r>
              <a:rPr lang="en-US" sz="2400" dirty="0"/>
              <a:t>equalization of expenditure </a:t>
            </a:r>
            <a:r>
              <a:rPr lang="en-US" sz="2400" dirty="0" smtClean="0"/>
              <a:t>mechanism means redistribution of the income between municipalities:</a:t>
            </a:r>
          </a:p>
          <a:p>
            <a:pPr lvl="1"/>
            <a:r>
              <a:rPr lang="en-US" sz="2400" dirty="0" smtClean="0"/>
              <a:t>Each </a:t>
            </a:r>
            <a:r>
              <a:rPr lang="en-US" sz="2400" dirty="0"/>
              <a:t>municipality’s or county’s production costs are calculated on basis of objective criteria.</a:t>
            </a:r>
          </a:p>
          <a:p>
            <a:pPr lvl="1"/>
            <a:r>
              <a:rPr lang="en-US" sz="2400" dirty="0" smtClean="0"/>
              <a:t>Each </a:t>
            </a:r>
            <a:r>
              <a:rPr lang="en-US" sz="2400" dirty="0"/>
              <a:t>criteria is weighted on the basis of analysis indicating significant and systematic differences in </a:t>
            </a:r>
            <a:r>
              <a:rPr lang="en-US" sz="2400" b="1" dirty="0"/>
              <a:t>involuntary production costs </a:t>
            </a:r>
            <a:r>
              <a:rPr lang="en-US" sz="2400" dirty="0" smtClean="0"/>
              <a:t>between municipalities </a:t>
            </a:r>
          </a:p>
          <a:p>
            <a:pPr lvl="1"/>
            <a:r>
              <a:rPr lang="en-US" sz="2400" dirty="0" smtClean="0"/>
              <a:t>Equalization </a:t>
            </a:r>
            <a:r>
              <a:rPr lang="en-US" sz="2400" dirty="0"/>
              <a:t>of expenditure costs when there </a:t>
            </a:r>
            <a:r>
              <a:rPr lang="en-US" sz="2400" dirty="0" smtClean="0"/>
              <a:t>are systematic </a:t>
            </a:r>
            <a:r>
              <a:rPr lang="en-US" sz="2400" dirty="0"/>
              <a:t>differences in production </a:t>
            </a:r>
            <a:r>
              <a:rPr lang="en-US" sz="2400" dirty="0" smtClean="0"/>
              <a:t>costs between </a:t>
            </a:r>
            <a:r>
              <a:rPr lang="en-US" sz="2400" dirty="0"/>
              <a:t>different municipalities</a:t>
            </a:r>
          </a:p>
          <a:p>
            <a:pPr lvl="1"/>
            <a:endParaRPr lang="en-US" sz="2400" dirty="0" smtClean="0"/>
          </a:p>
          <a:p>
            <a:pPr lvl="1"/>
            <a:endParaRPr lang="en-US" sz="2400" dirty="0" smtClean="0"/>
          </a:p>
          <a:p>
            <a:endParaRPr lang="en-US" sz="2400" dirty="0"/>
          </a:p>
          <a:p>
            <a:endParaRPr lang="nb-NO" dirty="0" smtClean="0"/>
          </a:p>
        </p:txBody>
      </p:sp>
    </p:spTree>
    <p:extLst>
      <p:ext uri="{BB962C8B-B14F-4D97-AF65-F5344CB8AC3E}">
        <p14:creationId xmlns:p14="http://schemas.microsoft.com/office/powerpoint/2010/main" val="278145082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1182046"/>
          </a:xfrm>
        </p:spPr>
        <p:txBody>
          <a:bodyPr>
            <a:normAutofit fontScale="90000"/>
          </a:bodyPr>
          <a:lstStyle/>
          <a:p>
            <a:pPr algn="ctr"/>
            <a:r>
              <a:rPr lang="en-US" dirty="0" smtClean="0">
                <a:solidFill>
                  <a:srgbClr val="3333FF"/>
                </a:solidFill>
              </a:rPr>
              <a:t>Connecting information from the equalization </a:t>
            </a:r>
            <a:r>
              <a:rPr lang="en-US" dirty="0">
                <a:solidFill>
                  <a:srgbClr val="3333FF"/>
                </a:solidFill>
              </a:rPr>
              <a:t>of expenditure </a:t>
            </a:r>
            <a:r>
              <a:rPr lang="en-US" dirty="0" smtClean="0">
                <a:solidFill>
                  <a:srgbClr val="3333FF"/>
                </a:solidFill>
              </a:rPr>
              <a:t>mechanism of the Grant Scheme for municipalities and KOSTRA</a:t>
            </a:r>
            <a:endParaRPr lang="en-US" dirty="0">
              <a:solidFill>
                <a:srgbClr val="3333FF"/>
              </a:solidFill>
            </a:endParaRPr>
          </a:p>
        </p:txBody>
      </p:sp>
      <p:sp>
        <p:nvSpPr>
          <p:cNvPr id="3" name="Plassholder for innhold 2"/>
          <p:cNvSpPr>
            <a:spLocks noGrp="1"/>
          </p:cNvSpPr>
          <p:nvPr>
            <p:ph idx="1"/>
          </p:nvPr>
        </p:nvSpPr>
        <p:spPr>
          <a:xfrm>
            <a:off x="457200" y="1733265"/>
            <a:ext cx="8229600" cy="4640237"/>
          </a:xfrm>
        </p:spPr>
        <p:txBody>
          <a:bodyPr>
            <a:normAutofit lnSpcReduction="10000"/>
          </a:bodyPr>
          <a:lstStyle/>
          <a:p>
            <a:r>
              <a:rPr lang="en-US" sz="2400" dirty="0" smtClean="0"/>
              <a:t>KS has done this for several years for the 10 biggest municipalities – annual reports</a:t>
            </a:r>
            <a:br>
              <a:rPr lang="en-US" sz="2400" dirty="0" smtClean="0"/>
            </a:br>
            <a:endParaRPr lang="en-US" sz="2400" dirty="0" smtClean="0"/>
          </a:p>
          <a:p>
            <a:r>
              <a:rPr lang="en-US" sz="2400" dirty="0" smtClean="0"/>
              <a:t>Working with development of a model that can be used by all municipalities, that:</a:t>
            </a:r>
          </a:p>
          <a:p>
            <a:pPr lvl="1"/>
            <a:r>
              <a:rPr lang="en-US" sz="2400" dirty="0" smtClean="0"/>
              <a:t>Visualize the spending and priorities made by the municipal council – taken into account </a:t>
            </a:r>
            <a:r>
              <a:rPr lang="en-US" sz="2400" dirty="0"/>
              <a:t>the municipality's </a:t>
            </a:r>
            <a:r>
              <a:rPr lang="en-US" sz="2400" dirty="0" smtClean="0"/>
              <a:t>level </a:t>
            </a:r>
            <a:r>
              <a:rPr lang="en-US" sz="2400" dirty="0"/>
              <a:t>of involuntary production </a:t>
            </a:r>
            <a:r>
              <a:rPr lang="en-US" sz="2400" dirty="0" smtClean="0"/>
              <a:t>costs and income level</a:t>
            </a:r>
          </a:p>
          <a:p>
            <a:pPr lvl="1"/>
            <a:endParaRPr lang="en-US" sz="2400" dirty="0"/>
          </a:p>
          <a:p>
            <a:r>
              <a:rPr lang="en-US" sz="2400" dirty="0" smtClean="0"/>
              <a:t>The model is still not finished – but ready enough to be used in an example – (Utility for the municipalities in the ongoing Government initiated municipal merge process in Norway)</a:t>
            </a:r>
          </a:p>
          <a:p>
            <a:pPr lvl="1"/>
            <a:endParaRPr lang="en-US" sz="2400" dirty="0" smtClean="0"/>
          </a:p>
          <a:p>
            <a:endParaRPr lang="en-US" sz="2400" dirty="0"/>
          </a:p>
          <a:p>
            <a:endParaRPr lang="nb-NO" dirty="0" smtClean="0"/>
          </a:p>
        </p:txBody>
      </p:sp>
    </p:spTree>
    <p:extLst>
      <p:ext uri="{BB962C8B-B14F-4D97-AF65-F5344CB8AC3E}">
        <p14:creationId xmlns:p14="http://schemas.microsoft.com/office/powerpoint/2010/main" val="41963545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a:r>
              <a:rPr lang="en-US" dirty="0" smtClean="0">
                <a:solidFill>
                  <a:srgbClr val="3333FF"/>
                </a:solidFill>
              </a:rPr>
              <a:t>Aims </a:t>
            </a:r>
            <a:r>
              <a:rPr lang="en-US" dirty="0">
                <a:solidFill>
                  <a:srgbClr val="3333FF"/>
                </a:solidFill>
              </a:rPr>
              <a:t>for </a:t>
            </a:r>
            <a:r>
              <a:rPr lang="en-US" dirty="0" smtClean="0">
                <a:solidFill>
                  <a:srgbClr val="3333FF"/>
                </a:solidFill>
              </a:rPr>
              <a:t>KOSTRA (1)</a:t>
            </a:r>
            <a:endParaRPr lang="en-US" dirty="0">
              <a:solidFill>
                <a:srgbClr val="3333FF"/>
              </a:solidFill>
            </a:endParaRPr>
          </a:p>
        </p:txBody>
      </p:sp>
      <p:sp>
        <p:nvSpPr>
          <p:cNvPr id="147459" name="Rectangle 3"/>
          <p:cNvSpPr>
            <a:spLocks noGrp="1" noChangeArrowheads="1"/>
          </p:cNvSpPr>
          <p:nvPr>
            <p:ph type="body" idx="1"/>
          </p:nvPr>
        </p:nvSpPr>
        <p:spPr>
          <a:xfrm>
            <a:off x="755649" y="1119116"/>
            <a:ext cx="8169987" cy="4984822"/>
          </a:xfrm>
        </p:spPr>
        <p:txBody>
          <a:bodyPr/>
          <a:lstStyle/>
          <a:p>
            <a:pPr marL="0" indent="0">
              <a:lnSpc>
                <a:spcPct val="80000"/>
              </a:lnSpc>
              <a:buNone/>
            </a:pPr>
            <a:r>
              <a:rPr lang="en-US" sz="3200" dirty="0"/>
              <a:t>Provide local authorities and </a:t>
            </a:r>
            <a:r>
              <a:rPr lang="en-US" sz="3200" dirty="0" smtClean="0"/>
              <a:t>Government with </a:t>
            </a:r>
            <a:endParaRPr lang="en-US" sz="3200" dirty="0"/>
          </a:p>
          <a:p>
            <a:pPr marL="0" indent="0" algn="ctr">
              <a:lnSpc>
                <a:spcPct val="80000"/>
              </a:lnSpc>
              <a:buNone/>
            </a:pPr>
            <a:endParaRPr lang="en-US" sz="2000" dirty="0"/>
          </a:p>
          <a:p>
            <a:pPr lvl="2">
              <a:lnSpc>
                <a:spcPct val="80000"/>
              </a:lnSpc>
            </a:pPr>
            <a:r>
              <a:rPr lang="en-US" sz="3200" dirty="0" smtClean="0"/>
              <a:t>current</a:t>
            </a:r>
            <a:endParaRPr lang="en-US" sz="3200" dirty="0"/>
          </a:p>
          <a:p>
            <a:pPr lvl="2">
              <a:lnSpc>
                <a:spcPct val="80000"/>
              </a:lnSpc>
            </a:pPr>
            <a:r>
              <a:rPr lang="en-US" sz="3200" dirty="0"/>
              <a:t>relevant</a:t>
            </a:r>
          </a:p>
          <a:p>
            <a:pPr lvl="2">
              <a:lnSpc>
                <a:spcPct val="80000"/>
              </a:lnSpc>
            </a:pPr>
            <a:r>
              <a:rPr lang="en-US" sz="3200" dirty="0"/>
              <a:t>reliable</a:t>
            </a:r>
          </a:p>
          <a:p>
            <a:pPr lvl="2">
              <a:lnSpc>
                <a:spcPct val="80000"/>
              </a:lnSpc>
            </a:pPr>
            <a:r>
              <a:rPr lang="en-US" sz="2600" dirty="0"/>
              <a:t>and </a:t>
            </a:r>
          </a:p>
          <a:p>
            <a:pPr lvl="2">
              <a:lnSpc>
                <a:spcPct val="80000"/>
              </a:lnSpc>
            </a:pPr>
            <a:r>
              <a:rPr lang="en-US" sz="2600" dirty="0"/>
              <a:t>comparable</a:t>
            </a:r>
          </a:p>
          <a:p>
            <a:pPr marL="0" indent="0" algn="ctr">
              <a:lnSpc>
                <a:spcPct val="80000"/>
              </a:lnSpc>
              <a:buNone/>
            </a:pPr>
            <a:endParaRPr lang="en-US" dirty="0"/>
          </a:p>
          <a:p>
            <a:pPr marL="0" indent="0">
              <a:lnSpc>
                <a:spcPct val="80000"/>
              </a:lnSpc>
              <a:buNone/>
            </a:pPr>
            <a:r>
              <a:rPr lang="en-US" sz="3200" b="1" dirty="0"/>
              <a:t>management information</a:t>
            </a:r>
          </a:p>
          <a:p>
            <a:pPr marL="0" indent="0">
              <a:lnSpc>
                <a:spcPct val="80000"/>
              </a:lnSpc>
              <a:buNone/>
            </a:pPr>
            <a:r>
              <a:rPr lang="en-US" sz="3200" dirty="0"/>
              <a:t>on local finance and services</a:t>
            </a:r>
          </a:p>
        </p:txBody>
      </p:sp>
    </p:spTree>
    <p:extLst>
      <p:ext uri="{BB962C8B-B14F-4D97-AF65-F5344CB8AC3E}">
        <p14:creationId xmlns:p14="http://schemas.microsoft.com/office/powerpoint/2010/main" val="117117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4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4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4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745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78263"/>
            <a:ext cx="8229600" cy="933849"/>
          </a:xfrm>
        </p:spPr>
        <p:txBody>
          <a:bodyPr>
            <a:normAutofit/>
          </a:bodyPr>
          <a:lstStyle/>
          <a:p>
            <a:pPr algn="ctr"/>
            <a:r>
              <a:rPr lang="en-US" dirty="0">
                <a:solidFill>
                  <a:srgbClr val="3333FF"/>
                </a:solidFill>
              </a:rPr>
              <a:t>Aim for KOSTRA </a:t>
            </a:r>
            <a:r>
              <a:rPr lang="en-US" dirty="0" smtClean="0">
                <a:solidFill>
                  <a:srgbClr val="3333FF"/>
                </a:solidFill>
              </a:rPr>
              <a:t>(2) – </a:t>
            </a:r>
            <a:br>
              <a:rPr lang="en-US" dirty="0" smtClean="0">
                <a:solidFill>
                  <a:srgbClr val="3333FF"/>
                </a:solidFill>
              </a:rPr>
            </a:br>
            <a:r>
              <a:rPr lang="en-US" dirty="0" smtClean="0">
                <a:solidFill>
                  <a:srgbClr val="3333FF"/>
                </a:solidFill>
              </a:rPr>
              <a:t>provide </a:t>
            </a:r>
            <a:r>
              <a:rPr lang="en-US" dirty="0">
                <a:solidFill>
                  <a:srgbClr val="3333FF"/>
                </a:solidFill>
              </a:rPr>
              <a:t>current information </a:t>
            </a:r>
          </a:p>
        </p:txBody>
      </p:sp>
      <p:sp>
        <p:nvSpPr>
          <p:cNvPr id="148483" name="Rectangle 3"/>
          <p:cNvSpPr>
            <a:spLocks noGrp="1" noChangeArrowheads="1"/>
          </p:cNvSpPr>
          <p:nvPr>
            <p:ph type="body" idx="1"/>
          </p:nvPr>
        </p:nvSpPr>
        <p:spPr/>
        <p:txBody>
          <a:bodyPr/>
          <a:lstStyle/>
          <a:p>
            <a:pPr marL="0" indent="0">
              <a:buNone/>
            </a:pPr>
            <a:endParaRPr lang="en-US" dirty="0" smtClean="0"/>
          </a:p>
          <a:p>
            <a:r>
              <a:rPr lang="en-US" sz="3200" dirty="0" smtClean="0"/>
              <a:t>Coordinate </a:t>
            </a:r>
            <a:r>
              <a:rPr lang="en-US" sz="3200" dirty="0"/>
              <a:t>the reporting </a:t>
            </a:r>
            <a:r>
              <a:rPr lang="en-US" sz="3200" dirty="0" smtClean="0"/>
              <a:t>routines</a:t>
            </a:r>
            <a:br>
              <a:rPr lang="en-US" sz="3200" dirty="0" smtClean="0"/>
            </a:br>
            <a:endParaRPr lang="en-US" sz="3200" dirty="0"/>
          </a:p>
          <a:p>
            <a:r>
              <a:rPr lang="en-US" sz="3200" dirty="0"/>
              <a:t>Improve the efficiency and management of the reporting </a:t>
            </a:r>
            <a:r>
              <a:rPr lang="en-US" sz="3200" dirty="0" smtClean="0"/>
              <a:t>routines</a:t>
            </a:r>
            <a:br>
              <a:rPr lang="en-US" sz="3200" dirty="0" smtClean="0"/>
            </a:br>
            <a:endParaRPr lang="en-US" sz="3200" dirty="0"/>
          </a:p>
          <a:p>
            <a:r>
              <a:rPr lang="en-US" sz="3200" dirty="0"/>
              <a:t>Use the latest and most suitable technologies </a:t>
            </a:r>
          </a:p>
          <a:p>
            <a:endParaRPr lang="en-US" dirty="0"/>
          </a:p>
          <a:p>
            <a:endParaRPr lang="en-US" dirty="0"/>
          </a:p>
          <a:p>
            <a:endParaRPr lang="en-US" dirty="0"/>
          </a:p>
        </p:txBody>
      </p:sp>
    </p:spTree>
    <p:extLst>
      <p:ext uri="{BB962C8B-B14F-4D97-AF65-F5344CB8AC3E}">
        <p14:creationId xmlns:p14="http://schemas.microsoft.com/office/powerpoint/2010/main" val="403354508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5"/>
          <p:cNvSpPr>
            <a:spLocks noGrp="1"/>
          </p:cNvSpPr>
          <p:nvPr>
            <p:ph type="sldNum" sz="quarter" idx="4294967295"/>
          </p:nvPr>
        </p:nvSpPr>
        <p:spPr>
          <a:xfrm>
            <a:off x="8458200" y="6505575"/>
            <a:ext cx="469900" cy="239713"/>
          </a:xfrm>
          <a:prstGeom prst="rect">
            <a:avLst/>
          </a:prstGeom>
        </p:spPr>
        <p:txBody>
          <a:bodyPr/>
          <a:lstStyle/>
          <a:p>
            <a:fld id="{6C4D21E1-BD44-4AA2-A9DB-8CC59559A333}" type="slidenum">
              <a:rPr lang="en-GB" altLang="nb-NO"/>
              <a:pPr/>
              <a:t>5</a:t>
            </a:fld>
            <a:endParaRPr lang="en-GB" altLang="nb-NO" dirty="0"/>
          </a:p>
        </p:txBody>
      </p:sp>
      <p:sp>
        <p:nvSpPr>
          <p:cNvPr id="133122" name="Rectangle 2"/>
          <p:cNvSpPr>
            <a:spLocks noGrp="1" noChangeArrowheads="1"/>
          </p:cNvSpPr>
          <p:nvPr>
            <p:ph type="title"/>
          </p:nvPr>
        </p:nvSpPr>
        <p:spPr/>
        <p:txBody>
          <a:bodyPr/>
          <a:lstStyle/>
          <a:p>
            <a:pPr algn="ctr"/>
            <a:r>
              <a:rPr lang="en-US" altLang="nb-NO" dirty="0" smtClean="0">
                <a:solidFill>
                  <a:srgbClr val="3333FF"/>
                </a:solidFill>
              </a:rPr>
              <a:t>KOSTRA – a useful tool for</a:t>
            </a:r>
            <a:endParaRPr lang="en-US" altLang="nb-NO" dirty="0">
              <a:solidFill>
                <a:srgbClr val="3333FF"/>
              </a:solidFill>
            </a:endParaRPr>
          </a:p>
        </p:txBody>
      </p:sp>
      <p:sp>
        <p:nvSpPr>
          <p:cNvPr id="133123" name="Rectangle 3"/>
          <p:cNvSpPr>
            <a:spLocks noGrp="1" noChangeArrowheads="1"/>
          </p:cNvSpPr>
          <p:nvPr>
            <p:ph type="body" idx="1"/>
          </p:nvPr>
        </p:nvSpPr>
        <p:spPr>
          <a:xfrm>
            <a:off x="533400" y="1009934"/>
            <a:ext cx="8382000" cy="5195604"/>
          </a:xfrm>
        </p:spPr>
        <p:txBody>
          <a:bodyPr>
            <a:normAutofit fontScale="92500" lnSpcReduction="10000"/>
          </a:bodyPr>
          <a:lstStyle/>
          <a:p>
            <a:r>
              <a:rPr lang="en-US" altLang="nb-NO" sz="2800" dirty="0"/>
              <a:t>Central </a:t>
            </a:r>
            <a:r>
              <a:rPr lang="en-US" altLang="nb-NO" sz="2800" dirty="0" smtClean="0"/>
              <a:t>government</a:t>
            </a:r>
          </a:p>
          <a:p>
            <a:r>
              <a:rPr lang="en-US" altLang="nb-NO" sz="2800" dirty="0" smtClean="0"/>
              <a:t>Local </a:t>
            </a:r>
            <a:r>
              <a:rPr lang="en-US" altLang="nb-NO" sz="2800" dirty="0"/>
              <a:t>and regional </a:t>
            </a:r>
            <a:r>
              <a:rPr lang="en-US" altLang="nb-NO" sz="2800" dirty="0" smtClean="0"/>
              <a:t>governments </a:t>
            </a:r>
            <a:br>
              <a:rPr lang="en-US" altLang="nb-NO" sz="2800" dirty="0" smtClean="0"/>
            </a:br>
            <a:r>
              <a:rPr lang="en-US" altLang="nb-NO" sz="2800" dirty="0" smtClean="0"/>
              <a:t>(</a:t>
            </a:r>
            <a:r>
              <a:rPr lang="en-US" altLang="nb-NO" sz="2800" dirty="0"/>
              <a:t>m</a:t>
            </a:r>
            <a:r>
              <a:rPr lang="en-US" altLang="nb-NO" sz="2800" dirty="0" smtClean="0"/>
              <a:t>unicipal and county authorities)</a:t>
            </a:r>
            <a:endParaRPr lang="en-US" altLang="nb-NO" sz="2800" dirty="0"/>
          </a:p>
          <a:p>
            <a:pPr lvl="1"/>
            <a:r>
              <a:rPr lang="en-US" altLang="nb-NO" sz="2800" dirty="0"/>
              <a:t>Administration and control</a:t>
            </a:r>
          </a:p>
          <a:p>
            <a:pPr lvl="1"/>
            <a:r>
              <a:rPr lang="en-US" altLang="nb-NO" sz="2800" dirty="0"/>
              <a:t>Budgeting</a:t>
            </a:r>
          </a:p>
          <a:p>
            <a:pPr lvl="1"/>
            <a:r>
              <a:rPr lang="en-US" altLang="nb-NO" sz="2800" dirty="0"/>
              <a:t>Distribution of money</a:t>
            </a:r>
          </a:p>
          <a:p>
            <a:pPr marL="0" indent="0">
              <a:buNone/>
            </a:pPr>
            <a:r>
              <a:rPr lang="en-US" altLang="nb-NO" sz="2800" dirty="0" smtClean="0"/>
              <a:t>-----------------</a:t>
            </a:r>
          </a:p>
          <a:p>
            <a:r>
              <a:rPr lang="en-US" altLang="nb-NO" sz="2800" dirty="0" smtClean="0"/>
              <a:t>Scientists</a:t>
            </a:r>
            <a:endParaRPr lang="en-US" altLang="nb-NO" sz="2800" dirty="0"/>
          </a:p>
          <a:p>
            <a:r>
              <a:rPr lang="en-US" altLang="nb-NO" sz="2800" dirty="0"/>
              <a:t>Students</a:t>
            </a:r>
          </a:p>
          <a:p>
            <a:r>
              <a:rPr lang="en-US" altLang="nb-NO" sz="2800" dirty="0"/>
              <a:t>Media</a:t>
            </a:r>
          </a:p>
          <a:p>
            <a:r>
              <a:rPr lang="en-US" altLang="nb-NO" sz="2800" dirty="0"/>
              <a:t>Unions</a:t>
            </a:r>
          </a:p>
          <a:p>
            <a:r>
              <a:rPr lang="en-US" altLang="nb-NO" sz="2800" dirty="0" smtClean="0"/>
              <a:t>Organizations</a:t>
            </a:r>
            <a:endParaRPr lang="en-US" altLang="nb-NO" sz="2800" dirty="0"/>
          </a:p>
          <a:p>
            <a:endParaRPr lang="en-US" altLang="nb-NO" dirty="0"/>
          </a:p>
        </p:txBody>
      </p:sp>
    </p:spTree>
    <p:extLst>
      <p:ext uri="{BB962C8B-B14F-4D97-AF65-F5344CB8AC3E}">
        <p14:creationId xmlns:p14="http://schemas.microsoft.com/office/powerpoint/2010/main" val="28746673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166813" y="6249988"/>
            <a:ext cx="1855787" cy="412750"/>
          </a:xfrm>
          <a:prstGeom prst="rect">
            <a:avLst/>
          </a:prstGeom>
          <a:noFill/>
          <a:ln w="12700">
            <a:noFill/>
            <a:miter lim="800000"/>
            <a:headEnd/>
            <a:tailEnd/>
          </a:ln>
          <a:effectLst/>
        </p:spPr>
        <p:txBody>
          <a:bodyPr wrap="none" anchor="ctr"/>
          <a:lstStyle/>
          <a:p>
            <a:endParaRPr lang="nb-NO"/>
          </a:p>
        </p:txBody>
      </p:sp>
      <p:sp>
        <p:nvSpPr>
          <p:cNvPr id="175107" name="Rectangle 3"/>
          <p:cNvSpPr>
            <a:spLocks noChangeArrowheads="1"/>
          </p:cNvSpPr>
          <p:nvPr/>
        </p:nvSpPr>
        <p:spPr bwMode="auto">
          <a:xfrm>
            <a:off x="3630613" y="6249988"/>
            <a:ext cx="2820987" cy="412750"/>
          </a:xfrm>
          <a:prstGeom prst="rect">
            <a:avLst/>
          </a:prstGeom>
          <a:noFill/>
          <a:ln w="12700">
            <a:noFill/>
            <a:miter lim="800000"/>
            <a:headEnd/>
            <a:tailEnd/>
          </a:ln>
          <a:effectLst/>
        </p:spPr>
        <p:txBody>
          <a:bodyPr wrap="none" anchor="ctr"/>
          <a:lstStyle/>
          <a:p>
            <a:endParaRPr lang="nb-NO"/>
          </a:p>
        </p:txBody>
      </p:sp>
      <p:sp>
        <p:nvSpPr>
          <p:cNvPr id="175108" name="Rectangle 4"/>
          <p:cNvSpPr>
            <a:spLocks noChangeArrowheads="1"/>
          </p:cNvSpPr>
          <p:nvPr/>
        </p:nvSpPr>
        <p:spPr bwMode="auto">
          <a:xfrm>
            <a:off x="1184275" y="6249988"/>
            <a:ext cx="1849438" cy="412750"/>
          </a:xfrm>
          <a:prstGeom prst="rect">
            <a:avLst/>
          </a:prstGeom>
          <a:noFill/>
          <a:ln w="12700">
            <a:noFill/>
            <a:miter lim="800000"/>
            <a:headEnd/>
            <a:tailEnd/>
          </a:ln>
          <a:effectLst/>
        </p:spPr>
        <p:txBody>
          <a:bodyPr wrap="none" anchor="ctr"/>
          <a:lstStyle/>
          <a:p>
            <a:endParaRPr lang="nb-NO"/>
          </a:p>
        </p:txBody>
      </p:sp>
      <p:sp>
        <p:nvSpPr>
          <p:cNvPr id="175109" name="Rectangle 5"/>
          <p:cNvSpPr>
            <a:spLocks noChangeArrowheads="1"/>
          </p:cNvSpPr>
          <p:nvPr/>
        </p:nvSpPr>
        <p:spPr bwMode="auto">
          <a:xfrm>
            <a:off x="3670300" y="6249988"/>
            <a:ext cx="2740025" cy="412750"/>
          </a:xfrm>
          <a:prstGeom prst="rect">
            <a:avLst/>
          </a:prstGeom>
          <a:noFill/>
          <a:ln w="12700">
            <a:noFill/>
            <a:miter lim="800000"/>
            <a:headEnd/>
            <a:tailEnd/>
          </a:ln>
          <a:effectLst/>
        </p:spPr>
        <p:txBody>
          <a:bodyPr wrap="none" anchor="ctr"/>
          <a:lstStyle/>
          <a:p>
            <a:endParaRPr lang="nb-NO"/>
          </a:p>
        </p:txBody>
      </p:sp>
      <p:sp>
        <p:nvSpPr>
          <p:cNvPr id="175110" name="Rectangle 6"/>
          <p:cNvSpPr>
            <a:spLocks noChangeArrowheads="1"/>
          </p:cNvSpPr>
          <p:nvPr/>
        </p:nvSpPr>
        <p:spPr bwMode="auto">
          <a:xfrm>
            <a:off x="1184275" y="6249988"/>
            <a:ext cx="1849438" cy="412750"/>
          </a:xfrm>
          <a:prstGeom prst="rect">
            <a:avLst/>
          </a:prstGeom>
          <a:noFill/>
          <a:ln w="12700">
            <a:noFill/>
            <a:miter lim="800000"/>
            <a:headEnd/>
            <a:tailEnd/>
          </a:ln>
          <a:effectLst/>
        </p:spPr>
        <p:txBody>
          <a:bodyPr wrap="none" anchor="ctr"/>
          <a:lstStyle/>
          <a:p>
            <a:endParaRPr lang="nb-NO"/>
          </a:p>
        </p:txBody>
      </p:sp>
      <p:sp>
        <p:nvSpPr>
          <p:cNvPr id="175111" name="Rectangle 7"/>
          <p:cNvSpPr>
            <a:spLocks noChangeArrowheads="1"/>
          </p:cNvSpPr>
          <p:nvPr/>
        </p:nvSpPr>
        <p:spPr bwMode="auto">
          <a:xfrm>
            <a:off x="3670300" y="6249988"/>
            <a:ext cx="2740025" cy="412750"/>
          </a:xfrm>
          <a:prstGeom prst="rect">
            <a:avLst/>
          </a:prstGeom>
          <a:noFill/>
          <a:ln w="12700">
            <a:noFill/>
            <a:miter lim="800000"/>
            <a:headEnd/>
            <a:tailEnd/>
          </a:ln>
          <a:effectLst/>
        </p:spPr>
        <p:txBody>
          <a:bodyPr wrap="none" anchor="ctr"/>
          <a:lstStyle/>
          <a:p>
            <a:endParaRPr lang="nb-NO"/>
          </a:p>
        </p:txBody>
      </p:sp>
      <p:sp>
        <p:nvSpPr>
          <p:cNvPr id="175112" name="Rectangle 8"/>
          <p:cNvSpPr>
            <a:spLocks noChangeArrowheads="1"/>
          </p:cNvSpPr>
          <p:nvPr/>
        </p:nvSpPr>
        <p:spPr bwMode="auto">
          <a:xfrm>
            <a:off x="596899" y="269875"/>
            <a:ext cx="8233201" cy="735013"/>
          </a:xfrm>
          <a:prstGeom prst="rect">
            <a:avLst/>
          </a:prstGeom>
          <a:noFill/>
          <a:ln w="12700">
            <a:noFill/>
            <a:miter lim="800000"/>
            <a:headEnd/>
            <a:tailEnd/>
          </a:ln>
          <a:effectLst/>
        </p:spPr>
        <p:txBody>
          <a:bodyPr lIns="90488" tIns="44450" rIns="90488" bIns="44450" anchor="ctr"/>
          <a:lstStyle/>
          <a:p>
            <a:pPr>
              <a:lnSpc>
                <a:spcPct val="90000"/>
              </a:lnSpc>
            </a:pPr>
            <a:r>
              <a:rPr lang="en-US" sz="3600" dirty="0">
                <a:solidFill>
                  <a:srgbClr val="3333FF"/>
                </a:solidFill>
                <a:effectLst>
                  <a:outerShdw blurRad="38100" dist="38100" dir="2700000" algn="tl">
                    <a:srgbClr val="C0C0C0"/>
                  </a:outerShdw>
                </a:effectLst>
                <a:latin typeface="Arial" charset="0"/>
              </a:rPr>
              <a:t>The chain of reporting before </a:t>
            </a:r>
            <a:r>
              <a:rPr lang="en-US" sz="3600" dirty="0" smtClean="0">
                <a:solidFill>
                  <a:srgbClr val="3333FF"/>
                </a:solidFill>
                <a:effectLst>
                  <a:outerShdw blurRad="38100" dist="38100" dir="2700000" algn="tl">
                    <a:srgbClr val="C0C0C0"/>
                  </a:outerShdw>
                </a:effectLst>
                <a:latin typeface="Arial" charset="0"/>
              </a:rPr>
              <a:t>KOSTRA</a:t>
            </a:r>
            <a:endParaRPr lang="en-US" sz="3600" dirty="0">
              <a:solidFill>
                <a:srgbClr val="3333FF"/>
              </a:solidFill>
              <a:effectLst>
                <a:outerShdw blurRad="38100" dist="38100" dir="2700000" algn="tl">
                  <a:srgbClr val="C0C0C0"/>
                </a:outerShdw>
              </a:effectLst>
              <a:latin typeface="Arial" charset="0"/>
            </a:endParaRPr>
          </a:p>
        </p:txBody>
      </p:sp>
      <p:grpSp>
        <p:nvGrpSpPr>
          <p:cNvPr id="175113" name="Group 9"/>
          <p:cNvGrpSpPr>
            <a:grpSpLocks/>
          </p:cNvGrpSpPr>
          <p:nvPr/>
        </p:nvGrpSpPr>
        <p:grpSpPr bwMode="auto">
          <a:xfrm>
            <a:off x="4287838" y="3255963"/>
            <a:ext cx="511175" cy="368300"/>
            <a:chOff x="2429" y="2051"/>
            <a:chExt cx="322" cy="232"/>
          </a:xfrm>
        </p:grpSpPr>
        <p:sp>
          <p:nvSpPr>
            <p:cNvPr id="175114" name="Oval 10"/>
            <p:cNvSpPr>
              <a:spLocks noChangeArrowheads="1"/>
            </p:cNvSpPr>
            <p:nvPr/>
          </p:nvSpPr>
          <p:spPr bwMode="auto">
            <a:xfrm>
              <a:off x="2429" y="2191"/>
              <a:ext cx="322" cy="92"/>
            </a:xfrm>
            <a:prstGeom prst="ellipse">
              <a:avLst/>
            </a:prstGeom>
            <a:gradFill rotWithShape="0">
              <a:gsLst>
                <a:gs pos="0">
                  <a:srgbClr val="A93A5C"/>
                </a:gs>
                <a:gs pos="50000">
                  <a:srgbClr val="A93A5C">
                    <a:gamma/>
                    <a:tint val="70196"/>
                    <a:invGamma/>
                  </a:srgbClr>
                </a:gs>
                <a:gs pos="100000">
                  <a:srgbClr val="A93A5C"/>
                </a:gs>
              </a:gsLst>
              <a:lin ang="0" scaled="1"/>
            </a:gradFill>
            <a:ln w="12700">
              <a:noFill/>
              <a:round/>
              <a:headEnd/>
              <a:tailEnd/>
            </a:ln>
            <a:effectLst/>
          </p:spPr>
          <p:txBody>
            <a:bodyPr wrap="none" anchor="ctr"/>
            <a:lstStyle/>
            <a:p>
              <a:endParaRPr lang="nb-NO"/>
            </a:p>
          </p:txBody>
        </p:sp>
        <p:sp>
          <p:nvSpPr>
            <p:cNvPr id="175115" name="Rectangle 11"/>
            <p:cNvSpPr>
              <a:spLocks noChangeArrowheads="1"/>
            </p:cNvSpPr>
            <p:nvPr/>
          </p:nvSpPr>
          <p:spPr bwMode="auto">
            <a:xfrm>
              <a:off x="2429" y="2099"/>
              <a:ext cx="322" cy="140"/>
            </a:xfrm>
            <a:prstGeom prst="rect">
              <a:avLst/>
            </a:prstGeom>
            <a:gradFill rotWithShape="0">
              <a:gsLst>
                <a:gs pos="0">
                  <a:srgbClr val="A93A5C"/>
                </a:gs>
                <a:gs pos="50000">
                  <a:srgbClr val="A93A5C">
                    <a:gamma/>
                    <a:tint val="70196"/>
                    <a:invGamma/>
                  </a:srgbClr>
                </a:gs>
                <a:gs pos="100000">
                  <a:srgbClr val="A93A5C"/>
                </a:gs>
              </a:gsLst>
              <a:lin ang="0" scaled="1"/>
            </a:gradFill>
            <a:ln w="12700">
              <a:noFill/>
              <a:miter lim="800000"/>
              <a:headEnd/>
              <a:tailEnd/>
            </a:ln>
            <a:effectLst/>
          </p:spPr>
          <p:txBody>
            <a:bodyPr wrap="none" anchor="ctr"/>
            <a:lstStyle/>
            <a:p>
              <a:endParaRPr lang="nb-NO"/>
            </a:p>
          </p:txBody>
        </p:sp>
        <p:sp>
          <p:nvSpPr>
            <p:cNvPr id="175116" name="Oval 12"/>
            <p:cNvSpPr>
              <a:spLocks noChangeArrowheads="1"/>
            </p:cNvSpPr>
            <p:nvPr/>
          </p:nvSpPr>
          <p:spPr bwMode="auto">
            <a:xfrm>
              <a:off x="2429" y="2051"/>
              <a:ext cx="322" cy="96"/>
            </a:xfrm>
            <a:prstGeom prst="ellipse">
              <a:avLst/>
            </a:prstGeom>
            <a:gradFill rotWithShape="0">
              <a:gsLst>
                <a:gs pos="0">
                  <a:srgbClr val="A93A5C"/>
                </a:gs>
                <a:gs pos="100000">
                  <a:srgbClr val="A93A5C">
                    <a:gamma/>
                    <a:tint val="70196"/>
                    <a:invGamma/>
                  </a:srgbClr>
                </a:gs>
              </a:gsLst>
              <a:lin ang="5400000" scaled="1"/>
            </a:gradFill>
            <a:ln w="12700">
              <a:noFill/>
              <a:round/>
              <a:headEnd/>
              <a:tailEnd/>
            </a:ln>
            <a:effectLst/>
          </p:spPr>
          <p:txBody>
            <a:bodyPr wrap="none" anchor="ctr"/>
            <a:lstStyle/>
            <a:p>
              <a:endParaRPr lang="nb-NO"/>
            </a:p>
          </p:txBody>
        </p:sp>
      </p:grpSp>
      <p:sp>
        <p:nvSpPr>
          <p:cNvPr id="175117" name="Rectangle 13"/>
          <p:cNvSpPr>
            <a:spLocks noChangeArrowheads="1"/>
          </p:cNvSpPr>
          <p:nvPr/>
        </p:nvSpPr>
        <p:spPr bwMode="auto">
          <a:xfrm>
            <a:off x="6864350" y="665163"/>
            <a:ext cx="2549525" cy="361950"/>
          </a:xfrm>
          <a:prstGeom prst="rect">
            <a:avLst/>
          </a:prstGeom>
          <a:noFill/>
          <a:ln w="12700">
            <a:noFill/>
            <a:miter lim="800000"/>
            <a:headEnd/>
            <a:tailEnd/>
          </a:ln>
          <a:effectLst/>
        </p:spPr>
        <p:txBody>
          <a:bodyPr wrap="none" anchor="ctr"/>
          <a:lstStyle/>
          <a:p>
            <a:endParaRPr lang="nb-NO"/>
          </a:p>
        </p:txBody>
      </p:sp>
      <p:sp>
        <p:nvSpPr>
          <p:cNvPr id="175118" name="Rectangle 14"/>
          <p:cNvSpPr>
            <a:spLocks noChangeArrowheads="1"/>
          </p:cNvSpPr>
          <p:nvPr/>
        </p:nvSpPr>
        <p:spPr bwMode="auto">
          <a:xfrm>
            <a:off x="508000" y="4343400"/>
            <a:ext cx="722313" cy="304800"/>
          </a:xfrm>
          <a:prstGeom prst="rect">
            <a:avLst/>
          </a:prstGeom>
          <a:noFill/>
          <a:ln w="12700">
            <a:noFill/>
            <a:miter lim="800000"/>
            <a:headEnd/>
            <a:tailEnd/>
          </a:ln>
          <a:effectLst/>
        </p:spPr>
        <p:txBody>
          <a:bodyPr wrap="none" anchor="ctr"/>
          <a:lstStyle/>
          <a:p>
            <a:endParaRPr lang="nb-NO"/>
          </a:p>
        </p:txBody>
      </p:sp>
      <p:sp>
        <p:nvSpPr>
          <p:cNvPr id="175119" name="Rectangle 15"/>
          <p:cNvSpPr>
            <a:spLocks noChangeArrowheads="1"/>
          </p:cNvSpPr>
          <p:nvPr/>
        </p:nvSpPr>
        <p:spPr bwMode="auto">
          <a:xfrm>
            <a:off x="509588" y="4802188"/>
            <a:ext cx="773112" cy="527050"/>
          </a:xfrm>
          <a:prstGeom prst="rect">
            <a:avLst/>
          </a:prstGeom>
          <a:noFill/>
          <a:ln w="12700">
            <a:noFill/>
            <a:miter lim="800000"/>
            <a:headEnd/>
            <a:tailEnd/>
          </a:ln>
          <a:effectLst/>
        </p:spPr>
        <p:txBody>
          <a:bodyPr wrap="none" anchor="ctr"/>
          <a:lstStyle/>
          <a:p>
            <a:endParaRPr lang="nb-NO"/>
          </a:p>
        </p:txBody>
      </p:sp>
      <p:sp>
        <p:nvSpPr>
          <p:cNvPr id="175120" name="Rectangle 16"/>
          <p:cNvSpPr>
            <a:spLocks noChangeArrowheads="1"/>
          </p:cNvSpPr>
          <p:nvPr/>
        </p:nvSpPr>
        <p:spPr bwMode="auto">
          <a:xfrm>
            <a:off x="514350" y="5562600"/>
            <a:ext cx="976313" cy="304800"/>
          </a:xfrm>
          <a:prstGeom prst="rect">
            <a:avLst/>
          </a:prstGeom>
          <a:noFill/>
          <a:ln w="12700">
            <a:noFill/>
            <a:miter lim="800000"/>
            <a:headEnd/>
            <a:tailEnd/>
          </a:ln>
          <a:effectLst/>
        </p:spPr>
        <p:txBody>
          <a:bodyPr wrap="none" anchor="ctr"/>
          <a:lstStyle/>
          <a:p>
            <a:endParaRPr lang="nb-NO"/>
          </a:p>
        </p:txBody>
      </p:sp>
      <p:grpSp>
        <p:nvGrpSpPr>
          <p:cNvPr id="175121" name="Group 17"/>
          <p:cNvGrpSpPr>
            <a:grpSpLocks/>
          </p:cNvGrpSpPr>
          <p:nvPr/>
        </p:nvGrpSpPr>
        <p:grpSpPr bwMode="auto">
          <a:xfrm>
            <a:off x="6234113" y="2116138"/>
            <a:ext cx="785812" cy="984250"/>
            <a:chOff x="3655" y="1333"/>
            <a:chExt cx="495" cy="620"/>
          </a:xfrm>
        </p:grpSpPr>
        <p:sp>
          <p:nvSpPr>
            <p:cNvPr id="175122" name="Oval 18"/>
            <p:cNvSpPr>
              <a:spLocks noChangeArrowheads="1"/>
            </p:cNvSpPr>
            <p:nvPr/>
          </p:nvSpPr>
          <p:spPr bwMode="auto">
            <a:xfrm>
              <a:off x="3655" y="1709"/>
              <a:ext cx="495" cy="244"/>
            </a:xfrm>
            <a:prstGeom prst="ellipse">
              <a:avLst/>
            </a:prstGeom>
            <a:gradFill rotWithShape="0">
              <a:gsLst>
                <a:gs pos="0">
                  <a:srgbClr val="A93A5C"/>
                </a:gs>
                <a:gs pos="50000">
                  <a:srgbClr val="A93A5C">
                    <a:gamma/>
                    <a:tint val="70196"/>
                    <a:invGamma/>
                  </a:srgbClr>
                </a:gs>
                <a:gs pos="100000">
                  <a:srgbClr val="A93A5C"/>
                </a:gs>
              </a:gsLst>
              <a:lin ang="0" scaled="1"/>
            </a:gradFill>
            <a:ln w="12700">
              <a:noFill/>
              <a:round/>
              <a:headEnd/>
              <a:tailEnd/>
            </a:ln>
            <a:effectLst/>
          </p:spPr>
          <p:txBody>
            <a:bodyPr wrap="none" anchor="ctr"/>
            <a:lstStyle/>
            <a:p>
              <a:endParaRPr lang="nb-NO"/>
            </a:p>
          </p:txBody>
        </p:sp>
        <p:sp>
          <p:nvSpPr>
            <p:cNvPr id="175123" name="Rectangle 19"/>
            <p:cNvSpPr>
              <a:spLocks noChangeArrowheads="1"/>
            </p:cNvSpPr>
            <p:nvPr/>
          </p:nvSpPr>
          <p:spPr bwMode="auto">
            <a:xfrm>
              <a:off x="3655" y="1457"/>
              <a:ext cx="495" cy="376"/>
            </a:xfrm>
            <a:prstGeom prst="rect">
              <a:avLst/>
            </a:prstGeom>
            <a:gradFill rotWithShape="0">
              <a:gsLst>
                <a:gs pos="0">
                  <a:srgbClr val="A93A5C"/>
                </a:gs>
                <a:gs pos="50000">
                  <a:srgbClr val="A93A5C">
                    <a:gamma/>
                    <a:tint val="70196"/>
                    <a:invGamma/>
                  </a:srgbClr>
                </a:gs>
                <a:gs pos="100000">
                  <a:srgbClr val="A93A5C"/>
                </a:gs>
              </a:gsLst>
              <a:lin ang="0" scaled="1"/>
            </a:gradFill>
            <a:ln w="12700">
              <a:noFill/>
              <a:miter lim="800000"/>
              <a:headEnd/>
              <a:tailEnd/>
            </a:ln>
            <a:effectLst/>
          </p:spPr>
          <p:txBody>
            <a:bodyPr wrap="none" anchor="ctr"/>
            <a:lstStyle/>
            <a:p>
              <a:endParaRPr lang="nb-NO"/>
            </a:p>
          </p:txBody>
        </p:sp>
        <p:sp>
          <p:nvSpPr>
            <p:cNvPr id="175124" name="Oval 20"/>
            <p:cNvSpPr>
              <a:spLocks noChangeArrowheads="1"/>
            </p:cNvSpPr>
            <p:nvPr/>
          </p:nvSpPr>
          <p:spPr bwMode="auto">
            <a:xfrm>
              <a:off x="3655" y="1333"/>
              <a:ext cx="495" cy="256"/>
            </a:xfrm>
            <a:prstGeom prst="ellipse">
              <a:avLst/>
            </a:prstGeom>
            <a:gradFill rotWithShape="0">
              <a:gsLst>
                <a:gs pos="0">
                  <a:srgbClr val="A93A5C"/>
                </a:gs>
                <a:gs pos="100000">
                  <a:srgbClr val="A93A5C">
                    <a:gamma/>
                    <a:tint val="70196"/>
                    <a:invGamma/>
                  </a:srgbClr>
                </a:gs>
              </a:gsLst>
              <a:lin ang="5400000" scaled="1"/>
            </a:gradFill>
            <a:ln w="12700">
              <a:noFill/>
              <a:round/>
              <a:headEnd/>
              <a:tailEnd/>
            </a:ln>
            <a:effectLst/>
          </p:spPr>
          <p:txBody>
            <a:bodyPr wrap="none" anchor="ctr"/>
            <a:lstStyle/>
            <a:p>
              <a:endParaRPr lang="nb-NO"/>
            </a:p>
          </p:txBody>
        </p:sp>
      </p:grpSp>
      <p:sp>
        <p:nvSpPr>
          <p:cNvPr id="175125" name="Rectangle 21"/>
          <p:cNvSpPr>
            <a:spLocks noChangeArrowheads="1"/>
          </p:cNvSpPr>
          <p:nvPr/>
        </p:nvSpPr>
        <p:spPr bwMode="auto">
          <a:xfrm>
            <a:off x="596900" y="642938"/>
            <a:ext cx="1457325" cy="361950"/>
          </a:xfrm>
          <a:prstGeom prst="rect">
            <a:avLst/>
          </a:prstGeom>
          <a:noFill/>
          <a:ln w="12700">
            <a:noFill/>
            <a:miter lim="800000"/>
            <a:headEnd/>
            <a:tailEnd/>
          </a:ln>
          <a:effectLst/>
        </p:spPr>
        <p:txBody>
          <a:bodyPr wrap="none" anchor="ctr"/>
          <a:lstStyle/>
          <a:p>
            <a:endParaRPr lang="nb-NO"/>
          </a:p>
        </p:txBody>
      </p:sp>
      <p:sp>
        <p:nvSpPr>
          <p:cNvPr id="175126" name="Rectangle 22"/>
          <p:cNvSpPr>
            <a:spLocks noChangeArrowheads="1"/>
          </p:cNvSpPr>
          <p:nvPr/>
        </p:nvSpPr>
        <p:spPr bwMode="auto">
          <a:xfrm>
            <a:off x="608013" y="1144588"/>
            <a:ext cx="1844675" cy="304800"/>
          </a:xfrm>
          <a:prstGeom prst="rect">
            <a:avLst/>
          </a:prstGeom>
          <a:noFill/>
          <a:ln w="12700">
            <a:noFill/>
            <a:miter lim="800000"/>
            <a:headEnd/>
            <a:tailEnd/>
          </a:ln>
          <a:effectLst/>
        </p:spPr>
        <p:txBody>
          <a:bodyPr wrap="none" anchor="ctr"/>
          <a:lstStyle/>
          <a:p>
            <a:endParaRPr lang="nb-NO"/>
          </a:p>
        </p:txBody>
      </p:sp>
      <p:sp>
        <p:nvSpPr>
          <p:cNvPr id="175127" name="Rectangle 23"/>
          <p:cNvSpPr>
            <a:spLocks noChangeArrowheads="1"/>
          </p:cNvSpPr>
          <p:nvPr/>
        </p:nvSpPr>
        <p:spPr bwMode="auto">
          <a:xfrm>
            <a:off x="3944938" y="1633538"/>
            <a:ext cx="684212" cy="361950"/>
          </a:xfrm>
          <a:prstGeom prst="rect">
            <a:avLst/>
          </a:prstGeom>
          <a:noFill/>
          <a:ln w="12700">
            <a:noFill/>
            <a:miter lim="800000"/>
            <a:headEnd/>
            <a:tailEnd/>
          </a:ln>
          <a:effectLst/>
        </p:spPr>
        <p:txBody>
          <a:bodyPr wrap="none" anchor="ctr"/>
          <a:lstStyle/>
          <a:p>
            <a:endParaRPr lang="nb-NO"/>
          </a:p>
        </p:txBody>
      </p:sp>
      <p:sp>
        <p:nvSpPr>
          <p:cNvPr id="175128" name="Rectangle 24"/>
          <p:cNvSpPr>
            <a:spLocks noChangeArrowheads="1"/>
          </p:cNvSpPr>
          <p:nvPr/>
        </p:nvSpPr>
        <p:spPr bwMode="auto">
          <a:xfrm>
            <a:off x="4164013" y="3332163"/>
            <a:ext cx="647700" cy="577850"/>
          </a:xfrm>
          <a:prstGeom prst="rect">
            <a:avLst/>
          </a:prstGeom>
          <a:noFill/>
          <a:ln w="12700">
            <a:noFill/>
            <a:miter lim="800000"/>
            <a:headEnd/>
            <a:tailEnd/>
          </a:ln>
          <a:effectLst/>
        </p:spPr>
        <p:txBody>
          <a:bodyPr wrap="none" anchor="ctr"/>
          <a:lstStyle/>
          <a:p>
            <a:endParaRPr lang="nb-NO"/>
          </a:p>
        </p:txBody>
      </p:sp>
      <p:sp>
        <p:nvSpPr>
          <p:cNvPr id="175129" name="Rectangle 25"/>
          <p:cNvSpPr>
            <a:spLocks noChangeArrowheads="1"/>
          </p:cNvSpPr>
          <p:nvPr/>
        </p:nvSpPr>
        <p:spPr bwMode="auto">
          <a:xfrm>
            <a:off x="5710238" y="3332163"/>
            <a:ext cx="647700" cy="577850"/>
          </a:xfrm>
          <a:prstGeom prst="rect">
            <a:avLst/>
          </a:prstGeom>
          <a:noFill/>
          <a:ln w="12700">
            <a:noFill/>
            <a:miter lim="800000"/>
            <a:headEnd/>
            <a:tailEnd/>
          </a:ln>
          <a:effectLst/>
        </p:spPr>
        <p:txBody>
          <a:bodyPr wrap="none" anchor="ctr"/>
          <a:lstStyle/>
          <a:p>
            <a:endParaRPr lang="nb-NO"/>
          </a:p>
        </p:txBody>
      </p:sp>
      <p:sp>
        <p:nvSpPr>
          <p:cNvPr id="175130" name="Rectangle 26"/>
          <p:cNvSpPr>
            <a:spLocks noChangeArrowheads="1"/>
          </p:cNvSpPr>
          <p:nvPr/>
        </p:nvSpPr>
        <p:spPr bwMode="auto">
          <a:xfrm>
            <a:off x="684213" y="1387475"/>
            <a:ext cx="1630362" cy="1003300"/>
          </a:xfrm>
          <a:prstGeom prst="rect">
            <a:avLst/>
          </a:prstGeom>
          <a:noFill/>
          <a:ln w="12700">
            <a:noFill/>
            <a:miter lim="800000"/>
            <a:headEnd/>
            <a:tailEnd/>
          </a:ln>
          <a:effectLst/>
        </p:spPr>
        <p:txBody>
          <a:bodyPr lIns="90488" tIns="44450" rIns="90488" bIns="44450">
            <a:spAutoFit/>
          </a:bodyPr>
          <a:lstStyle/>
          <a:p>
            <a:r>
              <a:rPr lang="en-US" sz="2000" b="1" dirty="0">
                <a:latin typeface="Helvetica" pitchFamily="34" charset="0"/>
              </a:rPr>
              <a:t>Municipal/ County department</a:t>
            </a:r>
          </a:p>
        </p:txBody>
      </p:sp>
      <p:sp>
        <p:nvSpPr>
          <p:cNvPr id="175131" name="Rectangle 27"/>
          <p:cNvSpPr>
            <a:spLocks noChangeArrowheads="1"/>
          </p:cNvSpPr>
          <p:nvPr/>
        </p:nvSpPr>
        <p:spPr bwMode="auto">
          <a:xfrm>
            <a:off x="4873625" y="1657350"/>
            <a:ext cx="1425575" cy="831850"/>
          </a:xfrm>
          <a:prstGeom prst="rect">
            <a:avLst/>
          </a:prstGeom>
          <a:noFill/>
          <a:ln w="12700">
            <a:noFill/>
            <a:miter lim="800000"/>
            <a:headEnd/>
            <a:tailEnd/>
          </a:ln>
          <a:effectLst/>
        </p:spPr>
        <p:txBody>
          <a:bodyPr wrap="none" anchor="ctr"/>
          <a:lstStyle/>
          <a:p>
            <a:endParaRPr lang="nb-NO"/>
          </a:p>
        </p:txBody>
      </p:sp>
      <p:sp>
        <p:nvSpPr>
          <p:cNvPr id="175132" name="Rectangle 28"/>
          <p:cNvSpPr>
            <a:spLocks noChangeArrowheads="1"/>
          </p:cNvSpPr>
          <p:nvPr/>
        </p:nvSpPr>
        <p:spPr bwMode="auto">
          <a:xfrm>
            <a:off x="2476500" y="3638550"/>
            <a:ext cx="903288" cy="831850"/>
          </a:xfrm>
          <a:prstGeom prst="rect">
            <a:avLst/>
          </a:prstGeom>
          <a:noFill/>
          <a:ln w="12700">
            <a:noFill/>
            <a:miter lim="800000"/>
            <a:headEnd/>
            <a:tailEnd/>
          </a:ln>
          <a:effectLst/>
        </p:spPr>
        <p:txBody>
          <a:bodyPr wrap="none" anchor="ctr"/>
          <a:lstStyle/>
          <a:p>
            <a:endParaRPr lang="nb-NO"/>
          </a:p>
        </p:txBody>
      </p:sp>
      <p:grpSp>
        <p:nvGrpSpPr>
          <p:cNvPr id="175133" name="Group 29"/>
          <p:cNvGrpSpPr>
            <a:grpSpLocks/>
          </p:cNvGrpSpPr>
          <p:nvPr/>
        </p:nvGrpSpPr>
        <p:grpSpPr bwMode="auto">
          <a:xfrm>
            <a:off x="7681913" y="4325938"/>
            <a:ext cx="785812" cy="984250"/>
            <a:chOff x="4567" y="2725"/>
            <a:chExt cx="495" cy="620"/>
          </a:xfrm>
        </p:grpSpPr>
        <p:sp>
          <p:nvSpPr>
            <p:cNvPr id="175134" name="Oval 30"/>
            <p:cNvSpPr>
              <a:spLocks noChangeArrowheads="1"/>
            </p:cNvSpPr>
            <p:nvPr/>
          </p:nvSpPr>
          <p:spPr bwMode="auto">
            <a:xfrm>
              <a:off x="4567" y="3101"/>
              <a:ext cx="495" cy="244"/>
            </a:xfrm>
            <a:prstGeom prst="ellipse">
              <a:avLst/>
            </a:prstGeom>
            <a:gradFill rotWithShape="0">
              <a:gsLst>
                <a:gs pos="0">
                  <a:srgbClr val="A93A5C"/>
                </a:gs>
                <a:gs pos="50000">
                  <a:srgbClr val="A93A5C">
                    <a:gamma/>
                    <a:tint val="70196"/>
                    <a:invGamma/>
                  </a:srgbClr>
                </a:gs>
                <a:gs pos="100000">
                  <a:srgbClr val="A93A5C"/>
                </a:gs>
              </a:gsLst>
              <a:lin ang="0" scaled="1"/>
            </a:gradFill>
            <a:ln w="12700">
              <a:noFill/>
              <a:round/>
              <a:headEnd/>
              <a:tailEnd/>
            </a:ln>
            <a:effectLst/>
          </p:spPr>
          <p:txBody>
            <a:bodyPr wrap="none" anchor="ctr"/>
            <a:lstStyle/>
            <a:p>
              <a:endParaRPr lang="nb-NO"/>
            </a:p>
          </p:txBody>
        </p:sp>
        <p:sp>
          <p:nvSpPr>
            <p:cNvPr id="175135" name="Rectangle 31"/>
            <p:cNvSpPr>
              <a:spLocks noChangeArrowheads="1"/>
            </p:cNvSpPr>
            <p:nvPr/>
          </p:nvSpPr>
          <p:spPr bwMode="auto">
            <a:xfrm>
              <a:off x="4567" y="2849"/>
              <a:ext cx="495" cy="376"/>
            </a:xfrm>
            <a:prstGeom prst="rect">
              <a:avLst/>
            </a:prstGeom>
            <a:gradFill rotWithShape="0">
              <a:gsLst>
                <a:gs pos="0">
                  <a:srgbClr val="A93A5C"/>
                </a:gs>
                <a:gs pos="50000">
                  <a:srgbClr val="A93A5C">
                    <a:gamma/>
                    <a:tint val="70196"/>
                    <a:invGamma/>
                  </a:srgbClr>
                </a:gs>
                <a:gs pos="100000">
                  <a:srgbClr val="A93A5C"/>
                </a:gs>
              </a:gsLst>
              <a:lin ang="0" scaled="1"/>
            </a:gradFill>
            <a:ln w="12700">
              <a:noFill/>
              <a:miter lim="800000"/>
              <a:headEnd/>
              <a:tailEnd/>
            </a:ln>
            <a:effectLst/>
          </p:spPr>
          <p:txBody>
            <a:bodyPr wrap="none" anchor="ctr"/>
            <a:lstStyle/>
            <a:p>
              <a:endParaRPr lang="nb-NO"/>
            </a:p>
          </p:txBody>
        </p:sp>
        <p:sp>
          <p:nvSpPr>
            <p:cNvPr id="175136" name="Oval 32"/>
            <p:cNvSpPr>
              <a:spLocks noChangeArrowheads="1"/>
            </p:cNvSpPr>
            <p:nvPr/>
          </p:nvSpPr>
          <p:spPr bwMode="auto">
            <a:xfrm>
              <a:off x="4567" y="2725"/>
              <a:ext cx="495" cy="256"/>
            </a:xfrm>
            <a:prstGeom prst="ellipse">
              <a:avLst/>
            </a:prstGeom>
            <a:gradFill rotWithShape="0">
              <a:gsLst>
                <a:gs pos="0">
                  <a:srgbClr val="A93A5C"/>
                </a:gs>
                <a:gs pos="100000">
                  <a:srgbClr val="A93A5C">
                    <a:gamma/>
                    <a:tint val="70196"/>
                    <a:invGamma/>
                  </a:srgbClr>
                </a:gs>
              </a:gsLst>
              <a:lin ang="5400000" scaled="1"/>
            </a:gradFill>
            <a:ln w="12700">
              <a:noFill/>
              <a:round/>
              <a:headEnd/>
              <a:tailEnd/>
            </a:ln>
            <a:effectLst/>
          </p:spPr>
          <p:txBody>
            <a:bodyPr wrap="none" anchor="ctr"/>
            <a:lstStyle/>
            <a:p>
              <a:endParaRPr lang="nb-NO"/>
            </a:p>
          </p:txBody>
        </p:sp>
      </p:grpSp>
      <p:sp>
        <p:nvSpPr>
          <p:cNvPr id="175137" name="Rectangle 33"/>
          <p:cNvSpPr>
            <a:spLocks noChangeArrowheads="1"/>
          </p:cNvSpPr>
          <p:nvPr/>
        </p:nvSpPr>
        <p:spPr bwMode="auto">
          <a:xfrm>
            <a:off x="2339975" y="1484313"/>
            <a:ext cx="1728788" cy="698500"/>
          </a:xfrm>
          <a:prstGeom prst="rect">
            <a:avLst/>
          </a:prstGeom>
          <a:noFill/>
          <a:ln w="12700">
            <a:noFill/>
            <a:miter lim="800000"/>
            <a:headEnd/>
            <a:tailEnd/>
          </a:ln>
          <a:effectLst/>
        </p:spPr>
        <p:txBody>
          <a:bodyPr lIns="90488" tIns="44450" rIns="90488" bIns="44450">
            <a:spAutoFit/>
          </a:bodyPr>
          <a:lstStyle/>
          <a:p>
            <a:r>
              <a:rPr lang="en-US" sz="2000" b="1" dirty="0">
                <a:latin typeface="Helvetica" pitchFamily="34" charset="0"/>
              </a:rPr>
              <a:t>Municipality/ County</a:t>
            </a:r>
          </a:p>
        </p:txBody>
      </p:sp>
      <p:sp>
        <p:nvSpPr>
          <p:cNvPr id="175138" name="Rectangle 34"/>
          <p:cNvSpPr>
            <a:spLocks noChangeArrowheads="1"/>
          </p:cNvSpPr>
          <p:nvPr/>
        </p:nvSpPr>
        <p:spPr bwMode="auto">
          <a:xfrm>
            <a:off x="4211638" y="1484313"/>
            <a:ext cx="1292225" cy="705321"/>
          </a:xfrm>
          <a:prstGeom prst="rect">
            <a:avLst/>
          </a:prstGeom>
          <a:noFill/>
          <a:ln w="12700">
            <a:noFill/>
            <a:miter lim="800000"/>
            <a:headEnd/>
            <a:tailEnd/>
          </a:ln>
          <a:effectLst/>
        </p:spPr>
        <p:txBody>
          <a:bodyPr lIns="90488" tIns="44450" rIns="90488" bIns="44450">
            <a:spAutoFit/>
          </a:bodyPr>
          <a:lstStyle/>
          <a:p>
            <a:r>
              <a:rPr lang="en-US" sz="2000" b="1" dirty="0" smtClean="0">
                <a:latin typeface="Helvetica" pitchFamily="34" charset="0"/>
              </a:rPr>
              <a:t>Regional state</a:t>
            </a:r>
            <a:endParaRPr lang="en-US" sz="2000" b="1" dirty="0">
              <a:latin typeface="Helvetica" pitchFamily="34" charset="0"/>
            </a:endParaRPr>
          </a:p>
        </p:txBody>
      </p:sp>
      <p:sp>
        <p:nvSpPr>
          <p:cNvPr id="175139" name="Rectangle 35"/>
          <p:cNvSpPr>
            <a:spLocks noChangeArrowheads="1"/>
          </p:cNvSpPr>
          <p:nvPr/>
        </p:nvSpPr>
        <p:spPr bwMode="auto">
          <a:xfrm>
            <a:off x="5724525" y="1484313"/>
            <a:ext cx="1368425" cy="393700"/>
          </a:xfrm>
          <a:prstGeom prst="rect">
            <a:avLst/>
          </a:prstGeom>
          <a:noFill/>
          <a:ln w="12700">
            <a:noFill/>
            <a:miter lim="800000"/>
            <a:headEnd/>
            <a:tailEnd/>
          </a:ln>
          <a:effectLst/>
        </p:spPr>
        <p:txBody>
          <a:bodyPr lIns="90488" tIns="44450" rIns="90488" bIns="44450">
            <a:spAutoFit/>
          </a:bodyPr>
          <a:lstStyle/>
          <a:p>
            <a:r>
              <a:rPr lang="en-US" sz="2000" b="1" dirty="0">
                <a:latin typeface="Helvetica" pitchFamily="34" charset="0"/>
              </a:rPr>
              <a:t>Ministries</a:t>
            </a:r>
          </a:p>
        </p:txBody>
      </p:sp>
      <p:sp>
        <p:nvSpPr>
          <p:cNvPr id="175140" name="Rectangle 36"/>
          <p:cNvSpPr>
            <a:spLocks noChangeArrowheads="1"/>
          </p:cNvSpPr>
          <p:nvPr/>
        </p:nvSpPr>
        <p:spPr bwMode="auto">
          <a:xfrm>
            <a:off x="7380288" y="1484313"/>
            <a:ext cx="1555750" cy="698500"/>
          </a:xfrm>
          <a:prstGeom prst="rect">
            <a:avLst/>
          </a:prstGeom>
          <a:noFill/>
          <a:ln w="12700">
            <a:noFill/>
            <a:miter lim="800000"/>
            <a:headEnd/>
            <a:tailEnd/>
          </a:ln>
          <a:effectLst/>
        </p:spPr>
        <p:txBody>
          <a:bodyPr lIns="90488" tIns="44450" rIns="90488" bIns="44450">
            <a:spAutoFit/>
          </a:bodyPr>
          <a:lstStyle/>
          <a:p>
            <a:r>
              <a:rPr lang="en-US" sz="2000" b="1">
                <a:latin typeface="Helvetica" pitchFamily="34" charset="0"/>
              </a:rPr>
              <a:t>Statistics Norway</a:t>
            </a:r>
          </a:p>
        </p:txBody>
      </p:sp>
      <p:grpSp>
        <p:nvGrpSpPr>
          <p:cNvPr id="175141" name="Group 37"/>
          <p:cNvGrpSpPr>
            <a:grpSpLocks/>
          </p:cNvGrpSpPr>
          <p:nvPr/>
        </p:nvGrpSpPr>
        <p:grpSpPr bwMode="auto">
          <a:xfrm>
            <a:off x="2706688" y="3636963"/>
            <a:ext cx="479425" cy="228600"/>
            <a:chOff x="1433" y="2291"/>
            <a:chExt cx="302" cy="144"/>
          </a:xfrm>
        </p:grpSpPr>
        <p:sp>
          <p:nvSpPr>
            <p:cNvPr id="175142" name="Oval 38"/>
            <p:cNvSpPr>
              <a:spLocks noChangeArrowheads="1"/>
            </p:cNvSpPr>
            <p:nvPr/>
          </p:nvSpPr>
          <p:spPr bwMode="auto">
            <a:xfrm>
              <a:off x="1433" y="2379"/>
              <a:ext cx="302" cy="56"/>
            </a:xfrm>
            <a:prstGeom prst="ellipse">
              <a:avLst/>
            </a:prstGeom>
            <a:gradFill rotWithShape="0">
              <a:gsLst>
                <a:gs pos="0">
                  <a:srgbClr val="919191"/>
                </a:gs>
                <a:gs pos="50000">
                  <a:srgbClr val="919191">
                    <a:gamma/>
                    <a:tint val="70196"/>
                    <a:invGamma/>
                  </a:srgbClr>
                </a:gs>
                <a:gs pos="100000">
                  <a:srgbClr val="919191"/>
                </a:gs>
              </a:gsLst>
              <a:lin ang="0" scaled="1"/>
            </a:gradFill>
            <a:ln w="12700">
              <a:noFill/>
              <a:round/>
              <a:headEnd/>
              <a:tailEnd/>
            </a:ln>
            <a:effectLst/>
          </p:spPr>
          <p:txBody>
            <a:bodyPr wrap="none" anchor="ctr"/>
            <a:lstStyle/>
            <a:p>
              <a:endParaRPr lang="nb-NO"/>
            </a:p>
          </p:txBody>
        </p:sp>
        <p:sp>
          <p:nvSpPr>
            <p:cNvPr id="175143" name="Rectangle 39"/>
            <p:cNvSpPr>
              <a:spLocks noChangeArrowheads="1"/>
            </p:cNvSpPr>
            <p:nvPr/>
          </p:nvSpPr>
          <p:spPr bwMode="auto">
            <a:xfrm>
              <a:off x="1433" y="2319"/>
              <a:ext cx="302" cy="88"/>
            </a:xfrm>
            <a:prstGeom prst="rect">
              <a:avLst/>
            </a:prstGeom>
            <a:gradFill rotWithShape="0">
              <a:gsLst>
                <a:gs pos="0">
                  <a:srgbClr val="919191"/>
                </a:gs>
                <a:gs pos="50000">
                  <a:srgbClr val="919191">
                    <a:gamma/>
                    <a:tint val="70196"/>
                    <a:invGamma/>
                  </a:srgbClr>
                </a:gs>
                <a:gs pos="100000">
                  <a:srgbClr val="919191"/>
                </a:gs>
              </a:gsLst>
              <a:lin ang="0" scaled="1"/>
            </a:gradFill>
            <a:ln w="12700">
              <a:noFill/>
              <a:miter lim="800000"/>
              <a:headEnd/>
              <a:tailEnd/>
            </a:ln>
            <a:effectLst/>
          </p:spPr>
          <p:txBody>
            <a:bodyPr wrap="none" anchor="ctr"/>
            <a:lstStyle/>
            <a:p>
              <a:endParaRPr lang="nb-NO"/>
            </a:p>
          </p:txBody>
        </p:sp>
        <p:sp>
          <p:nvSpPr>
            <p:cNvPr id="175144" name="Oval 40"/>
            <p:cNvSpPr>
              <a:spLocks noChangeArrowheads="1"/>
            </p:cNvSpPr>
            <p:nvPr/>
          </p:nvSpPr>
          <p:spPr bwMode="auto">
            <a:xfrm>
              <a:off x="1433" y="2291"/>
              <a:ext cx="302" cy="60"/>
            </a:xfrm>
            <a:prstGeom prst="ellipse">
              <a:avLst/>
            </a:prstGeom>
            <a:gradFill rotWithShape="0">
              <a:gsLst>
                <a:gs pos="0">
                  <a:srgbClr val="919191"/>
                </a:gs>
                <a:gs pos="100000">
                  <a:srgbClr val="919191">
                    <a:gamma/>
                    <a:tint val="70196"/>
                    <a:invGamma/>
                  </a:srgbClr>
                </a:gs>
              </a:gsLst>
              <a:lin ang="5400000" scaled="1"/>
            </a:gradFill>
            <a:ln w="12700">
              <a:noFill/>
              <a:round/>
              <a:headEnd/>
              <a:tailEnd/>
            </a:ln>
            <a:effectLst/>
          </p:spPr>
          <p:txBody>
            <a:bodyPr wrap="none" anchor="ctr"/>
            <a:lstStyle/>
            <a:p>
              <a:endParaRPr lang="nb-NO"/>
            </a:p>
          </p:txBody>
        </p:sp>
      </p:grpSp>
      <p:grpSp>
        <p:nvGrpSpPr>
          <p:cNvPr id="175145" name="Group 41"/>
          <p:cNvGrpSpPr>
            <a:grpSpLocks/>
          </p:cNvGrpSpPr>
          <p:nvPr/>
        </p:nvGrpSpPr>
        <p:grpSpPr bwMode="auto">
          <a:xfrm>
            <a:off x="1030288" y="2341563"/>
            <a:ext cx="479425" cy="249237"/>
            <a:chOff x="377" y="1475"/>
            <a:chExt cx="302" cy="157"/>
          </a:xfrm>
        </p:grpSpPr>
        <p:sp>
          <p:nvSpPr>
            <p:cNvPr id="175146" name="Oval 42"/>
            <p:cNvSpPr>
              <a:spLocks noChangeArrowheads="1"/>
            </p:cNvSpPr>
            <p:nvPr/>
          </p:nvSpPr>
          <p:spPr bwMode="auto">
            <a:xfrm>
              <a:off x="377" y="1571"/>
              <a:ext cx="302" cy="61"/>
            </a:xfrm>
            <a:prstGeom prst="ellipse">
              <a:avLst/>
            </a:prstGeom>
            <a:gradFill rotWithShape="0">
              <a:gsLst>
                <a:gs pos="0">
                  <a:srgbClr val="919191"/>
                </a:gs>
                <a:gs pos="50000">
                  <a:srgbClr val="919191">
                    <a:gamma/>
                    <a:tint val="70196"/>
                    <a:invGamma/>
                  </a:srgbClr>
                </a:gs>
                <a:gs pos="100000">
                  <a:srgbClr val="919191"/>
                </a:gs>
              </a:gsLst>
              <a:lin ang="0" scaled="1"/>
            </a:gradFill>
            <a:ln w="12700">
              <a:noFill/>
              <a:round/>
              <a:headEnd/>
              <a:tailEnd/>
            </a:ln>
            <a:effectLst/>
          </p:spPr>
          <p:txBody>
            <a:bodyPr wrap="none" anchor="ctr"/>
            <a:lstStyle/>
            <a:p>
              <a:endParaRPr lang="nb-NO"/>
            </a:p>
          </p:txBody>
        </p:sp>
        <p:sp>
          <p:nvSpPr>
            <p:cNvPr id="175147" name="Rectangle 43"/>
            <p:cNvSpPr>
              <a:spLocks noChangeArrowheads="1"/>
            </p:cNvSpPr>
            <p:nvPr/>
          </p:nvSpPr>
          <p:spPr bwMode="auto">
            <a:xfrm>
              <a:off x="377" y="1506"/>
              <a:ext cx="302" cy="95"/>
            </a:xfrm>
            <a:prstGeom prst="rect">
              <a:avLst/>
            </a:prstGeom>
            <a:gradFill rotWithShape="0">
              <a:gsLst>
                <a:gs pos="0">
                  <a:srgbClr val="919191"/>
                </a:gs>
                <a:gs pos="50000">
                  <a:srgbClr val="919191">
                    <a:gamma/>
                    <a:tint val="70196"/>
                    <a:invGamma/>
                  </a:srgbClr>
                </a:gs>
                <a:gs pos="100000">
                  <a:srgbClr val="919191"/>
                </a:gs>
              </a:gsLst>
              <a:lin ang="0" scaled="1"/>
            </a:gradFill>
            <a:ln w="12700">
              <a:noFill/>
              <a:miter lim="800000"/>
              <a:headEnd/>
              <a:tailEnd/>
            </a:ln>
            <a:effectLst/>
          </p:spPr>
          <p:txBody>
            <a:bodyPr wrap="none" anchor="ctr"/>
            <a:lstStyle/>
            <a:p>
              <a:endParaRPr lang="nb-NO"/>
            </a:p>
          </p:txBody>
        </p:sp>
        <p:sp>
          <p:nvSpPr>
            <p:cNvPr id="175148" name="Oval 44"/>
            <p:cNvSpPr>
              <a:spLocks noChangeArrowheads="1"/>
            </p:cNvSpPr>
            <p:nvPr/>
          </p:nvSpPr>
          <p:spPr bwMode="auto">
            <a:xfrm>
              <a:off x="377" y="1475"/>
              <a:ext cx="302" cy="65"/>
            </a:xfrm>
            <a:prstGeom prst="ellipse">
              <a:avLst/>
            </a:prstGeom>
            <a:gradFill rotWithShape="0">
              <a:gsLst>
                <a:gs pos="0">
                  <a:srgbClr val="919191"/>
                </a:gs>
                <a:gs pos="100000">
                  <a:srgbClr val="919191">
                    <a:gamma/>
                    <a:tint val="70196"/>
                    <a:invGamma/>
                  </a:srgbClr>
                </a:gs>
              </a:gsLst>
              <a:lin ang="5400000" scaled="1"/>
            </a:gradFill>
            <a:ln w="12700">
              <a:noFill/>
              <a:round/>
              <a:headEnd/>
              <a:tailEnd/>
            </a:ln>
            <a:effectLst/>
          </p:spPr>
          <p:txBody>
            <a:bodyPr wrap="none" anchor="ctr"/>
            <a:lstStyle/>
            <a:p>
              <a:endParaRPr lang="nb-NO"/>
            </a:p>
          </p:txBody>
        </p:sp>
      </p:grpSp>
      <p:sp>
        <p:nvSpPr>
          <p:cNvPr id="175149" name="Line 45"/>
          <p:cNvSpPr>
            <a:spLocks noChangeShapeType="1"/>
          </p:cNvSpPr>
          <p:nvPr/>
        </p:nvSpPr>
        <p:spPr bwMode="auto">
          <a:xfrm>
            <a:off x="1614488" y="2554288"/>
            <a:ext cx="2665412" cy="760412"/>
          </a:xfrm>
          <a:prstGeom prst="line">
            <a:avLst/>
          </a:prstGeom>
          <a:noFill/>
          <a:ln w="38100" cmpd="dbl">
            <a:solidFill>
              <a:schemeClr val="hlink"/>
            </a:solidFill>
            <a:round/>
            <a:headEnd/>
            <a:tailEnd type="triangle" w="med" len="med"/>
          </a:ln>
          <a:effectLst/>
        </p:spPr>
        <p:txBody>
          <a:bodyPr wrap="none" anchor="ctr"/>
          <a:lstStyle/>
          <a:p>
            <a:endParaRPr lang="nb-NO"/>
          </a:p>
        </p:txBody>
      </p:sp>
      <p:sp>
        <p:nvSpPr>
          <p:cNvPr id="175150" name="Line 46"/>
          <p:cNvSpPr>
            <a:spLocks noChangeShapeType="1"/>
          </p:cNvSpPr>
          <p:nvPr/>
        </p:nvSpPr>
        <p:spPr bwMode="auto">
          <a:xfrm flipV="1">
            <a:off x="4662488" y="2706688"/>
            <a:ext cx="1598612" cy="608012"/>
          </a:xfrm>
          <a:prstGeom prst="line">
            <a:avLst/>
          </a:prstGeom>
          <a:noFill/>
          <a:ln w="38100" cmpd="dbl">
            <a:solidFill>
              <a:schemeClr val="hlink"/>
            </a:solidFill>
            <a:round/>
            <a:headEnd/>
            <a:tailEnd type="triangle" w="med" len="med"/>
          </a:ln>
          <a:effectLst/>
        </p:spPr>
        <p:txBody>
          <a:bodyPr wrap="none" anchor="ctr"/>
          <a:lstStyle/>
          <a:p>
            <a:endParaRPr lang="nb-NO"/>
          </a:p>
        </p:txBody>
      </p:sp>
      <p:sp>
        <p:nvSpPr>
          <p:cNvPr id="175151" name="Line 47"/>
          <p:cNvSpPr>
            <a:spLocks noChangeShapeType="1"/>
          </p:cNvSpPr>
          <p:nvPr/>
        </p:nvSpPr>
        <p:spPr bwMode="auto">
          <a:xfrm>
            <a:off x="7100888" y="3011488"/>
            <a:ext cx="989012" cy="1370012"/>
          </a:xfrm>
          <a:prstGeom prst="line">
            <a:avLst/>
          </a:prstGeom>
          <a:noFill/>
          <a:ln w="38100" cmpd="dbl">
            <a:solidFill>
              <a:schemeClr val="hlink"/>
            </a:solidFill>
            <a:prstDash val="lgDash"/>
            <a:round/>
            <a:headEnd/>
            <a:tailEnd type="triangle" w="med" len="med"/>
          </a:ln>
          <a:effectLst/>
        </p:spPr>
        <p:txBody>
          <a:bodyPr wrap="none" anchor="ctr"/>
          <a:lstStyle/>
          <a:p>
            <a:endParaRPr lang="nb-NO"/>
          </a:p>
        </p:txBody>
      </p:sp>
      <p:grpSp>
        <p:nvGrpSpPr>
          <p:cNvPr id="175152" name="Group 48"/>
          <p:cNvGrpSpPr>
            <a:grpSpLocks/>
          </p:cNvGrpSpPr>
          <p:nvPr/>
        </p:nvGrpSpPr>
        <p:grpSpPr bwMode="auto">
          <a:xfrm>
            <a:off x="954088" y="5541963"/>
            <a:ext cx="479425" cy="228600"/>
            <a:chOff x="329" y="3491"/>
            <a:chExt cx="302" cy="144"/>
          </a:xfrm>
        </p:grpSpPr>
        <p:sp>
          <p:nvSpPr>
            <p:cNvPr id="175153" name="Oval 49"/>
            <p:cNvSpPr>
              <a:spLocks noChangeArrowheads="1"/>
            </p:cNvSpPr>
            <p:nvPr/>
          </p:nvSpPr>
          <p:spPr bwMode="auto">
            <a:xfrm>
              <a:off x="329" y="3579"/>
              <a:ext cx="302" cy="56"/>
            </a:xfrm>
            <a:prstGeom prst="ellipse">
              <a:avLst/>
            </a:prstGeom>
            <a:gradFill rotWithShape="0">
              <a:gsLst>
                <a:gs pos="0">
                  <a:srgbClr val="919191"/>
                </a:gs>
                <a:gs pos="50000">
                  <a:srgbClr val="919191">
                    <a:gamma/>
                    <a:tint val="70196"/>
                    <a:invGamma/>
                  </a:srgbClr>
                </a:gs>
                <a:gs pos="100000">
                  <a:srgbClr val="919191"/>
                </a:gs>
              </a:gsLst>
              <a:lin ang="0" scaled="1"/>
            </a:gradFill>
            <a:ln w="12700">
              <a:noFill/>
              <a:round/>
              <a:headEnd/>
              <a:tailEnd/>
            </a:ln>
            <a:effectLst/>
          </p:spPr>
          <p:txBody>
            <a:bodyPr wrap="none" anchor="ctr"/>
            <a:lstStyle/>
            <a:p>
              <a:endParaRPr lang="nb-NO"/>
            </a:p>
          </p:txBody>
        </p:sp>
        <p:sp>
          <p:nvSpPr>
            <p:cNvPr id="175154" name="Rectangle 50"/>
            <p:cNvSpPr>
              <a:spLocks noChangeArrowheads="1"/>
            </p:cNvSpPr>
            <p:nvPr/>
          </p:nvSpPr>
          <p:spPr bwMode="auto">
            <a:xfrm>
              <a:off x="329" y="3519"/>
              <a:ext cx="302" cy="88"/>
            </a:xfrm>
            <a:prstGeom prst="rect">
              <a:avLst/>
            </a:prstGeom>
            <a:gradFill rotWithShape="0">
              <a:gsLst>
                <a:gs pos="0">
                  <a:srgbClr val="919191"/>
                </a:gs>
                <a:gs pos="50000">
                  <a:srgbClr val="919191">
                    <a:gamma/>
                    <a:tint val="70196"/>
                    <a:invGamma/>
                  </a:srgbClr>
                </a:gs>
                <a:gs pos="100000">
                  <a:srgbClr val="919191"/>
                </a:gs>
              </a:gsLst>
              <a:lin ang="0" scaled="1"/>
            </a:gradFill>
            <a:ln w="12700">
              <a:noFill/>
              <a:miter lim="800000"/>
              <a:headEnd/>
              <a:tailEnd/>
            </a:ln>
            <a:effectLst/>
          </p:spPr>
          <p:txBody>
            <a:bodyPr wrap="none" anchor="ctr"/>
            <a:lstStyle/>
            <a:p>
              <a:endParaRPr lang="nb-NO"/>
            </a:p>
          </p:txBody>
        </p:sp>
        <p:sp>
          <p:nvSpPr>
            <p:cNvPr id="175155" name="Oval 51"/>
            <p:cNvSpPr>
              <a:spLocks noChangeArrowheads="1"/>
            </p:cNvSpPr>
            <p:nvPr/>
          </p:nvSpPr>
          <p:spPr bwMode="auto">
            <a:xfrm>
              <a:off x="329" y="3491"/>
              <a:ext cx="302" cy="60"/>
            </a:xfrm>
            <a:prstGeom prst="ellipse">
              <a:avLst/>
            </a:prstGeom>
            <a:gradFill rotWithShape="0">
              <a:gsLst>
                <a:gs pos="0">
                  <a:srgbClr val="919191"/>
                </a:gs>
                <a:gs pos="100000">
                  <a:srgbClr val="919191">
                    <a:gamma/>
                    <a:tint val="70196"/>
                    <a:invGamma/>
                  </a:srgbClr>
                </a:gs>
              </a:gsLst>
              <a:lin ang="5400000" scaled="1"/>
            </a:gradFill>
            <a:ln w="12700">
              <a:noFill/>
              <a:round/>
              <a:headEnd/>
              <a:tailEnd/>
            </a:ln>
            <a:effectLst/>
          </p:spPr>
          <p:txBody>
            <a:bodyPr wrap="none" anchor="ctr"/>
            <a:lstStyle/>
            <a:p>
              <a:endParaRPr lang="nb-NO"/>
            </a:p>
          </p:txBody>
        </p:sp>
      </p:grpSp>
      <p:sp>
        <p:nvSpPr>
          <p:cNvPr id="175156" name="Line 52"/>
          <p:cNvSpPr>
            <a:spLocks noChangeShapeType="1"/>
          </p:cNvSpPr>
          <p:nvPr/>
        </p:nvSpPr>
        <p:spPr bwMode="auto">
          <a:xfrm flipV="1">
            <a:off x="1462088" y="4916488"/>
            <a:ext cx="6170612" cy="760412"/>
          </a:xfrm>
          <a:prstGeom prst="line">
            <a:avLst/>
          </a:prstGeom>
          <a:noFill/>
          <a:ln w="38100" cmpd="dbl">
            <a:solidFill>
              <a:srgbClr val="F39FD1"/>
            </a:solidFill>
            <a:round/>
            <a:headEnd/>
            <a:tailEnd type="triangle" w="med" len="med"/>
          </a:ln>
          <a:effectLst/>
        </p:spPr>
        <p:txBody>
          <a:bodyPr wrap="none" anchor="ctr"/>
          <a:lstStyle/>
          <a:p>
            <a:endParaRPr lang="nb-NO"/>
          </a:p>
        </p:txBody>
      </p:sp>
      <p:sp>
        <p:nvSpPr>
          <p:cNvPr id="175157" name="Line 53"/>
          <p:cNvSpPr>
            <a:spLocks noChangeShapeType="1"/>
          </p:cNvSpPr>
          <p:nvPr/>
        </p:nvSpPr>
        <p:spPr bwMode="auto">
          <a:xfrm flipH="1" flipV="1">
            <a:off x="3214688" y="3773488"/>
            <a:ext cx="4494212" cy="1065212"/>
          </a:xfrm>
          <a:prstGeom prst="line">
            <a:avLst/>
          </a:prstGeom>
          <a:noFill/>
          <a:ln w="38100" cmpd="dbl">
            <a:solidFill>
              <a:srgbClr val="767900"/>
            </a:solidFill>
            <a:round/>
            <a:headEnd type="triangle" w="med" len="med"/>
            <a:tailEnd/>
          </a:ln>
          <a:effectLst/>
        </p:spPr>
        <p:txBody>
          <a:bodyPr wrap="none" anchor="ctr"/>
          <a:lstStyle/>
          <a:p>
            <a:endParaRPr lang="nb-NO"/>
          </a:p>
        </p:txBody>
      </p:sp>
      <p:sp>
        <p:nvSpPr>
          <p:cNvPr id="175158" name="Line 54"/>
          <p:cNvSpPr>
            <a:spLocks noChangeShapeType="1"/>
          </p:cNvSpPr>
          <p:nvPr/>
        </p:nvSpPr>
        <p:spPr bwMode="auto">
          <a:xfrm flipV="1">
            <a:off x="1538288" y="3316288"/>
            <a:ext cx="2665412" cy="455612"/>
          </a:xfrm>
          <a:prstGeom prst="line">
            <a:avLst/>
          </a:prstGeom>
          <a:noFill/>
          <a:ln w="38100" cmpd="dbl">
            <a:solidFill>
              <a:srgbClr val="7FFF00"/>
            </a:solidFill>
            <a:round/>
            <a:headEnd/>
            <a:tailEnd type="triangle" w="med" len="med"/>
          </a:ln>
          <a:effectLst/>
        </p:spPr>
        <p:txBody>
          <a:bodyPr wrap="none" anchor="ctr"/>
          <a:lstStyle/>
          <a:p>
            <a:endParaRPr lang="nb-NO"/>
          </a:p>
        </p:txBody>
      </p:sp>
      <p:sp>
        <p:nvSpPr>
          <p:cNvPr id="175159" name="Line 55"/>
          <p:cNvSpPr>
            <a:spLocks noChangeShapeType="1"/>
          </p:cNvSpPr>
          <p:nvPr/>
        </p:nvSpPr>
        <p:spPr bwMode="auto">
          <a:xfrm>
            <a:off x="4814888" y="3621088"/>
            <a:ext cx="2817812" cy="989012"/>
          </a:xfrm>
          <a:prstGeom prst="line">
            <a:avLst/>
          </a:prstGeom>
          <a:noFill/>
          <a:ln w="38100" cmpd="dbl">
            <a:solidFill>
              <a:srgbClr val="7FFF00"/>
            </a:solidFill>
            <a:round/>
            <a:headEnd/>
            <a:tailEnd type="triangle" w="med" len="med"/>
          </a:ln>
          <a:effectLst/>
        </p:spPr>
        <p:txBody>
          <a:bodyPr wrap="none" anchor="ctr"/>
          <a:lstStyle/>
          <a:p>
            <a:endParaRPr lang="nb-NO"/>
          </a:p>
        </p:txBody>
      </p:sp>
      <p:sp>
        <p:nvSpPr>
          <p:cNvPr id="175160" name="Line 56"/>
          <p:cNvSpPr>
            <a:spLocks noChangeShapeType="1"/>
          </p:cNvSpPr>
          <p:nvPr/>
        </p:nvSpPr>
        <p:spPr bwMode="auto">
          <a:xfrm flipH="1" flipV="1">
            <a:off x="6567488" y="3087688"/>
            <a:ext cx="1141412" cy="1446212"/>
          </a:xfrm>
          <a:prstGeom prst="line">
            <a:avLst/>
          </a:prstGeom>
          <a:noFill/>
          <a:ln w="38100" cmpd="dbl">
            <a:solidFill>
              <a:srgbClr val="7FFF00"/>
            </a:solidFill>
            <a:round/>
            <a:headEnd/>
            <a:tailEnd type="triangle" w="med" len="med"/>
          </a:ln>
          <a:effectLst/>
        </p:spPr>
        <p:txBody>
          <a:bodyPr wrap="none" anchor="ctr"/>
          <a:lstStyle/>
          <a:p>
            <a:endParaRPr lang="nb-NO"/>
          </a:p>
        </p:txBody>
      </p:sp>
      <p:sp>
        <p:nvSpPr>
          <p:cNvPr id="175161" name="Line 57"/>
          <p:cNvSpPr>
            <a:spLocks noChangeShapeType="1"/>
          </p:cNvSpPr>
          <p:nvPr/>
        </p:nvSpPr>
        <p:spPr bwMode="auto">
          <a:xfrm flipH="1" flipV="1">
            <a:off x="7024688" y="2706688"/>
            <a:ext cx="1293812" cy="1674812"/>
          </a:xfrm>
          <a:prstGeom prst="line">
            <a:avLst/>
          </a:prstGeom>
          <a:noFill/>
          <a:ln w="38100" cmpd="dbl">
            <a:solidFill>
              <a:srgbClr val="FAFD00"/>
            </a:solidFill>
            <a:round/>
            <a:headEnd/>
            <a:tailEnd type="triangle" w="med" len="med"/>
          </a:ln>
          <a:effectLst/>
        </p:spPr>
        <p:txBody>
          <a:bodyPr wrap="none" anchor="ctr"/>
          <a:lstStyle/>
          <a:p>
            <a:endParaRPr lang="nb-NO"/>
          </a:p>
        </p:txBody>
      </p:sp>
      <p:sp>
        <p:nvSpPr>
          <p:cNvPr id="175162" name="Line 58"/>
          <p:cNvSpPr>
            <a:spLocks noChangeShapeType="1"/>
          </p:cNvSpPr>
          <p:nvPr/>
        </p:nvSpPr>
        <p:spPr bwMode="auto">
          <a:xfrm flipH="1">
            <a:off x="3062288" y="3468688"/>
            <a:ext cx="1217612" cy="150812"/>
          </a:xfrm>
          <a:prstGeom prst="line">
            <a:avLst/>
          </a:prstGeom>
          <a:noFill/>
          <a:ln w="38100" cmpd="dbl">
            <a:solidFill>
              <a:srgbClr val="767900"/>
            </a:solidFill>
            <a:round/>
            <a:headEnd type="triangle" w="med" len="med"/>
            <a:tailEnd/>
          </a:ln>
          <a:effectLst/>
        </p:spPr>
        <p:txBody>
          <a:bodyPr wrap="none" anchor="ctr"/>
          <a:lstStyle/>
          <a:p>
            <a:endParaRPr lang="nb-NO"/>
          </a:p>
        </p:txBody>
      </p:sp>
      <p:sp>
        <p:nvSpPr>
          <p:cNvPr id="175163" name="Line 59"/>
          <p:cNvSpPr>
            <a:spLocks noChangeShapeType="1"/>
          </p:cNvSpPr>
          <p:nvPr/>
        </p:nvSpPr>
        <p:spPr bwMode="auto">
          <a:xfrm>
            <a:off x="7100888" y="2325688"/>
            <a:ext cx="1293812" cy="2132012"/>
          </a:xfrm>
          <a:prstGeom prst="line">
            <a:avLst/>
          </a:prstGeom>
          <a:noFill/>
          <a:ln w="38100" cmpd="dbl">
            <a:solidFill>
              <a:srgbClr val="767900"/>
            </a:solidFill>
            <a:prstDash val="lgDash"/>
            <a:round/>
            <a:headEnd type="triangle" w="med" len="med"/>
            <a:tailEnd/>
          </a:ln>
          <a:effectLst/>
        </p:spPr>
        <p:txBody>
          <a:bodyPr wrap="none" anchor="ctr"/>
          <a:lstStyle/>
          <a:p>
            <a:endParaRPr lang="nb-NO"/>
          </a:p>
        </p:txBody>
      </p:sp>
      <p:grpSp>
        <p:nvGrpSpPr>
          <p:cNvPr id="175164" name="Group 60"/>
          <p:cNvGrpSpPr>
            <a:grpSpLocks/>
          </p:cNvGrpSpPr>
          <p:nvPr/>
        </p:nvGrpSpPr>
        <p:grpSpPr bwMode="auto">
          <a:xfrm>
            <a:off x="1030288" y="3636963"/>
            <a:ext cx="479425" cy="249237"/>
            <a:chOff x="377" y="2291"/>
            <a:chExt cx="302" cy="157"/>
          </a:xfrm>
        </p:grpSpPr>
        <p:sp>
          <p:nvSpPr>
            <p:cNvPr id="175165" name="Oval 61"/>
            <p:cNvSpPr>
              <a:spLocks noChangeArrowheads="1"/>
            </p:cNvSpPr>
            <p:nvPr/>
          </p:nvSpPr>
          <p:spPr bwMode="auto">
            <a:xfrm>
              <a:off x="377" y="2387"/>
              <a:ext cx="302" cy="61"/>
            </a:xfrm>
            <a:prstGeom prst="ellipse">
              <a:avLst/>
            </a:prstGeom>
            <a:gradFill rotWithShape="0">
              <a:gsLst>
                <a:gs pos="0">
                  <a:srgbClr val="919191"/>
                </a:gs>
                <a:gs pos="50000">
                  <a:srgbClr val="919191">
                    <a:gamma/>
                    <a:tint val="70196"/>
                    <a:invGamma/>
                  </a:srgbClr>
                </a:gs>
                <a:gs pos="100000">
                  <a:srgbClr val="919191"/>
                </a:gs>
              </a:gsLst>
              <a:lin ang="0" scaled="1"/>
            </a:gradFill>
            <a:ln w="12700">
              <a:noFill/>
              <a:round/>
              <a:headEnd/>
              <a:tailEnd/>
            </a:ln>
            <a:effectLst/>
          </p:spPr>
          <p:txBody>
            <a:bodyPr wrap="none" anchor="ctr"/>
            <a:lstStyle/>
            <a:p>
              <a:endParaRPr lang="nb-NO"/>
            </a:p>
          </p:txBody>
        </p:sp>
        <p:sp>
          <p:nvSpPr>
            <p:cNvPr id="175166" name="Rectangle 62"/>
            <p:cNvSpPr>
              <a:spLocks noChangeArrowheads="1"/>
            </p:cNvSpPr>
            <p:nvPr/>
          </p:nvSpPr>
          <p:spPr bwMode="auto">
            <a:xfrm>
              <a:off x="377" y="2322"/>
              <a:ext cx="302" cy="95"/>
            </a:xfrm>
            <a:prstGeom prst="rect">
              <a:avLst/>
            </a:prstGeom>
            <a:gradFill rotWithShape="0">
              <a:gsLst>
                <a:gs pos="0">
                  <a:srgbClr val="919191"/>
                </a:gs>
                <a:gs pos="50000">
                  <a:srgbClr val="919191">
                    <a:gamma/>
                    <a:tint val="70196"/>
                    <a:invGamma/>
                  </a:srgbClr>
                </a:gs>
                <a:gs pos="100000">
                  <a:srgbClr val="919191"/>
                </a:gs>
              </a:gsLst>
              <a:lin ang="0" scaled="1"/>
            </a:gradFill>
            <a:ln w="12700">
              <a:noFill/>
              <a:miter lim="800000"/>
              <a:headEnd/>
              <a:tailEnd/>
            </a:ln>
            <a:effectLst/>
          </p:spPr>
          <p:txBody>
            <a:bodyPr wrap="none" anchor="ctr"/>
            <a:lstStyle/>
            <a:p>
              <a:endParaRPr lang="nb-NO"/>
            </a:p>
          </p:txBody>
        </p:sp>
        <p:sp>
          <p:nvSpPr>
            <p:cNvPr id="175167" name="Oval 63"/>
            <p:cNvSpPr>
              <a:spLocks noChangeArrowheads="1"/>
            </p:cNvSpPr>
            <p:nvPr/>
          </p:nvSpPr>
          <p:spPr bwMode="auto">
            <a:xfrm>
              <a:off x="377" y="2291"/>
              <a:ext cx="302" cy="65"/>
            </a:xfrm>
            <a:prstGeom prst="ellipse">
              <a:avLst/>
            </a:prstGeom>
            <a:gradFill rotWithShape="0">
              <a:gsLst>
                <a:gs pos="0">
                  <a:srgbClr val="919191"/>
                </a:gs>
                <a:gs pos="100000">
                  <a:srgbClr val="919191">
                    <a:gamma/>
                    <a:tint val="70196"/>
                    <a:invGamma/>
                  </a:srgbClr>
                </a:gs>
              </a:gsLst>
              <a:lin ang="5400000" scaled="1"/>
            </a:gradFill>
            <a:ln w="12700">
              <a:noFill/>
              <a:round/>
              <a:headEnd/>
              <a:tailEnd/>
            </a:ln>
            <a:effectLst/>
          </p:spPr>
          <p:txBody>
            <a:bodyPr wrap="none" anchor="ctr"/>
            <a:lstStyle/>
            <a:p>
              <a:endParaRPr lang="nb-NO"/>
            </a:p>
          </p:txBody>
        </p:sp>
      </p:grpSp>
      <p:sp>
        <p:nvSpPr>
          <p:cNvPr id="175168" name="Line 64"/>
          <p:cNvSpPr>
            <a:spLocks noChangeShapeType="1"/>
          </p:cNvSpPr>
          <p:nvPr/>
        </p:nvSpPr>
        <p:spPr bwMode="auto">
          <a:xfrm>
            <a:off x="1538288" y="3925888"/>
            <a:ext cx="6094412" cy="836612"/>
          </a:xfrm>
          <a:prstGeom prst="line">
            <a:avLst/>
          </a:prstGeom>
          <a:noFill/>
          <a:ln w="38100" cmpd="dbl">
            <a:solidFill>
              <a:srgbClr val="7FFF00"/>
            </a:solidFill>
            <a:round/>
            <a:headEnd/>
            <a:tailEnd type="triangle" w="med" len="med"/>
          </a:ln>
          <a:effectLst/>
        </p:spPr>
        <p:txBody>
          <a:bodyPr wrap="none" anchor="ctr"/>
          <a:lstStyle/>
          <a:p>
            <a:endParaRPr lang="nb-NO"/>
          </a:p>
        </p:txBody>
      </p:sp>
      <p:sp>
        <p:nvSpPr>
          <p:cNvPr id="175169" name="Line 65"/>
          <p:cNvSpPr>
            <a:spLocks noChangeShapeType="1"/>
          </p:cNvSpPr>
          <p:nvPr/>
        </p:nvSpPr>
        <p:spPr bwMode="auto">
          <a:xfrm flipV="1">
            <a:off x="1385888" y="2706688"/>
            <a:ext cx="4875212" cy="989012"/>
          </a:xfrm>
          <a:prstGeom prst="line">
            <a:avLst/>
          </a:prstGeom>
          <a:noFill/>
          <a:ln w="38100" cmpd="dbl">
            <a:solidFill>
              <a:srgbClr val="7FFF00"/>
            </a:solidFill>
            <a:round/>
            <a:headEnd/>
            <a:tailEnd type="triangle" w="med" len="med"/>
          </a:ln>
          <a:effectLst/>
        </p:spPr>
        <p:txBody>
          <a:bodyPr wrap="none" anchor="ctr"/>
          <a:lstStyle/>
          <a:p>
            <a:endParaRPr lang="nb-NO"/>
          </a:p>
        </p:txBody>
      </p:sp>
      <p:sp>
        <p:nvSpPr>
          <p:cNvPr id="175170" name="Line 66"/>
          <p:cNvSpPr>
            <a:spLocks noChangeShapeType="1"/>
          </p:cNvSpPr>
          <p:nvPr/>
        </p:nvSpPr>
        <p:spPr bwMode="auto">
          <a:xfrm flipV="1">
            <a:off x="1462088" y="3544888"/>
            <a:ext cx="2894012" cy="2055812"/>
          </a:xfrm>
          <a:prstGeom prst="line">
            <a:avLst/>
          </a:prstGeom>
          <a:noFill/>
          <a:ln w="38100" cmpd="dbl">
            <a:solidFill>
              <a:srgbClr val="F39FD1"/>
            </a:solidFill>
            <a:round/>
            <a:headEnd/>
            <a:tailEnd type="triangle" w="med" len="med"/>
          </a:ln>
          <a:effectLst/>
        </p:spPr>
        <p:txBody>
          <a:bodyPr wrap="none" anchor="ctr"/>
          <a:lstStyle/>
          <a:p>
            <a:endParaRPr lang="nb-NO"/>
          </a:p>
        </p:txBody>
      </p:sp>
      <p:sp>
        <p:nvSpPr>
          <p:cNvPr id="175171" name="Line 67"/>
          <p:cNvSpPr>
            <a:spLocks noChangeShapeType="1"/>
          </p:cNvSpPr>
          <p:nvPr/>
        </p:nvSpPr>
        <p:spPr bwMode="auto">
          <a:xfrm>
            <a:off x="1614488" y="2514600"/>
            <a:ext cx="4570412" cy="0"/>
          </a:xfrm>
          <a:prstGeom prst="line">
            <a:avLst/>
          </a:prstGeom>
          <a:noFill/>
          <a:ln w="38100" cmpd="dbl">
            <a:solidFill>
              <a:schemeClr val="hlink"/>
            </a:solidFill>
            <a:round/>
            <a:headEnd/>
            <a:tailEnd type="triangle" w="med" len="med"/>
          </a:ln>
          <a:effectLst/>
        </p:spPr>
        <p:txBody>
          <a:bodyPr wrap="none" anchor="ctr"/>
          <a:lstStyle/>
          <a:p>
            <a:endParaRPr lang="nb-NO"/>
          </a:p>
        </p:txBody>
      </p:sp>
      <p:grpSp>
        <p:nvGrpSpPr>
          <p:cNvPr id="175172" name="Group 68"/>
          <p:cNvGrpSpPr>
            <a:grpSpLocks/>
          </p:cNvGrpSpPr>
          <p:nvPr/>
        </p:nvGrpSpPr>
        <p:grpSpPr bwMode="auto">
          <a:xfrm>
            <a:off x="6386513" y="5545138"/>
            <a:ext cx="785812" cy="984250"/>
            <a:chOff x="3751" y="3493"/>
            <a:chExt cx="495" cy="620"/>
          </a:xfrm>
        </p:grpSpPr>
        <p:sp>
          <p:nvSpPr>
            <p:cNvPr id="175173" name="Oval 69"/>
            <p:cNvSpPr>
              <a:spLocks noChangeArrowheads="1"/>
            </p:cNvSpPr>
            <p:nvPr/>
          </p:nvSpPr>
          <p:spPr bwMode="auto">
            <a:xfrm>
              <a:off x="3751" y="3869"/>
              <a:ext cx="495" cy="244"/>
            </a:xfrm>
            <a:prstGeom prst="ellipse">
              <a:avLst/>
            </a:prstGeom>
            <a:gradFill rotWithShape="0">
              <a:gsLst>
                <a:gs pos="0">
                  <a:srgbClr val="A93A5C"/>
                </a:gs>
                <a:gs pos="50000">
                  <a:srgbClr val="A93A5C">
                    <a:gamma/>
                    <a:tint val="70196"/>
                    <a:invGamma/>
                  </a:srgbClr>
                </a:gs>
                <a:gs pos="100000">
                  <a:srgbClr val="A93A5C"/>
                </a:gs>
              </a:gsLst>
              <a:lin ang="0" scaled="1"/>
            </a:gradFill>
            <a:ln w="12700">
              <a:noFill/>
              <a:round/>
              <a:headEnd/>
              <a:tailEnd/>
            </a:ln>
            <a:effectLst/>
          </p:spPr>
          <p:txBody>
            <a:bodyPr wrap="none" anchor="ctr"/>
            <a:lstStyle/>
            <a:p>
              <a:endParaRPr lang="nb-NO"/>
            </a:p>
          </p:txBody>
        </p:sp>
        <p:sp>
          <p:nvSpPr>
            <p:cNvPr id="175174" name="Rectangle 70"/>
            <p:cNvSpPr>
              <a:spLocks noChangeArrowheads="1"/>
            </p:cNvSpPr>
            <p:nvPr/>
          </p:nvSpPr>
          <p:spPr bwMode="auto">
            <a:xfrm>
              <a:off x="3751" y="3617"/>
              <a:ext cx="495" cy="376"/>
            </a:xfrm>
            <a:prstGeom prst="rect">
              <a:avLst/>
            </a:prstGeom>
            <a:gradFill rotWithShape="0">
              <a:gsLst>
                <a:gs pos="0">
                  <a:srgbClr val="A93A5C"/>
                </a:gs>
                <a:gs pos="50000">
                  <a:srgbClr val="A93A5C">
                    <a:gamma/>
                    <a:tint val="70196"/>
                    <a:invGamma/>
                  </a:srgbClr>
                </a:gs>
                <a:gs pos="100000">
                  <a:srgbClr val="A93A5C"/>
                </a:gs>
              </a:gsLst>
              <a:lin ang="0" scaled="1"/>
            </a:gradFill>
            <a:ln w="12700">
              <a:noFill/>
              <a:miter lim="800000"/>
              <a:headEnd/>
              <a:tailEnd/>
            </a:ln>
            <a:effectLst/>
          </p:spPr>
          <p:txBody>
            <a:bodyPr wrap="none" anchor="ctr"/>
            <a:lstStyle/>
            <a:p>
              <a:endParaRPr lang="nb-NO"/>
            </a:p>
          </p:txBody>
        </p:sp>
        <p:sp>
          <p:nvSpPr>
            <p:cNvPr id="175175" name="Oval 71"/>
            <p:cNvSpPr>
              <a:spLocks noChangeArrowheads="1"/>
            </p:cNvSpPr>
            <p:nvPr/>
          </p:nvSpPr>
          <p:spPr bwMode="auto">
            <a:xfrm>
              <a:off x="3751" y="3493"/>
              <a:ext cx="495" cy="256"/>
            </a:xfrm>
            <a:prstGeom prst="ellipse">
              <a:avLst/>
            </a:prstGeom>
            <a:gradFill rotWithShape="0">
              <a:gsLst>
                <a:gs pos="0">
                  <a:srgbClr val="A93A5C"/>
                </a:gs>
                <a:gs pos="100000">
                  <a:srgbClr val="A93A5C">
                    <a:gamma/>
                    <a:tint val="70196"/>
                    <a:invGamma/>
                  </a:srgbClr>
                </a:gs>
              </a:gsLst>
              <a:lin ang="5400000" scaled="1"/>
            </a:gradFill>
            <a:ln w="12700">
              <a:noFill/>
              <a:round/>
              <a:headEnd/>
              <a:tailEnd/>
            </a:ln>
            <a:effectLst/>
          </p:spPr>
          <p:txBody>
            <a:bodyPr wrap="none" anchor="ctr"/>
            <a:lstStyle/>
            <a:p>
              <a:endParaRPr lang="nb-NO"/>
            </a:p>
          </p:txBody>
        </p:sp>
      </p:grpSp>
      <p:sp>
        <p:nvSpPr>
          <p:cNvPr id="175176" name="Line 72"/>
          <p:cNvSpPr>
            <a:spLocks noChangeShapeType="1"/>
          </p:cNvSpPr>
          <p:nvPr/>
        </p:nvSpPr>
        <p:spPr bwMode="auto">
          <a:xfrm>
            <a:off x="1538288" y="3849688"/>
            <a:ext cx="4799012" cy="1979612"/>
          </a:xfrm>
          <a:prstGeom prst="line">
            <a:avLst/>
          </a:prstGeom>
          <a:noFill/>
          <a:ln w="38100" cmpd="dbl">
            <a:solidFill>
              <a:srgbClr val="7FFF00"/>
            </a:solidFill>
            <a:round/>
            <a:headEnd/>
            <a:tailEnd type="triangle" w="med" len="med"/>
          </a:ln>
          <a:effectLst/>
        </p:spPr>
        <p:txBody>
          <a:bodyPr wrap="none" anchor="ctr"/>
          <a:lstStyle/>
          <a:p>
            <a:endParaRPr lang="nb-NO"/>
          </a:p>
        </p:txBody>
      </p:sp>
      <p:sp>
        <p:nvSpPr>
          <p:cNvPr id="175177" name="Line 73"/>
          <p:cNvSpPr>
            <a:spLocks noChangeShapeType="1"/>
          </p:cNvSpPr>
          <p:nvPr/>
        </p:nvSpPr>
        <p:spPr bwMode="auto">
          <a:xfrm>
            <a:off x="3214688" y="3849688"/>
            <a:ext cx="3275012" cy="1827212"/>
          </a:xfrm>
          <a:prstGeom prst="line">
            <a:avLst/>
          </a:prstGeom>
          <a:noFill/>
          <a:ln w="38100" cmpd="dbl">
            <a:solidFill>
              <a:srgbClr val="714400"/>
            </a:solidFill>
            <a:round/>
            <a:headEnd/>
            <a:tailEnd type="triangle" w="med" len="med"/>
          </a:ln>
          <a:effectLst/>
        </p:spPr>
        <p:txBody>
          <a:bodyPr wrap="none" anchor="ctr"/>
          <a:lstStyle/>
          <a:p>
            <a:endParaRPr lang="nb-NO"/>
          </a:p>
        </p:txBody>
      </p:sp>
      <p:sp>
        <p:nvSpPr>
          <p:cNvPr id="175178" name="Line 74"/>
          <p:cNvSpPr>
            <a:spLocks noChangeShapeType="1"/>
          </p:cNvSpPr>
          <p:nvPr/>
        </p:nvSpPr>
        <p:spPr bwMode="auto">
          <a:xfrm>
            <a:off x="1462088" y="5754688"/>
            <a:ext cx="4875212" cy="227012"/>
          </a:xfrm>
          <a:prstGeom prst="line">
            <a:avLst/>
          </a:prstGeom>
          <a:noFill/>
          <a:ln w="38100" cmpd="dbl">
            <a:solidFill>
              <a:srgbClr val="F39FD1"/>
            </a:solidFill>
            <a:round/>
            <a:headEnd/>
            <a:tailEnd type="triangle" w="med" len="med"/>
          </a:ln>
          <a:effectLst/>
        </p:spPr>
        <p:txBody>
          <a:bodyPr wrap="none" anchor="ctr"/>
          <a:lstStyle/>
          <a:p>
            <a:endParaRPr lang="nb-NO"/>
          </a:p>
        </p:txBody>
      </p:sp>
      <p:sp>
        <p:nvSpPr>
          <p:cNvPr id="175179" name="Line 75"/>
          <p:cNvSpPr>
            <a:spLocks noChangeShapeType="1"/>
          </p:cNvSpPr>
          <p:nvPr/>
        </p:nvSpPr>
        <p:spPr bwMode="auto">
          <a:xfrm>
            <a:off x="1538288" y="2554288"/>
            <a:ext cx="1141412" cy="1065212"/>
          </a:xfrm>
          <a:prstGeom prst="line">
            <a:avLst/>
          </a:prstGeom>
          <a:noFill/>
          <a:ln w="38100" cmpd="dbl">
            <a:solidFill>
              <a:schemeClr val="hlink"/>
            </a:solidFill>
            <a:round/>
            <a:headEnd/>
            <a:tailEnd type="triangle" w="med" len="med"/>
          </a:ln>
          <a:effectLst/>
        </p:spPr>
        <p:txBody>
          <a:bodyPr wrap="none" anchor="ctr"/>
          <a:lstStyle/>
          <a:p>
            <a:endParaRPr lang="nb-NO"/>
          </a:p>
        </p:txBody>
      </p:sp>
      <p:sp>
        <p:nvSpPr>
          <p:cNvPr id="175180" name="Line 76"/>
          <p:cNvSpPr>
            <a:spLocks noChangeShapeType="1"/>
          </p:cNvSpPr>
          <p:nvPr/>
        </p:nvSpPr>
        <p:spPr bwMode="auto">
          <a:xfrm flipH="1" flipV="1">
            <a:off x="6567488" y="3087688"/>
            <a:ext cx="227012" cy="2513012"/>
          </a:xfrm>
          <a:prstGeom prst="line">
            <a:avLst/>
          </a:prstGeom>
          <a:noFill/>
          <a:ln w="38100" cmpd="dbl">
            <a:solidFill>
              <a:srgbClr val="714400"/>
            </a:solidFill>
            <a:round/>
            <a:headEnd/>
            <a:tailEnd type="triangle" w="med" len="med"/>
          </a:ln>
          <a:effectLst/>
        </p:spPr>
        <p:txBody>
          <a:bodyPr wrap="none" anchor="ctr"/>
          <a:lstStyle/>
          <a:p>
            <a:endParaRPr lang="nb-NO"/>
          </a:p>
        </p:txBody>
      </p:sp>
      <p:sp>
        <p:nvSpPr>
          <p:cNvPr id="175181" name="Line 77"/>
          <p:cNvSpPr>
            <a:spLocks noChangeShapeType="1"/>
          </p:cNvSpPr>
          <p:nvPr/>
        </p:nvSpPr>
        <p:spPr bwMode="auto">
          <a:xfrm flipV="1">
            <a:off x="7177088" y="5145088"/>
            <a:ext cx="531812" cy="608012"/>
          </a:xfrm>
          <a:prstGeom prst="line">
            <a:avLst/>
          </a:prstGeom>
          <a:noFill/>
          <a:ln w="38100" cmpd="dbl">
            <a:solidFill>
              <a:srgbClr val="714400"/>
            </a:solidFill>
            <a:round/>
            <a:headEnd/>
            <a:tailEnd type="triangle" w="med" len="med"/>
          </a:ln>
          <a:effectLst/>
        </p:spPr>
        <p:txBody>
          <a:bodyPr wrap="none" anchor="ctr"/>
          <a:lstStyle/>
          <a:p>
            <a:endParaRPr lang="nb-NO"/>
          </a:p>
        </p:txBody>
      </p:sp>
      <p:sp>
        <p:nvSpPr>
          <p:cNvPr id="175182" name="Line 78"/>
          <p:cNvSpPr>
            <a:spLocks noChangeShapeType="1"/>
          </p:cNvSpPr>
          <p:nvPr/>
        </p:nvSpPr>
        <p:spPr bwMode="auto">
          <a:xfrm>
            <a:off x="4662488" y="3621088"/>
            <a:ext cx="1903412" cy="1979612"/>
          </a:xfrm>
          <a:prstGeom prst="line">
            <a:avLst/>
          </a:prstGeom>
          <a:noFill/>
          <a:ln w="38100" cmpd="dbl">
            <a:solidFill>
              <a:schemeClr val="accent2"/>
            </a:solidFill>
            <a:round/>
            <a:headEnd/>
            <a:tailEnd type="triangle" w="med" len="med"/>
          </a:ln>
          <a:effectLst/>
        </p:spPr>
        <p:txBody>
          <a:bodyPr wrap="none" anchor="ctr"/>
          <a:lstStyle/>
          <a:p>
            <a:endParaRPr lang="nb-NO"/>
          </a:p>
        </p:txBody>
      </p:sp>
      <p:sp>
        <p:nvSpPr>
          <p:cNvPr id="175183" name="Line 79"/>
          <p:cNvSpPr>
            <a:spLocks noChangeShapeType="1"/>
          </p:cNvSpPr>
          <p:nvPr/>
        </p:nvSpPr>
        <p:spPr bwMode="auto">
          <a:xfrm flipH="1" flipV="1">
            <a:off x="3138488" y="3697288"/>
            <a:ext cx="4646612" cy="1065212"/>
          </a:xfrm>
          <a:prstGeom prst="line">
            <a:avLst/>
          </a:prstGeom>
          <a:noFill/>
          <a:ln w="38100" cmpd="dbl">
            <a:solidFill>
              <a:srgbClr val="FFFFFF"/>
            </a:solidFill>
            <a:round/>
            <a:headEnd/>
            <a:tailEnd type="triangle" w="med" len="med"/>
          </a:ln>
          <a:effectLst/>
        </p:spPr>
        <p:txBody>
          <a:bodyPr wrap="none" anchor="ctr"/>
          <a:lstStyle/>
          <a:p>
            <a:endParaRPr lang="nb-NO"/>
          </a:p>
        </p:txBody>
      </p:sp>
      <p:grpSp>
        <p:nvGrpSpPr>
          <p:cNvPr id="175184" name="Group 80"/>
          <p:cNvGrpSpPr>
            <a:grpSpLocks/>
          </p:cNvGrpSpPr>
          <p:nvPr/>
        </p:nvGrpSpPr>
        <p:grpSpPr bwMode="auto">
          <a:xfrm>
            <a:off x="954088" y="4627563"/>
            <a:ext cx="479425" cy="228600"/>
            <a:chOff x="329" y="2915"/>
            <a:chExt cx="302" cy="144"/>
          </a:xfrm>
        </p:grpSpPr>
        <p:sp>
          <p:nvSpPr>
            <p:cNvPr id="175185" name="Oval 81"/>
            <p:cNvSpPr>
              <a:spLocks noChangeArrowheads="1"/>
            </p:cNvSpPr>
            <p:nvPr/>
          </p:nvSpPr>
          <p:spPr bwMode="auto">
            <a:xfrm>
              <a:off x="329" y="3003"/>
              <a:ext cx="302" cy="56"/>
            </a:xfrm>
            <a:prstGeom prst="ellipse">
              <a:avLst/>
            </a:prstGeom>
            <a:gradFill rotWithShape="0">
              <a:gsLst>
                <a:gs pos="0">
                  <a:srgbClr val="919191"/>
                </a:gs>
                <a:gs pos="50000">
                  <a:srgbClr val="919191">
                    <a:gamma/>
                    <a:tint val="70196"/>
                    <a:invGamma/>
                  </a:srgbClr>
                </a:gs>
                <a:gs pos="100000">
                  <a:srgbClr val="919191"/>
                </a:gs>
              </a:gsLst>
              <a:lin ang="0" scaled="1"/>
            </a:gradFill>
            <a:ln w="12700">
              <a:noFill/>
              <a:round/>
              <a:headEnd/>
              <a:tailEnd/>
            </a:ln>
            <a:effectLst/>
          </p:spPr>
          <p:txBody>
            <a:bodyPr wrap="none" anchor="ctr"/>
            <a:lstStyle/>
            <a:p>
              <a:endParaRPr lang="nb-NO"/>
            </a:p>
          </p:txBody>
        </p:sp>
        <p:sp>
          <p:nvSpPr>
            <p:cNvPr id="175186" name="Rectangle 82"/>
            <p:cNvSpPr>
              <a:spLocks noChangeArrowheads="1"/>
            </p:cNvSpPr>
            <p:nvPr/>
          </p:nvSpPr>
          <p:spPr bwMode="auto">
            <a:xfrm>
              <a:off x="329" y="2943"/>
              <a:ext cx="302" cy="88"/>
            </a:xfrm>
            <a:prstGeom prst="rect">
              <a:avLst/>
            </a:prstGeom>
            <a:gradFill rotWithShape="0">
              <a:gsLst>
                <a:gs pos="0">
                  <a:srgbClr val="919191"/>
                </a:gs>
                <a:gs pos="50000">
                  <a:srgbClr val="919191">
                    <a:gamma/>
                    <a:tint val="70196"/>
                    <a:invGamma/>
                  </a:srgbClr>
                </a:gs>
                <a:gs pos="100000">
                  <a:srgbClr val="919191"/>
                </a:gs>
              </a:gsLst>
              <a:lin ang="0" scaled="1"/>
            </a:gradFill>
            <a:ln w="12700">
              <a:noFill/>
              <a:miter lim="800000"/>
              <a:headEnd/>
              <a:tailEnd/>
            </a:ln>
            <a:effectLst/>
          </p:spPr>
          <p:txBody>
            <a:bodyPr wrap="none" anchor="ctr"/>
            <a:lstStyle/>
            <a:p>
              <a:endParaRPr lang="nb-NO"/>
            </a:p>
          </p:txBody>
        </p:sp>
        <p:sp>
          <p:nvSpPr>
            <p:cNvPr id="175187" name="Oval 83"/>
            <p:cNvSpPr>
              <a:spLocks noChangeArrowheads="1"/>
            </p:cNvSpPr>
            <p:nvPr/>
          </p:nvSpPr>
          <p:spPr bwMode="auto">
            <a:xfrm>
              <a:off x="329" y="2915"/>
              <a:ext cx="302" cy="60"/>
            </a:xfrm>
            <a:prstGeom prst="ellipse">
              <a:avLst/>
            </a:prstGeom>
            <a:gradFill rotWithShape="0">
              <a:gsLst>
                <a:gs pos="0">
                  <a:srgbClr val="919191"/>
                </a:gs>
                <a:gs pos="100000">
                  <a:srgbClr val="919191">
                    <a:gamma/>
                    <a:tint val="70196"/>
                    <a:invGamma/>
                  </a:srgbClr>
                </a:gs>
              </a:gsLst>
              <a:lin ang="5400000" scaled="1"/>
            </a:gradFill>
            <a:ln w="12700">
              <a:noFill/>
              <a:round/>
              <a:headEnd/>
              <a:tailEnd/>
            </a:ln>
            <a:effectLst/>
          </p:spPr>
          <p:txBody>
            <a:bodyPr wrap="none" anchor="ctr"/>
            <a:lstStyle/>
            <a:p>
              <a:endParaRPr lang="nb-NO"/>
            </a:p>
          </p:txBody>
        </p:sp>
      </p:grpSp>
      <p:sp>
        <p:nvSpPr>
          <p:cNvPr id="175188" name="Line 84"/>
          <p:cNvSpPr>
            <a:spLocks noChangeShapeType="1"/>
          </p:cNvSpPr>
          <p:nvPr/>
        </p:nvSpPr>
        <p:spPr bwMode="auto">
          <a:xfrm flipV="1">
            <a:off x="1462088" y="3773488"/>
            <a:ext cx="1217612" cy="989012"/>
          </a:xfrm>
          <a:prstGeom prst="line">
            <a:avLst/>
          </a:prstGeom>
          <a:noFill/>
          <a:ln w="38100" cmpd="dbl">
            <a:solidFill>
              <a:srgbClr val="FAFD00"/>
            </a:solidFill>
            <a:round/>
            <a:headEnd/>
            <a:tailEnd type="triangle" w="med" len="med"/>
          </a:ln>
          <a:effectLst/>
        </p:spPr>
        <p:txBody>
          <a:bodyPr wrap="none" anchor="ctr"/>
          <a:lstStyle/>
          <a:p>
            <a:endParaRPr lang="nb-NO"/>
          </a:p>
        </p:txBody>
      </p:sp>
      <p:sp>
        <p:nvSpPr>
          <p:cNvPr id="175189" name="Line 85"/>
          <p:cNvSpPr>
            <a:spLocks noChangeShapeType="1"/>
          </p:cNvSpPr>
          <p:nvPr/>
        </p:nvSpPr>
        <p:spPr bwMode="auto">
          <a:xfrm>
            <a:off x="1462088" y="4840288"/>
            <a:ext cx="4875212" cy="1065212"/>
          </a:xfrm>
          <a:prstGeom prst="line">
            <a:avLst/>
          </a:prstGeom>
          <a:noFill/>
          <a:ln w="38100" cmpd="dbl">
            <a:solidFill>
              <a:srgbClr val="FAFD00"/>
            </a:solidFill>
            <a:round/>
            <a:headEnd/>
            <a:tailEnd type="triangle" w="med" len="med"/>
          </a:ln>
          <a:effectLst/>
        </p:spPr>
        <p:txBody>
          <a:bodyPr wrap="none" anchor="ctr"/>
          <a:lstStyle/>
          <a:p>
            <a:endParaRPr lang="nb-NO"/>
          </a:p>
        </p:txBody>
      </p:sp>
    </p:spTree>
    <p:extLst>
      <p:ext uri="{BB962C8B-B14F-4D97-AF65-F5344CB8AC3E}">
        <p14:creationId xmlns:p14="http://schemas.microsoft.com/office/powerpoint/2010/main" val="25209802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ssholder for lysbildenummer 5"/>
          <p:cNvSpPr>
            <a:spLocks noGrp="1"/>
          </p:cNvSpPr>
          <p:nvPr>
            <p:ph type="sldNum" sz="quarter" idx="4294967295"/>
          </p:nvPr>
        </p:nvSpPr>
        <p:spPr>
          <a:xfrm>
            <a:off x="8458200" y="6505575"/>
            <a:ext cx="469900" cy="239713"/>
          </a:xfrm>
          <a:prstGeom prst="rect">
            <a:avLst/>
          </a:prstGeom>
        </p:spPr>
        <p:txBody>
          <a:bodyPr/>
          <a:lstStyle/>
          <a:p>
            <a:fld id="{E638AF29-D329-4250-B1CE-6609145FEF3B}" type="slidenum">
              <a:rPr lang="en-GB" altLang="nb-NO"/>
              <a:pPr/>
              <a:t>7</a:t>
            </a:fld>
            <a:endParaRPr lang="en-GB" altLang="nb-NO"/>
          </a:p>
        </p:txBody>
      </p:sp>
      <p:sp>
        <p:nvSpPr>
          <p:cNvPr id="82946" name="Rectangle 2"/>
          <p:cNvSpPr>
            <a:spLocks noGrp="1" noChangeArrowheads="1"/>
          </p:cNvSpPr>
          <p:nvPr>
            <p:ph type="title"/>
          </p:nvPr>
        </p:nvSpPr>
        <p:spPr/>
        <p:txBody>
          <a:bodyPr/>
          <a:lstStyle/>
          <a:p>
            <a:pPr algn="ctr"/>
            <a:r>
              <a:rPr lang="en-GB" altLang="nb-NO" dirty="0">
                <a:solidFill>
                  <a:srgbClr val="3333FF"/>
                </a:solidFill>
                <a:effectLst>
                  <a:outerShdw blurRad="38100" dist="38100" dir="2700000" algn="tl">
                    <a:srgbClr val="C0C0C0"/>
                  </a:outerShdw>
                </a:effectLst>
              </a:rPr>
              <a:t>KOSTRA’s chain of reporting</a:t>
            </a:r>
            <a:endParaRPr lang="nb-NO" altLang="nb-NO" dirty="0">
              <a:solidFill>
                <a:srgbClr val="3333FF"/>
              </a:solidFill>
              <a:effectLst>
                <a:outerShdw blurRad="38100" dist="38100" dir="2700000" algn="tl">
                  <a:srgbClr val="C0C0C0"/>
                </a:outerShdw>
              </a:effectLst>
            </a:endParaRPr>
          </a:p>
        </p:txBody>
      </p:sp>
      <p:sp>
        <p:nvSpPr>
          <p:cNvPr id="82947" name="Rectangle 3"/>
          <p:cNvSpPr>
            <a:spLocks noChangeArrowheads="1"/>
          </p:cNvSpPr>
          <p:nvPr/>
        </p:nvSpPr>
        <p:spPr bwMode="auto">
          <a:xfrm>
            <a:off x="420688" y="1462088"/>
            <a:ext cx="16303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GB" altLang="nb-NO" sz="2000" b="1">
                <a:latin typeface="Helvetica" pitchFamily="34" charset="0"/>
              </a:rPr>
              <a:t>Municipal agency</a:t>
            </a:r>
          </a:p>
        </p:txBody>
      </p:sp>
      <p:sp>
        <p:nvSpPr>
          <p:cNvPr id="82948" name="Rectangle 4"/>
          <p:cNvSpPr>
            <a:spLocks noChangeArrowheads="1"/>
          </p:cNvSpPr>
          <p:nvPr/>
        </p:nvSpPr>
        <p:spPr bwMode="auto">
          <a:xfrm>
            <a:off x="1908175" y="1614488"/>
            <a:ext cx="21304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GB" altLang="nb-NO" sz="2000" b="1" dirty="0">
                <a:latin typeface="Helvetica" pitchFamily="34" charset="0"/>
              </a:rPr>
              <a:t>Municipality</a:t>
            </a:r>
          </a:p>
        </p:txBody>
      </p:sp>
      <p:sp>
        <p:nvSpPr>
          <p:cNvPr id="82949" name="Rectangle 5"/>
          <p:cNvSpPr>
            <a:spLocks noChangeArrowheads="1"/>
          </p:cNvSpPr>
          <p:nvPr/>
        </p:nvSpPr>
        <p:spPr bwMode="auto">
          <a:xfrm>
            <a:off x="4029075" y="1462088"/>
            <a:ext cx="12922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altLang="nb-NO" sz="2000" b="1" dirty="0" smtClean="0">
                <a:latin typeface="Helvetica" pitchFamily="34" charset="0"/>
              </a:rPr>
              <a:t>Regional state</a:t>
            </a:r>
            <a:endParaRPr lang="en-US" altLang="nb-NO" sz="2000" b="1" dirty="0">
              <a:latin typeface="Helvetica" pitchFamily="34" charset="0"/>
            </a:endParaRPr>
          </a:p>
        </p:txBody>
      </p:sp>
      <p:sp>
        <p:nvSpPr>
          <p:cNvPr id="82950" name="Rectangle 6"/>
          <p:cNvSpPr>
            <a:spLocks noChangeArrowheads="1"/>
          </p:cNvSpPr>
          <p:nvPr/>
        </p:nvSpPr>
        <p:spPr bwMode="auto">
          <a:xfrm>
            <a:off x="5668963" y="1637969"/>
            <a:ext cx="14239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altLang="nb-NO" sz="2000" b="1" dirty="0" smtClean="0">
                <a:latin typeface="Helvetica" pitchFamily="34" charset="0"/>
              </a:rPr>
              <a:t>Ministry</a:t>
            </a:r>
            <a:endParaRPr lang="en-US" altLang="nb-NO" sz="2000" b="1" dirty="0">
              <a:latin typeface="Helvetica" pitchFamily="34" charset="0"/>
            </a:endParaRPr>
          </a:p>
        </p:txBody>
      </p:sp>
      <p:sp>
        <p:nvSpPr>
          <p:cNvPr id="82951" name="Rectangle 7"/>
          <p:cNvSpPr>
            <a:spLocks noChangeArrowheads="1"/>
          </p:cNvSpPr>
          <p:nvPr/>
        </p:nvSpPr>
        <p:spPr bwMode="auto">
          <a:xfrm>
            <a:off x="7271449" y="1462088"/>
            <a:ext cx="142240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altLang="nb-NO" sz="2000" b="1" dirty="0" smtClean="0">
                <a:latin typeface="Helvetica" pitchFamily="34" charset="0"/>
              </a:rPr>
              <a:t>Statistics Norway</a:t>
            </a:r>
            <a:endParaRPr lang="en-US" altLang="nb-NO" sz="2000" b="1" dirty="0">
              <a:latin typeface="Helvetica" pitchFamily="34" charset="0"/>
            </a:endParaRPr>
          </a:p>
        </p:txBody>
      </p:sp>
      <p:grpSp>
        <p:nvGrpSpPr>
          <p:cNvPr id="82952" name="Group 8"/>
          <p:cNvGrpSpPr>
            <a:grpSpLocks/>
          </p:cNvGrpSpPr>
          <p:nvPr/>
        </p:nvGrpSpPr>
        <p:grpSpPr bwMode="auto">
          <a:xfrm>
            <a:off x="4224338" y="2862263"/>
            <a:ext cx="511175" cy="368300"/>
            <a:chOff x="2525" y="1667"/>
            <a:chExt cx="322" cy="232"/>
          </a:xfrm>
        </p:grpSpPr>
        <p:sp>
          <p:nvSpPr>
            <p:cNvPr id="82953" name="Oval 9"/>
            <p:cNvSpPr>
              <a:spLocks noChangeArrowheads="1"/>
            </p:cNvSpPr>
            <p:nvPr/>
          </p:nvSpPr>
          <p:spPr bwMode="auto">
            <a:xfrm>
              <a:off x="2525" y="1807"/>
              <a:ext cx="322" cy="92"/>
            </a:xfrm>
            <a:prstGeom prst="ellipse">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54" name="Rectangle 10"/>
            <p:cNvSpPr>
              <a:spLocks noChangeArrowheads="1"/>
            </p:cNvSpPr>
            <p:nvPr/>
          </p:nvSpPr>
          <p:spPr bwMode="auto">
            <a:xfrm>
              <a:off x="2525" y="1715"/>
              <a:ext cx="322" cy="140"/>
            </a:xfrm>
            <a:prstGeom prst="rect">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55" name="Oval 11"/>
            <p:cNvSpPr>
              <a:spLocks noChangeArrowheads="1"/>
            </p:cNvSpPr>
            <p:nvPr/>
          </p:nvSpPr>
          <p:spPr bwMode="auto">
            <a:xfrm>
              <a:off x="2525" y="1667"/>
              <a:ext cx="322" cy="96"/>
            </a:xfrm>
            <a:prstGeom prst="ellipse">
              <a:avLst/>
            </a:prstGeom>
            <a:gradFill rotWithShape="0">
              <a:gsLst>
                <a:gs pos="0">
                  <a:srgbClr val="A93A5C"/>
                </a:gs>
                <a:gs pos="100000">
                  <a:srgbClr val="A93A5C">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grpSp>
        <p:nvGrpSpPr>
          <p:cNvPr id="82960" name="Group 16"/>
          <p:cNvGrpSpPr>
            <a:grpSpLocks/>
          </p:cNvGrpSpPr>
          <p:nvPr/>
        </p:nvGrpSpPr>
        <p:grpSpPr bwMode="auto">
          <a:xfrm>
            <a:off x="7466013" y="4541838"/>
            <a:ext cx="785812" cy="984250"/>
            <a:chOff x="4567" y="2725"/>
            <a:chExt cx="495" cy="620"/>
          </a:xfrm>
        </p:grpSpPr>
        <p:sp>
          <p:nvSpPr>
            <p:cNvPr id="82961" name="Oval 17"/>
            <p:cNvSpPr>
              <a:spLocks noChangeArrowheads="1"/>
            </p:cNvSpPr>
            <p:nvPr/>
          </p:nvSpPr>
          <p:spPr bwMode="auto">
            <a:xfrm>
              <a:off x="4567" y="3101"/>
              <a:ext cx="495" cy="244"/>
            </a:xfrm>
            <a:prstGeom prst="ellipse">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62" name="Rectangle 18"/>
            <p:cNvSpPr>
              <a:spLocks noChangeArrowheads="1"/>
            </p:cNvSpPr>
            <p:nvPr/>
          </p:nvSpPr>
          <p:spPr bwMode="auto">
            <a:xfrm>
              <a:off x="4567" y="2849"/>
              <a:ext cx="495" cy="376"/>
            </a:xfrm>
            <a:prstGeom prst="rect">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63" name="Oval 19"/>
            <p:cNvSpPr>
              <a:spLocks noChangeArrowheads="1"/>
            </p:cNvSpPr>
            <p:nvPr/>
          </p:nvSpPr>
          <p:spPr bwMode="auto">
            <a:xfrm>
              <a:off x="4567" y="2725"/>
              <a:ext cx="495" cy="256"/>
            </a:xfrm>
            <a:prstGeom prst="ellipse">
              <a:avLst/>
            </a:prstGeom>
            <a:gradFill rotWithShape="0">
              <a:gsLst>
                <a:gs pos="0">
                  <a:srgbClr val="A93A5C"/>
                </a:gs>
                <a:gs pos="100000">
                  <a:srgbClr val="A93A5C">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grpSp>
        <p:nvGrpSpPr>
          <p:cNvPr id="82964" name="Group 20"/>
          <p:cNvGrpSpPr>
            <a:grpSpLocks/>
          </p:cNvGrpSpPr>
          <p:nvPr/>
        </p:nvGrpSpPr>
        <p:grpSpPr bwMode="auto">
          <a:xfrm>
            <a:off x="2566988" y="3776663"/>
            <a:ext cx="479425" cy="228600"/>
            <a:chOff x="1481" y="2243"/>
            <a:chExt cx="302" cy="144"/>
          </a:xfrm>
        </p:grpSpPr>
        <p:sp>
          <p:nvSpPr>
            <p:cNvPr id="82965" name="Oval 21"/>
            <p:cNvSpPr>
              <a:spLocks noChangeArrowheads="1"/>
            </p:cNvSpPr>
            <p:nvPr/>
          </p:nvSpPr>
          <p:spPr bwMode="auto">
            <a:xfrm>
              <a:off x="1481" y="2331"/>
              <a:ext cx="302" cy="56"/>
            </a:xfrm>
            <a:prstGeom prst="ellipse">
              <a:avLst/>
            </a:prstGeom>
            <a:gradFill rotWithShape="0">
              <a:gsLst>
                <a:gs pos="0">
                  <a:srgbClr val="919191"/>
                </a:gs>
                <a:gs pos="50000">
                  <a:srgbClr val="919191">
                    <a:gamma/>
                    <a:tint val="70196"/>
                    <a:invGamma/>
                  </a:srgbClr>
                </a:gs>
                <a:gs pos="100000">
                  <a:srgbClr val="919191"/>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66" name="Rectangle 22"/>
            <p:cNvSpPr>
              <a:spLocks noChangeArrowheads="1"/>
            </p:cNvSpPr>
            <p:nvPr/>
          </p:nvSpPr>
          <p:spPr bwMode="auto">
            <a:xfrm>
              <a:off x="1481" y="2271"/>
              <a:ext cx="302" cy="88"/>
            </a:xfrm>
            <a:prstGeom prst="rect">
              <a:avLst/>
            </a:prstGeom>
            <a:gradFill rotWithShape="0">
              <a:gsLst>
                <a:gs pos="0">
                  <a:srgbClr val="919191"/>
                </a:gs>
                <a:gs pos="50000">
                  <a:srgbClr val="919191">
                    <a:gamma/>
                    <a:tint val="70196"/>
                    <a:invGamma/>
                  </a:srgbClr>
                </a:gs>
                <a:gs pos="100000">
                  <a:srgbClr val="91919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67" name="Oval 23"/>
            <p:cNvSpPr>
              <a:spLocks noChangeArrowheads="1"/>
            </p:cNvSpPr>
            <p:nvPr/>
          </p:nvSpPr>
          <p:spPr bwMode="auto">
            <a:xfrm>
              <a:off x="1481" y="2243"/>
              <a:ext cx="302" cy="60"/>
            </a:xfrm>
            <a:prstGeom prst="ellipse">
              <a:avLst/>
            </a:prstGeom>
            <a:gradFill rotWithShape="0">
              <a:gsLst>
                <a:gs pos="0">
                  <a:srgbClr val="919191"/>
                </a:gs>
                <a:gs pos="100000">
                  <a:srgbClr val="919191">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grpSp>
        <p:nvGrpSpPr>
          <p:cNvPr id="82968" name="Group 24"/>
          <p:cNvGrpSpPr>
            <a:grpSpLocks/>
          </p:cNvGrpSpPr>
          <p:nvPr/>
        </p:nvGrpSpPr>
        <p:grpSpPr bwMode="auto">
          <a:xfrm>
            <a:off x="814388" y="2557463"/>
            <a:ext cx="479425" cy="249237"/>
            <a:chOff x="377" y="1475"/>
            <a:chExt cx="302" cy="157"/>
          </a:xfrm>
        </p:grpSpPr>
        <p:sp>
          <p:nvSpPr>
            <p:cNvPr id="82969" name="Oval 25"/>
            <p:cNvSpPr>
              <a:spLocks noChangeArrowheads="1"/>
            </p:cNvSpPr>
            <p:nvPr/>
          </p:nvSpPr>
          <p:spPr bwMode="auto">
            <a:xfrm>
              <a:off x="377" y="1571"/>
              <a:ext cx="302" cy="61"/>
            </a:xfrm>
            <a:prstGeom prst="ellipse">
              <a:avLst/>
            </a:prstGeom>
            <a:gradFill rotWithShape="0">
              <a:gsLst>
                <a:gs pos="0">
                  <a:srgbClr val="919191"/>
                </a:gs>
                <a:gs pos="50000">
                  <a:srgbClr val="919191">
                    <a:gamma/>
                    <a:tint val="70196"/>
                    <a:invGamma/>
                  </a:srgbClr>
                </a:gs>
                <a:gs pos="100000">
                  <a:srgbClr val="919191"/>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70" name="Rectangle 26"/>
            <p:cNvSpPr>
              <a:spLocks noChangeArrowheads="1"/>
            </p:cNvSpPr>
            <p:nvPr/>
          </p:nvSpPr>
          <p:spPr bwMode="auto">
            <a:xfrm>
              <a:off x="377" y="1506"/>
              <a:ext cx="302" cy="95"/>
            </a:xfrm>
            <a:prstGeom prst="rect">
              <a:avLst/>
            </a:prstGeom>
            <a:gradFill rotWithShape="0">
              <a:gsLst>
                <a:gs pos="0">
                  <a:srgbClr val="919191"/>
                </a:gs>
                <a:gs pos="50000">
                  <a:srgbClr val="919191">
                    <a:gamma/>
                    <a:tint val="70196"/>
                    <a:invGamma/>
                  </a:srgbClr>
                </a:gs>
                <a:gs pos="100000">
                  <a:srgbClr val="91919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71" name="Oval 27"/>
            <p:cNvSpPr>
              <a:spLocks noChangeArrowheads="1"/>
            </p:cNvSpPr>
            <p:nvPr/>
          </p:nvSpPr>
          <p:spPr bwMode="auto">
            <a:xfrm>
              <a:off x="377" y="1475"/>
              <a:ext cx="302" cy="65"/>
            </a:xfrm>
            <a:prstGeom prst="ellipse">
              <a:avLst/>
            </a:prstGeom>
            <a:gradFill rotWithShape="0">
              <a:gsLst>
                <a:gs pos="0">
                  <a:srgbClr val="919191"/>
                </a:gs>
                <a:gs pos="100000">
                  <a:srgbClr val="919191">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82972" name="Line 28"/>
          <p:cNvSpPr>
            <a:spLocks noChangeShapeType="1"/>
          </p:cNvSpPr>
          <p:nvPr/>
        </p:nvSpPr>
        <p:spPr bwMode="auto">
          <a:xfrm>
            <a:off x="1398588" y="2770188"/>
            <a:ext cx="1217612" cy="989012"/>
          </a:xfrm>
          <a:prstGeom prst="line">
            <a:avLst/>
          </a:prstGeom>
          <a:noFill/>
          <a:ln w="381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73" name="Line 29"/>
          <p:cNvSpPr>
            <a:spLocks noChangeShapeType="1"/>
          </p:cNvSpPr>
          <p:nvPr/>
        </p:nvSpPr>
        <p:spPr bwMode="auto">
          <a:xfrm>
            <a:off x="3074988" y="3989388"/>
            <a:ext cx="4341812" cy="912812"/>
          </a:xfrm>
          <a:prstGeom prst="line">
            <a:avLst/>
          </a:prstGeom>
          <a:noFill/>
          <a:ln w="381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74" name="Line 30"/>
          <p:cNvSpPr>
            <a:spLocks noChangeShapeType="1"/>
          </p:cNvSpPr>
          <p:nvPr/>
        </p:nvSpPr>
        <p:spPr bwMode="auto">
          <a:xfrm>
            <a:off x="6884988" y="3227388"/>
            <a:ext cx="989012" cy="1370012"/>
          </a:xfrm>
          <a:prstGeom prst="line">
            <a:avLst/>
          </a:prstGeom>
          <a:noFill/>
          <a:ln w="38100" cmpd="dbl">
            <a:solidFill>
              <a:schemeClr val="hlink"/>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82975" name="Group 31"/>
          <p:cNvGrpSpPr>
            <a:grpSpLocks/>
          </p:cNvGrpSpPr>
          <p:nvPr/>
        </p:nvGrpSpPr>
        <p:grpSpPr bwMode="auto">
          <a:xfrm>
            <a:off x="738188" y="5757863"/>
            <a:ext cx="479425" cy="228600"/>
            <a:chOff x="329" y="3491"/>
            <a:chExt cx="302" cy="144"/>
          </a:xfrm>
        </p:grpSpPr>
        <p:sp>
          <p:nvSpPr>
            <p:cNvPr id="82976" name="Oval 32"/>
            <p:cNvSpPr>
              <a:spLocks noChangeArrowheads="1"/>
            </p:cNvSpPr>
            <p:nvPr/>
          </p:nvSpPr>
          <p:spPr bwMode="auto">
            <a:xfrm>
              <a:off x="329" y="3579"/>
              <a:ext cx="302" cy="56"/>
            </a:xfrm>
            <a:prstGeom prst="ellipse">
              <a:avLst/>
            </a:prstGeom>
            <a:gradFill rotWithShape="0">
              <a:gsLst>
                <a:gs pos="0">
                  <a:srgbClr val="919191"/>
                </a:gs>
                <a:gs pos="50000">
                  <a:srgbClr val="919191">
                    <a:gamma/>
                    <a:tint val="70196"/>
                    <a:invGamma/>
                  </a:srgbClr>
                </a:gs>
                <a:gs pos="100000">
                  <a:srgbClr val="919191"/>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77" name="Rectangle 33"/>
            <p:cNvSpPr>
              <a:spLocks noChangeArrowheads="1"/>
            </p:cNvSpPr>
            <p:nvPr/>
          </p:nvSpPr>
          <p:spPr bwMode="auto">
            <a:xfrm>
              <a:off x="329" y="3519"/>
              <a:ext cx="302" cy="88"/>
            </a:xfrm>
            <a:prstGeom prst="rect">
              <a:avLst/>
            </a:prstGeom>
            <a:gradFill rotWithShape="0">
              <a:gsLst>
                <a:gs pos="0">
                  <a:srgbClr val="919191"/>
                </a:gs>
                <a:gs pos="50000">
                  <a:srgbClr val="919191">
                    <a:gamma/>
                    <a:tint val="70196"/>
                    <a:invGamma/>
                  </a:srgbClr>
                </a:gs>
                <a:gs pos="100000">
                  <a:srgbClr val="91919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78" name="Oval 34"/>
            <p:cNvSpPr>
              <a:spLocks noChangeArrowheads="1"/>
            </p:cNvSpPr>
            <p:nvPr/>
          </p:nvSpPr>
          <p:spPr bwMode="auto">
            <a:xfrm>
              <a:off x="329" y="3491"/>
              <a:ext cx="302" cy="60"/>
            </a:xfrm>
            <a:prstGeom prst="ellipse">
              <a:avLst/>
            </a:prstGeom>
            <a:gradFill rotWithShape="0">
              <a:gsLst>
                <a:gs pos="0">
                  <a:srgbClr val="919191"/>
                </a:gs>
                <a:gs pos="100000">
                  <a:srgbClr val="919191">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82979" name="Line 35"/>
          <p:cNvSpPr>
            <a:spLocks noChangeShapeType="1"/>
          </p:cNvSpPr>
          <p:nvPr/>
        </p:nvSpPr>
        <p:spPr bwMode="auto">
          <a:xfrm flipV="1">
            <a:off x="1246188" y="4065588"/>
            <a:ext cx="1293812" cy="1751012"/>
          </a:xfrm>
          <a:prstGeom prst="line">
            <a:avLst/>
          </a:prstGeom>
          <a:noFill/>
          <a:ln w="38100" cmpd="dbl">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0" name="Line 36"/>
          <p:cNvSpPr>
            <a:spLocks noChangeShapeType="1"/>
          </p:cNvSpPr>
          <p:nvPr/>
        </p:nvSpPr>
        <p:spPr bwMode="auto">
          <a:xfrm flipH="1" flipV="1">
            <a:off x="2998788" y="3989388"/>
            <a:ext cx="4494212" cy="1065212"/>
          </a:xfrm>
          <a:prstGeom prst="line">
            <a:avLst/>
          </a:prstGeom>
          <a:noFill/>
          <a:ln w="38100" cmpd="dbl">
            <a:solidFill>
              <a:srgbClr val="767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1" name="Line 37"/>
          <p:cNvSpPr>
            <a:spLocks noChangeShapeType="1"/>
          </p:cNvSpPr>
          <p:nvPr/>
        </p:nvSpPr>
        <p:spPr bwMode="auto">
          <a:xfrm>
            <a:off x="1343025" y="2846388"/>
            <a:ext cx="1212850" cy="942975"/>
          </a:xfrm>
          <a:prstGeom prst="line">
            <a:avLst/>
          </a:prstGeom>
          <a:noFill/>
          <a:ln w="38100" cmpd="dbl">
            <a:solidFill>
              <a:srgbClr val="714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2" name="Line 38"/>
          <p:cNvSpPr>
            <a:spLocks noChangeShapeType="1"/>
          </p:cNvSpPr>
          <p:nvPr/>
        </p:nvSpPr>
        <p:spPr bwMode="auto">
          <a:xfrm>
            <a:off x="2998788" y="4141788"/>
            <a:ext cx="4341812" cy="912812"/>
          </a:xfrm>
          <a:prstGeom prst="line">
            <a:avLst/>
          </a:prstGeom>
          <a:noFill/>
          <a:ln w="38100" cmpd="dbl">
            <a:solidFill>
              <a:srgbClr val="714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3" name="Line 39"/>
          <p:cNvSpPr>
            <a:spLocks noChangeShapeType="1"/>
          </p:cNvSpPr>
          <p:nvPr/>
        </p:nvSpPr>
        <p:spPr bwMode="auto">
          <a:xfrm flipH="1" flipV="1">
            <a:off x="6808788" y="2922588"/>
            <a:ext cx="1293812" cy="1674812"/>
          </a:xfrm>
          <a:prstGeom prst="line">
            <a:avLst/>
          </a:prstGeom>
          <a:noFill/>
          <a:ln w="38100" cmpd="dbl">
            <a:solidFill>
              <a:srgbClr val="99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4" name="Line 40"/>
          <p:cNvSpPr>
            <a:spLocks noChangeShapeType="1"/>
          </p:cNvSpPr>
          <p:nvPr/>
        </p:nvSpPr>
        <p:spPr bwMode="auto">
          <a:xfrm>
            <a:off x="6884988" y="2693988"/>
            <a:ext cx="1293812" cy="1979612"/>
          </a:xfrm>
          <a:prstGeom prst="line">
            <a:avLst/>
          </a:prstGeom>
          <a:noFill/>
          <a:ln w="38100" cmpd="dbl">
            <a:solidFill>
              <a:srgbClr val="767900"/>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5" name="Line 41"/>
          <p:cNvSpPr>
            <a:spLocks noChangeShapeType="1"/>
          </p:cNvSpPr>
          <p:nvPr/>
        </p:nvSpPr>
        <p:spPr bwMode="auto">
          <a:xfrm>
            <a:off x="2846388" y="4217988"/>
            <a:ext cx="4570412" cy="912812"/>
          </a:xfrm>
          <a:prstGeom prst="line">
            <a:avLst/>
          </a:prstGeom>
          <a:noFill/>
          <a:ln w="38100" cmpd="dbl">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6" name="Line 42"/>
          <p:cNvSpPr>
            <a:spLocks noChangeShapeType="1"/>
          </p:cNvSpPr>
          <p:nvPr/>
        </p:nvSpPr>
        <p:spPr bwMode="auto">
          <a:xfrm>
            <a:off x="4827588" y="2998788"/>
            <a:ext cx="2817812" cy="1446212"/>
          </a:xfrm>
          <a:prstGeom prst="line">
            <a:avLst/>
          </a:prstGeom>
          <a:noFill/>
          <a:ln w="38100" cmpd="dbl">
            <a:solidFill>
              <a:srgbClr val="767900"/>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7" name="Line 43"/>
          <p:cNvSpPr>
            <a:spLocks noChangeShapeType="1"/>
          </p:cNvSpPr>
          <p:nvPr/>
        </p:nvSpPr>
        <p:spPr bwMode="auto">
          <a:xfrm flipH="1" flipV="1">
            <a:off x="4675188" y="2998788"/>
            <a:ext cx="3046412" cy="1598612"/>
          </a:xfrm>
          <a:prstGeom prst="line">
            <a:avLst/>
          </a:prstGeom>
          <a:noFill/>
          <a:ln w="38100" cmpd="dbl">
            <a:solidFill>
              <a:srgbClr val="99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8" name="Line 44"/>
          <p:cNvSpPr>
            <a:spLocks noChangeShapeType="1"/>
          </p:cNvSpPr>
          <p:nvPr/>
        </p:nvSpPr>
        <p:spPr bwMode="auto">
          <a:xfrm>
            <a:off x="4751388" y="3227388"/>
            <a:ext cx="2741612" cy="1370012"/>
          </a:xfrm>
          <a:prstGeom prst="line">
            <a:avLst/>
          </a:prstGeom>
          <a:noFill/>
          <a:ln w="38100" cmpd="dbl">
            <a:solidFill>
              <a:schemeClr val="hlink"/>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89" name="Line 45"/>
          <p:cNvSpPr>
            <a:spLocks noChangeShapeType="1"/>
          </p:cNvSpPr>
          <p:nvPr/>
        </p:nvSpPr>
        <p:spPr bwMode="auto">
          <a:xfrm flipH="1" flipV="1">
            <a:off x="4598988" y="3227388"/>
            <a:ext cx="2817812" cy="1446212"/>
          </a:xfrm>
          <a:prstGeom prst="line">
            <a:avLst/>
          </a:prstGeom>
          <a:noFill/>
          <a:ln w="38100" cmpd="dbl">
            <a:solidFill>
              <a:srgbClr val="7144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90" name="Line 46"/>
          <p:cNvSpPr>
            <a:spLocks noChangeShapeType="1"/>
          </p:cNvSpPr>
          <p:nvPr/>
        </p:nvSpPr>
        <p:spPr bwMode="auto">
          <a:xfrm>
            <a:off x="3062288" y="3900488"/>
            <a:ext cx="4367212" cy="785812"/>
          </a:xfrm>
          <a:prstGeom prst="line">
            <a:avLst/>
          </a:prstGeom>
          <a:noFill/>
          <a:ln w="101600">
            <a:solidFill>
              <a:srgbClr val="0000FF"/>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82991" name="Group 47"/>
          <p:cNvGrpSpPr>
            <a:grpSpLocks/>
          </p:cNvGrpSpPr>
          <p:nvPr/>
        </p:nvGrpSpPr>
        <p:grpSpPr bwMode="auto">
          <a:xfrm>
            <a:off x="6188076" y="5403056"/>
            <a:ext cx="785812" cy="984250"/>
            <a:chOff x="3751" y="3397"/>
            <a:chExt cx="495" cy="620"/>
          </a:xfrm>
        </p:grpSpPr>
        <p:sp>
          <p:nvSpPr>
            <p:cNvPr id="82992" name="Oval 48"/>
            <p:cNvSpPr>
              <a:spLocks noChangeArrowheads="1"/>
            </p:cNvSpPr>
            <p:nvPr/>
          </p:nvSpPr>
          <p:spPr bwMode="auto">
            <a:xfrm>
              <a:off x="3751" y="3773"/>
              <a:ext cx="495" cy="244"/>
            </a:xfrm>
            <a:prstGeom prst="ellipse">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93" name="Rectangle 49"/>
            <p:cNvSpPr>
              <a:spLocks noChangeArrowheads="1"/>
            </p:cNvSpPr>
            <p:nvPr/>
          </p:nvSpPr>
          <p:spPr bwMode="auto">
            <a:xfrm>
              <a:off x="3751" y="3521"/>
              <a:ext cx="495" cy="376"/>
            </a:xfrm>
            <a:prstGeom prst="rect">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94" name="Oval 50"/>
            <p:cNvSpPr>
              <a:spLocks noChangeArrowheads="1"/>
            </p:cNvSpPr>
            <p:nvPr/>
          </p:nvSpPr>
          <p:spPr bwMode="auto">
            <a:xfrm>
              <a:off x="3751" y="3397"/>
              <a:ext cx="495" cy="256"/>
            </a:xfrm>
            <a:prstGeom prst="ellipse">
              <a:avLst/>
            </a:prstGeom>
            <a:gradFill rotWithShape="0">
              <a:gsLst>
                <a:gs pos="0">
                  <a:srgbClr val="A93A5C"/>
                </a:gs>
                <a:gs pos="100000">
                  <a:srgbClr val="A93A5C">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82995" name="Line 51"/>
          <p:cNvSpPr>
            <a:spLocks noChangeShapeType="1"/>
          </p:cNvSpPr>
          <p:nvPr/>
        </p:nvSpPr>
        <p:spPr bwMode="auto">
          <a:xfrm>
            <a:off x="1116013" y="2781300"/>
            <a:ext cx="1368425" cy="1079500"/>
          </a:xfrm>
          <a:prstGeom prst="line">
            <a:avLst/>
          </a:prstGeom>
          <a:noFill/>
          <a:ln w="50800">
            <a:solidFill>
              <a:srgbClr val="0000FF"/>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96" name="Line 52"/>
          <p:cNvSpPr>
            <a:spLocks noChangeShapeType="1"/>
          </p:cNvSpPr>
          <p:nvPr/>
        </p:nvSpPr>
        <p:spPr bwMode="auto">
          <a:xfrm flipV="1">
            <a:off x="1258888" y="4052888"/>
            <a:ext cx="1344612" cy="1928812"/>
          </a:xfrm>
          <a:prstGeom prst="line">
            <a:avLst/>
          </a:prstGeom>
          <a:noFill/>
          <a:ln w="50800">
            <a:solidFill>
              <a:srgbClr val="0000FF"/>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82997" name="Group 53"/>
          <p:cNvGrpSpPr>
            <a:grpSpLocks/>
          </p:cNvGrpSpPr>
          <p:nvPr/>
        </p:nvGrpSpPr>
        <p:grpSpPr bwMode="auto">
          <a:xfrm>
            <a:off x="4711700" y="4971079"/>
            <a:ext cx="785813" cy="984250"/>
            <a:chOff x="3751" y="3397"/>
            <a:chExt cx="495" cy="620"/>
          </a:xfrm>
        </p:grpSpPr>
        <p:sp>
          <p:nvSpPr>
            <p:cNvPr id="82998" name="Oval 54"/>
            <p:cNvSpPr>
              <a:spLocks noChangeArrowheads="1"/>
            </p:cNvSpPr>
            <p:nvPr/>
          </p:nvSpPr>
          <p:spPr bwMode="auto">
            <a:xfrm>
              <a:off x="3751" y="3773"/>
              <a:ext cx="495" cy="244"/>
            </a:xfrm>
            <a:prstGeom prst="ellipse">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2999" name="Rectangle 55"/>
            <p:cNvSpPr>
              <a:spLocks noChangeArrowheads="1"/>
            </p:cNvSpPr>
            <p:nvPr/>
          </p:nvSpPr>
          <p:spPr bwMode="auto">
            <a:xfrm>
              <a:off x="3751" y="3521"/>
              <a:ext cx="495" cy="376"/>
            </a:xfrm>
            <a:prstGeom prst="rect">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00" name="Oval 56"/>
            <p:cNvSpPr>
              <a:spLocks noChangeArrowheads="1"/>
            </p:cNvSpPr>
            <p:nvPr/>
          </p:nvSpPr>
          <p:spPr bwMode="auto">
            <a:xfrm>
              <a:off x="3751" y="3397"/>
              <a:ext cx="495" cy="256"/>
            </a:xfrm>
            <a:prstGeom prst="ellipse">
              <a:avLst/>
            </a:prstGeom>
            <a:gradFill rotWithShape="0">
              <a:gsLst>
                <a:gs pos="0">
                  <a:srgbClr val="A93A5C"/>
                </a:gs>
                <a:gs pos="100000">
                  <a:srgbClr val="A93A5C">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grpSp>
        <p:nvGrpSpPr>
          <p:cNvPr id="83001" name="Group 57"/>
          <p:cNvGrpSpPr>
            <a:grpSpLocks/>
          </p:cNvGrpSpPr>
          <p:nvPr/>
        </p:nvGrpSpPr>
        <p:grpSpPr bwMode="auto">
          <a:xfrm>
            <a:off x="4301118" y="5389728"/>
            <a:ext cx="785813" cy="984250"/>
            <a:chOff x="3751" y="3397"/>
            <a:chExt cx="495" cy="620"/>
          </a:xfrm>
        </p:grpSpPr>
        <p:sp>
          <p:nvSpPr>
            <p:cNvPr id="83002" name="Oval 58"/>
            <p:cNvSpPr>
              <a:spLocks noChangeArrowheads="1"/>
            </p:cNvSpPr>
            <p:nvPr/>
          </p:nvSpPr>
          <p:spPr bwMode="auto">
            <a:xfrm>
              <a:off x="3751" y="3773"/>
              <a:ext cx="495" cy="244"/>
            </a:xfrm>
            <a:prstGeom prst="ellipse">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03" name="Rectangle 59"/>
            <p:cNvSpPr>
              <a:spLocks noChangeArrowheads="1"/>
            </p:cNvSpPr>
            <p:nvPr/>
          </p:nvSpPr>
          <p:spPr bwMode="auto">
            <a:xfrm>
              <a:off x="3751" y="3521"/>
              <a:ext cx="495" cy="376"/>
            </a:xfrm>
            <a:prstGeom prst="rect">
              <a:avLst/>
            </a:prstGeom>
            <a:gradFill rotWithShape="0">
              <a:gsLst>
                <a:gs pos="0">
                  <a:srgbClr val="A93A5C"/>
                </a:gs>
                <a:gs pos="50000">
                  <a:srgbClr val="A93A5C">
                    <a:gamma/>
                    <a:tint val="70196"/>
                    <a:invGamma/>
                  </a:srgbClr>
                </a:gs>
                <a:gs pos="100000">
                  <a:srgbClr val="A93A5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04" name="Oval 60"/>
            <p:cNvSpPr>
              <a:spLocks noChangeArrowheads="1"/>
            </p:cNvSpPr>
            <p:nvPr/>
          </p:nvSpPr>
          <p:spPr bwMode="auto">
            <a:xfrm>
              <a:off x="3751" y="3397"/>
              <a:ext cx="495" cy="256"/>
            </a:xfrm>
            <a:prstGeom prst="ellipse">
              <a:avLst/>
            </a:prstGeom>
            <a:gradFill rotWithShape="0">
              <a:gsLst>
                <a:gs pos="0">
                  <a:srgbClr val="A93A5C"/>
                </a:gs>
                <a:gs pos="100000">
                  <a:srgbClr val="A93A5C">
                    <a:gamma/>
                    <a:tint val="70196"/>
                    <a:invGamma/>
                  </a:srgbClr>
                </a:gs>
              </a:gsLst>
              <a:lin ang="5400000" scaled="1"/>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83005" name="Line 61"/>
          <p:cNvSpPr>
            <a:spLocks noChangeShapeType="1"/>
          </p:cNvSpPr>
          <p:nvPr/>
        </p:nvSpPr>
        <p:spPr bwMode="auto">
          <a:xfrm>
            <a:off x="2654300" y="4025900"/>
            <a:ext cx="1676400" cy="2209800"/>
          </a:xfrm>
          <a:prstGeom prst="line">
            <a:avLst/>
          </a:prstGeom>
          <a:noFill/>
          <a:ln w="38100" cmpd="dbl">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06" name="Line 62"/>
          <p:cNvSpPr>
            <a:spLocks noChangeShapeType="1"/>
          </p:cNvSpPr>
          <p:nvPr/>
        </p:nvSpPr>
        <p:spPr bwMode="auto">
          <a:xfrm>
            <a:off x="2730500" y="4025900"/>
            <a:ext cx="2057400" cy="1295400"/>
          </a:xfrm>
          <a:prstGeom prst="line">
            <a:avLst/>
          </a:prstGeom>
          <a:noFill/>
          <a:ln w="38100" cmpd="dbl">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07" name="Line 63"/>
          <p:cNvSpPr>
            <a:spLocks noChangeShapeType="1"/>
          </p:cNvSpPr>
          <p:nvPr/>
        </p:nvSpPr>
        <p:spPr bwMode="auto">
          <a:xfrm flipV="1">
            <a:off x="5549900" y="5245100"/>
            <a:ext cx="1905000" cy="152400"/>
          </a:xfrm>
          <a:prstGeom prst="line">
            <a:avLst/>
          </a:prstGeom>
          <a:noFill/>
          <a:ln w="38100" cmpd="dbl">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08" name="Line 64"/>
          <p:cNvSpPr>
            <a:spLocks noChangeShapeType="1"/>
          </p:cNvSpPr>
          <p:nvPr/>
        </p:nvSpPr>
        <p:spPr bwMode="auto">
          <a:xfrm flipV="1">
            <a:off x="6973888" y="5476875"/>
            <a:ext cx="608012" cy="608013"/>
          </a:xfrm>
          <a:prstGeom prst="line">
            <a:avLst/>
          </a:prstGeom>
          <a:noFill/>
          <a:ln w="38100" cmpd="dbl">
            <a:solidFill>
              <a:schemeClr val="hlink"/>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09" name="Line 65"/>
          <p:cNvSpPr>
            <a:spLocks noChangeShapeType="1"/>
          </p:cNvSpPr>
          <p:nvPr/>
        </p:nvSpPr>
        <p:spPr bwMode="auto">
          <a:xfrm flipV="1">
            <a:off x="6897688" y="5400675"/>
            <a:ext cx="608012" cy="531813"/>
          </a:xfrm>
          <a:prstGeom prst="line">
            <a:avLst/>
          </a:prstGeom>
          <a:noFill/>
          <a:ln w="38100" cmpd="dbl">
            <a:solidFill>
              <a:srgbClr val="767900"/>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10" name="Line 66"/>
          <p:cNvSpPr>
            <a:spLocks noChangeShapeType="1"/>
          </p:cNvSpPr>
          <p:nvPr/>
        </p:nvSpPr>
        <p:spPr bwMode="auto">
          <a:xfrm flipH="1">
            <a:off x="6897688" y="5553075"/>
            <a:ext cx="912812" cy="684213"/>
          </a:xfrm>
          <a:prstGeom prst="line">
            <a:avLst/>
          </a:prstGeom>
          <a:noFill/>
          <a:ln w="38100" cmpd="dbl">
            <a:solidFill>
              <a:srgbClr val="99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83011" name="Line 67"/>
          <p:cNvSpPr>
            <a:spLocks noChangeShapeType="1"/>
          </p:cNvSpPr>
          <p:nvPr/>
        </p:nvSpPr>
        <p:spPr bwMode="auto">
          <a:xfrm flipH="1">
            <a:off x="6821488" y="5476875"/>
            <a:ext cx="760412" cy="150813"/>
          </a:xfrm>
          <a:prstGeom prst="line">
            <a:avLst/>
          </a:prstGeom>
          <a:noFill/>
          <a:ln w="38100" cmpd="dbl">
            <a:solidFill>
              <a:srgbClr val="7144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extLst>
      <p:ext uri="{BB962C8B-B14F-4D97-AF65-F5344CB8AC3E}">
        <p14:creationId xmlns:p14="http://schemas.microsoft.com/office/powerpoint/2010/main" val="144865938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5"/>
          <p:cNvSpPr>
            <a:spLocks noGrp="1"/>
          </p:cNvSpPr>
          <p:nvPr>
            <p:ph type="sldNum" sz="quarter" idx="4294967295"/>
          </p:nvPr>
        </p:nvSpPr>
        <p:spPr>
          <a:xfrm>
            <a:off x="8458200" y="6505575"/>
            <a:ext cx="469900" cy="239713"/>
          </a:xfrm>
          <a:prstGeom prst="rect">
            <a:avLst/>
          </a:prstGeom>
        </p:spPr>
        <p:txBody>
          <a:bodyPr/>
          <a:lstStyle/>
          <a:p>
            <a:fld id="{7EB2FB27-614D-476E-AB95-5172E2FB696F}" type="slidenum">
              <a:rPr lang="en-GB" altLang="nb-NO"/>
              <a:pPr/>
              <a:t>8</a:t>
            </a:fld>
            <a:endParaRPr lang="en-GB" altLang="nb-NO"/>
          </a:p>
        </p:txBody>
      </p:sp>
      <p:sp>
        <p:nvSpPr>
          <p:cNvPr id="93186" name="Rectangle 2"/>
          <p:cNvSpPr>
            <a:spLocks noGrp="1" noChangeArrowheads="1"/>
          </p:cNvSpPr>
          <p:nvPr>
            <p:ph type="title"/>
          </p:nvPr>
        </p:nvSpPr>
        <p:spPr>
          <a:noFill/>
          <a:ln/>
        </p:spPr>
        <p:txBody>
          <a:bodyPr lIns="90488" tIns="44450" rIns="90488" bIns="44450" anchor="ctr">
            <a:normAutofit/>
          </a:bodyPr>
          <a:lstStyle/>
          <a:p>
            <a:r>
              <a:rPr lang="en-GB" altLang="nb-NO" dirty="0" smtClean="0">
                <a:solidFill>
                  <a:srgbClr val="3333FF"/>
                </a:solidFill>
              </a:rPr>
              <a:t>Common accounting rules – success factor</a:t>
            </a:r>
            <a:endParaRPr lang="en-GB" altLang="nb-NO" dirty="0">
              <a:solidFill>
                <a:srgbClr val="3333FF"/>
              </a:solidFill>
            </a:endParaRPr>
          </a:p>
        </p:txBody>
      </p:sp>
      <p:sp>
        <p:nvSpPr>
          <p:cNvPr id="93187" name="Rectangle 3"/>
          <p:cNvSpPr>
            <a:spLocks noGrp="1" noChangeArrowheads="1"/>
          </p:cNvSpPr>
          <p:nvPr>
            <p:ph type="body" idx="1"/>
          </p:nvPr>
        </p:nvSpPr>
        <p:spPr>
          <a:noFill/>
          <a:ln/>
        </p:spPr>
        <p:txBody>
          <a:bodyPr lIns="90488" tIns="44450" rIns="90488" bIns="44450">
            <a:normAutofit lnSpcReduction="10000"/>
          </a:bodyPr>
          <a:lstStyle/>
          <a:p>
            <a:r>
              <a:rPr lang="en-GB" altLang="nb-NO" sz="2800" dirty="0" smtClean="0"/>
              <a:t>Municipality accounting – have to take into account both internal and external needs</a:t>
            </a:r>
          </a:p>
          <a:p>
            <a:pPr lvl="1"/>
            <a:r>
              <a:rPr lang="en-GB" altLang="nb-NO" sz="1800" dirty="0" smtClean="0"/>
              <a:t>accounting string and flexible financial IT systems</a:t>
            </a:r>
            <a:endParaRPr lang="en-GB" altLang="nb-NO" dirty="0"/>
          </a:p>
          <a:p>
            <a:r>
              <a:rPr lang="en-GB" altLang="nb-NO" sz="2800" dirty="0" smtClean="0"/>
              <a:t>KOSTRA Classification </a:t>
            </a:r>
            <a:r>
              <a:rPr lang="en-GB" altLang="nb-NO" sz="2800" dirty="0"/>
              <a:t>by Function, example:</a:t>
            </a:r>
          </a:p>
          <a:p>
            <a:pPr lvl="1"/>
            <a:r>
              <a:rPr lang="en-GB" altLang="nb-NO" sz="1800" dirty="0"/>
              <a:t>201 Kindergartens </a:t>
            </a:r>
          </a:p>
          <a:p>
            <a:pPr lvl="1"/>
            <a:r>
              <a:rPr lang="en-GB" altLang="nb-NO" sz="1800" dirty="0"/>
              <a:t>211 Extra care for children in kindergartens</a:t>
            </a:r>
          </a:p>
          <a:p>
            <a:pPr lvl="1"/>
            <a:r>
              <a:rPr lang="en-GB" altLang="nb-NO" sz="1800" dirty="0"/>
              <a:t>221 Localities and transport for children in kindergartens</a:t>
            </a:r>
          </a:p>
          <a:p>
            <a:r>
              <a:rPr lang="en-GB" altLang="nb-NO" sz="2800" dirty="0"/>
              <a:t>Classification by Types of Expenditure, ex:</a:t>
            </a:r>
          </a:p>
          <a:p>
            <a:pPr lvl="1"/>
            <a:r>
              <a:rPr lang="en-GB" altLang="nb-NO" sz="1800" dirty="0"/>
              <a:t>100..290 </a:t>
            </a:r>
            <a:r>
              <a:rPr lang="en-GB" altLang="nb-NO" sz="1800" dirty="0" smtClean="0"/>
              <a:t>Expenses for services </a:t>
            </a:r>
            <a:r>
              <a:rPr lang="en-GB" altLang="nb-NO" sz="1800" dirty="0"/>
              <a:t>produced by the </a:t>
            </a:r>
            <a:r>
              <a:rPr lang="en-GB" altLang="nb-NO" sz="1800" dirty="0" smtClean="0"/>
              <a:t>municipalities, ex, energy, teaching materials, maintenance, consultants etc.  (purchase of services entered into own services)</a:t>
            </a:r>
            <a:endParaRPr lang="en-GB" altLang="nb-NO" sz="1800" dirty="0"/>
          </a:p>
          <a:p>
            <a:pPr lvl="1"/>
            <a:r>
              <a:rPr lang="en-GB" altLang="nb-NO" sz="1800" dirty="0"/>
              <a:t>370 Services bought from others (private companies, other municipalities or the </a:t>
            </a:r>
            <a:r>
              <a:rPr lang="en-GB" altLang="nb-NO" sz="1800" dirty="0" smtClean="0"/>
              <a:t>state – replaces own services)</a:t>
            </a:r>
            <a:endParaRPr lang="en-GB" altLang="nb-NO" sz="1800" dirty="0"/>
          </a:p>
          <a:p>
            <a:pPr lvl="1"/>
            <a:r>
              <a:rPr lang="en-GB" altLang="nb-NO" sz="1800" dirty="0"/>
              <a:t>470 Transfers  </a:t>
            </a:r>
          </a:p>
          <a:p>
            <a:pPr lvl="1"/>
            <a:r>
              <a:rPr lang="en-GB" altLang="nb-NO" sz="1800" dirty="0"/>
              <a:t>010  Wages </a:t>
            </a:r>
            <a:r>
              <a:rPr lang="en-GB" altLang="nb-NO" sz="1800" dirty="0" smtClean="0"/>
              <a:t>permanent employees  </a:t>
            </a:r>
            <a:endParaRPr lang="en-GB" altLang="nb-NO" sz="1800" dirty="0"/>
          </a:p>
        </p:txBody>
      </p:sp>
    </p:spTree>
    <p:extLst>
      <p:ext uri="{BB962C8B-B14F-4D97-AF65-F5344CB8AC3E}">
        <p14:creationId xmlns:p14="http://schemas.microsoft.com/office/powerpoint/2010/main" val="3164509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18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18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318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1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827088" y="1844675"/>
            <a:ext cx="2259012" cy="1655763"/>
          </a:xfrm>
          <a:solidFill>
            <a:srgbClr val="FFCC99"/>
          </a:solidFill>
          <a:ln w="12700">
            <a:solidFill>
              <a:schemeClr val="tx1"/>
            </a:solidFill>
          </a:ln>
        </p:spPr>
        <p:txBody>
          <a:bodyPr/>
          <a:lstStyle/>
          <a:p>
            <a:pPr algn="ctr">
              <a:lnSpc>
                <a:spcPct val="90000"/>
              </a:lnSpc>
              <a:buFontTx/>
              <a:buNone/>
            </a:pPr>
            <a:r>
              <a:rPr lang="en-US" sz="2400" b="1" dirty="0">
                <a:solidFill>
                  <a:srgbClr val="000000"/>
                </a:solidFill>
                <a:latin typeface="Arial" panose="020B0604020202020204" pitchFamily="34" charset="0"/>
                <a:cs typeface="Arial" panose="020B0604020202020204" pitchFamily="34" charset="0"/>
              </a:rPr>
              <a:t>Resources</a:t>
            </a:r>
            <a:endParaRPr lang="en-US" sz="2400" b="1" dirty="0">
              <a:latin typeface="Arial" panose="020B0604020202020204" pitchFamily="34" charset="0"/>
              <a:cs typeface="Arial" panose="020B0604020202020204" pitchFamily="34" charset="0"/>
            </a:endParaRPr>
          </a:p>
          <a:p>
            <a:pPr>
              <a:lnSpc>
                <a:spcPct val="90000"/>
              </a:lnSpc>
            </a:pPr>
            <a:r>
              <a:rPr lang="en-US" sz="2000" dirty="0">
                <a:latin typeface="Arial" charset="0"/>
              </a:rPr>
              <a:t>Man- </a:t>
            </a:r>
            <a:r>
              <a:rPr lang="en-US" sz="2000" dirty="0" err="1">
                <a:latin typeface="Arial" charset="0"/>
              </a:rPr>
              <a:t>labour</a:t>
            </a:r>
            <a:r>
              <a:rPr lang="en-US" sz="2000" dirty="0">
                <a:latin typeface="Arial" charset="0"/>
              </a:rPr>
              <a:t> year</a:t>
            </a:r>
          </a:p>
          <a:p>
            <a:pPr>
              <a:lnSpc>
                <a:spcPct val="90000"/>
              </a:lnSpc>
            </a:pPr>
            <a:r>
              <a:rPr lang="en-US" sz="2000" dirty="0">
                <a:latin typeface="Arial" charset="0"/>
              </a:rPr>
              <a:t>Expenditures and revenues</a:t>
            </a:r>
          </a:p>
        </p:txBody>
      </p:sp>
      <p:sp>
        <p:nvSpPr>
          <p:cNvPr id="40963" name="Rectangle 3"/>
          <p:cNvSpPr>
            <a:spLocks noChangeArrowheads="1"/>
          </p:cNvSpPr>
          <p:nvPr/>
        </p:nvSpPr>
        <p:spPr bwMode="auto">
          <a:xfrm>
            <a:off x="5556250" y="1828800"/>
            <a:ext cx="2532063" cy="1524000"/>
          </a:xfrm>
          <a:prstGeom prst="rect">
            <a:avLst/>
          </a:prstGeom>
          <a:solidFill>
            <a:srgbClr val="FFFF99"/>
          </a:solidFill>
          <a:ln w="12700">
            <a:solidFill>
              <a:schemeClr val="tx1"/>
            </a:solidFill>
            <a:miter lim="800000"/>
            <a:headEnd/>
            <a:tailEnd/>
          </a:ln>
          <a:effectLst/>
        </p:spPr>
        <p:txBody>
          <a:bodyPr wrap="none" lIns="90488" tIns="44450" rIns="90488" bIns="44450" anchor="ctr"/>
          <a:lstStyle/>
          <a:p>
            <a:pPr algn="ctr">
              <a:spcBef>
                <a:spcPct val="20000"/>
              </a:spcBef>
            </a:pPr>
            <a:r>
              <a:rPr lang="en-US" sz="2400" b="1" dirty="0">
                <a:latin typeface="Arial" charset="0"/>
              </a:rPr>
              <a:t>Public services</a:t>
            </a:r>
            <a:r>
              <a:rPr lang="en-US" sz="2000" dirty="0">
                <a:latin typeface="Arial" charset="0"/>
              </a:rPr>
              <a:t> </a:t>
            </a:r>
          </a:p>
          <a:p>
            <a:pPr algn="ctr">
              <a:spcBef>
                <a:spcPct val="20000"/>
              </a:spcBef>
            </a:pPr>
            <a:r>
              <a:rPr lang="en-US" sz="2000" dirty="0">
                <a:latin typeface="Arial" charset="0"/>
              </a:rPr>
              <a:t>Recipients </a:t>
            </a:r>
          </a:p>
          <a:p>
            <a:pPr algn="ctr">
              <a:spcBef>
                <a:spcPct val="20000"/>
              </a:spcBef>
            </a:pPr>
            <a:r>
              <a:rPr lang="en-US" sz="2000" dirty="0">
                <a:latin typeface="Arial" charset="0"/>
              </a:rPr>
              <a:t>Extent and frequency</a:t>
            </a:r>
          </a:p>
        </p:txBody>
      </p:sp>
      <p:sp>
        <p:nvSpPr>
          <p:cNvPr id="40964" name="Rectangle 4"/>
          <p:cNvSpPr>
            <a:spLocks noChangeArrowheads="1"/>
          </p:cNvSpPr>
          <p:nvPr/>
        </p:nvSpPr>
        <p:spPr bwMode="auto">
          <a:xfrm>
            <a:off x="2662238" y="4876800"/>
            <a:ext cx="2941637" cy="1358900"/>
          </a:xfrm>
          <a:prstGeom prst="rect">
            <a:avLst/>
          </a:prstGeom>
          <a:solidFill>
            <a:srgbClr val="EAEAEA"/>
          </a:solidFill>
          <a:ln w="12700">
            <a:solidFill>
              <a:schemeClr val="tx1"/>
            </a:solidFill>
            <a:miter lim="800000"/>
            <a:headEnd/>
            <a:tailEnd/>
          </a:ln>
          <a:effectLst/>
        </p:spPr>
        <p:txBody>
          <a:bodyPr wrap="none" lIns="90488" tIns="44450" rIns="90488" bIns="44450" anchor="ctr"/>
          <a:lstStyle/>
          <a:p>
            <a:pPr algn="ctr">
              <a:spcBef>
                <a:spcPct val="20000"/>
              </a:spcBef>
            </a:pPr>
            <a:r>
              <a:rPr lang="en-US" sz="2400" b="1">
                <a:latin typeface="Arial" charset="0"/>
              </a:rPr>
              <a:t>User group</a:t>
            </a:r>
          </a:p>
          <a:p>
            <a:pPr algn="ctr">
              <a:spcBef>
                <a:spcPct val="20000"/>
              </a:spcBef>
            </a:pPr>
            <a:r>
              <a:rPr lang="en-US" sz="2000">
                <a:latin typeface="Arial" charset="0"/>
              </a:rPr>
              <a:t>Population </a:t>
            </a:r>
          </a:p>
          <a:p>
            <a:pPr algn="ctr">
              <a:spcBef>
                <a:spcPct val="20000"/>
              </a:spcBef>
            </a:pPr>
            <a:r>
              <a:rPr lang="en-US" sz="2000">
                <a:latin typeface="Arial" charset="0"/>
              </a:rPr>
              <a:t>Population characteristics</a:t>
            </a:r>
          </a:p>
        </p:txBody>
      </p:sp>
      <p:sp>
        <p:nvSpPr>
          <p:cNvPr id="40965" name="Line 5"/>
          <p:cNvSpPr>
            <a:spLocks noChangeShapeType="1"/>
          </p:cNvSpPr>
          <p:nvPr/>
        </p:nvSpPr>
        <p:spPr bwMode="auto">
          <a:xfrm flipH="1">
            <a:off x="4994275" y="3429000"/>
            <a:ext cx="1336675" cy="1447800"/>
          </a:xfrm>
          <a:prstGeom prst="line">
            <a:avLst/>
          </a:prstGeom>
          <a:noFill/>
          <a:ln w="38100">
            <a:solidFill>
              <a:schemeClr val="bg2"/>
            </a:solidFill>
            <a:round/>
            <a:headEnd type="triangle" w="med" len="med"/>
            <a:tailEnd type="triangle" w="med" len="med"/>
          </a:ln>
          <a:effectLst/>
        </p:spPr>
        <p:txBody>
          <a:bodyPr wrap="none" anchor="ctr"/>
          <a:lstStyle/>
          <a:p>
            <a:endParaRPr lang="nb-NO"/>
          </a:p>
        </p:txBody>
      </p:sp>
      <p:sp>
        <p:nvSpPr>
          <p:cNvPr id="40966" name="Line 6"/>
          <p:cNvSpPr>
            <a:spLocks noChangeShapeType="1"/>
          </p:cNvSpPr>
          <p:nvPr/>
        </p:nvSpPr>
        <p:spPr bwMode="auto">
          <a:xfrm>
            <a:off x="2411413" y="3573463"/>
            <a:ext cx="1035050" cy="1303337"/>
          </a:xfrm>
          <a:prstGeom prst="line">
            <a:avLst/>
          </a:prstGeom>
          <a:noFill/>
          <a:ln w="38100">
            <a:solidFill>
              <a:schemeClr val="bg2"/>
            </a:solidFill>
            <a:round/>
            <a:headEnd type="triangle" w="med" len="med"/>
            <a:tailEnd type="triangle" w="med" len="med"/>
          </a:ln>
          <a:effectLst/>
        </p:spPr>
        <p:txBody>
          <a:bodyPr wrap="none" anchor="ctr"/>
          <a:lstStyle/>
          <a:p>
            <a:endParaRPr lang="nb-NO"/>
          </a:p>
        </p:txBody>
      </p:sp>
      <p:sp>
        <p:nvSpPr>
          <p:cNvPr id="40967" name="Line 7"/>
          <p:cNvSpPr>
            <a:spLocks noChangeShapeType="1"/>
          </p:cNvSpPr>
          <p:nvPr/>
        </p:nvSpPr>
        <p:spPr bwMode="auto">
          <a:xfrm>
            <a:off x="3116263" y="2590800"/>
            <a:ext cx="2370137" cy="0"/>
          </a:xfrm>
          <a:prstGeom prst="line">
            <a:avLst/>
          </a:prstGeom>
          <a:noFill/>
          <a:ln w="38100">
            <a:solidFill>
              <a:schemeClr val="bg2"/>
            </a:solidFill>
            <a:round/>
            <a:headEnd type="triangle" w="med" len="med"/>
            <a:tailEnd type="triangle" w="med" len="med"/>
          </a:ln>
          <a:effectLst/>
        </p:spPr>
        <p:txBody>
          <a:bodyPr wrap="none" anchor="ctr"/>
          <a:lstStyle/>
          <a:p>
            <a:endParaRPr lang="nb-NO"/>
          </a:p>
        </p:txBody>
      </p:sp>
      <p:sp>
        <p:nvSpPr>
          <p:cNvPr id="40968" name="Text Box 8"/>
          <p:cNvSpPr txBox="1">
            <a:spLocks noChangeArrowheads="1"/>
          </p:cNvSpPr>
          <p:nvPr/>
        </p:nvSpPr>
        <p:spPr bwMode="auto">
          <a:xfrm>
            <a:off x="984250" y="3886200"/>
            <a:ext cx="1716088" cy="457200"/>
          </a:xfrm>
          <a:prstGeom prst="rect">
            <a:avLst/>
          </a:prstGeom>
          <a:noFill/>
          <a:ln w="9525">
            <a:noFill/>
            <a:miter lim="800000"/>
            <a:headEnd/>
            <a:tailEnd/>
          </a:ln>
          <a:effectLst/>
        </p:spPr>
        <p:txBody>
          <a:bodyPr>
            <a:spAutoFit/>
          </a:bodyPr>
          <a:lstStyle/>
          <a:p>
            <a:pPr>
              <a:spcBef>
                <a:spcPct val="50000"/>
              </a:spcBef>
            </a:pPr>
            <a:r>
              <a:rPr lang="en-US" sz="2400" b="1" i="1">
                <a:latin typeface="Times New Roman" pitchFamily="18" charset="0"/>
              </a:rPr>
              <a:t>Priority</a:t>
            </a:r>
          </a:p>
        </p:txBody>
      </p:sp>
      <p:sp>
        <p:nvSpPr>
          <p:cNvPr id="40969" name="Text Box 9"/>
          <p:cNvSpPr txBox="1">
            <a:spLocks noChangeArrowheads="1"/>
          </p:cNvSpPr>
          <p:nvPr/>
        </p:nvSpPr>
        <p:spPr bwMode="auto">
          <a:xfrm>
            <a:off x="3419475" y="1905000"/>
            <a:ext cx="1855788" cy="457200"/>
          </a:xfrm>
          <a:prstGeom prst="rect">
            <a:avLst/>
          </a:prstGeom>
          <a:noFill/>
          <a:ln w="9525">
            <a:noFill/>
            <a:miter lim="800000"/>
            <a:headEnd/>
            <a:tailEnd/>
          </a:ln>
          <a:effectLst/>
        </p:spPr>
        <p:txBody>
          <a:bodyPr>
            <a:spAutoFit/>
          </a:bodyPr>
          <a:lstStyle/>
          <a:p>
            <a:pPr>
              <a:spcBef>
                <a:spcPct val="50000"/>
              </a:spcBef>
            </a:pPr>
            <a:r>
              <a:rPr lang="en-US" sz="2400" b="1" i="1" dirty="0">
                <a:latin typeface="Times New Roman" pitchFamily="18" charset="0"/>
              </a:rPr>
              <a:t>Productivity</a:t>
            </a:r>
          </a:p>
        </p:txBody>
      </p:sp>
      <p:sp>
        <p:nvSpPr>
          <p:cNvPr id="40970" name="Text Box 10"/>
          <p:cNvSpPr txBox="1">
            <a:spLocks noChangeArrowheads="1"/>
          </p:cNvSpPr>
          <p:nvPr/>
        </p:nvSpPr>
        <p:spPr bwMode="auto">
          <a:xfrm>
            <a:off x="5908675" y="3962400"/>
            <a:ext cx="2390775" cy="457200"/>
          </a:xfrm>
          <a:prstGeom prst="rect">
            <a:avLst/>
          </a:prstGeom>
          <a:noFill/>
          <a:ln w="9525">
            <a:noFill/>
            <a:miter lim="800000"/>
            <a:headEnd/>
            <a:tailEnd/>
          </a:ln>
          <a:effectLst/>
        </p:spPr>
        <p:txBody>
          <a:bodyPr>
            <a:spAutoFit/>
          </a:bodyPr>
          <a:lstStyle/>
          <a:p>
            <a:pPr algn="ctr" eaLnBrk="1" hangingPunct="1">
              <a:spcBef>
                <a:spcPct val="20000"/>
              </a:spcBef>
            </a:pPr>
            <a:r>
              <a:rPr lang="en-US" sz="2400" b="1" i="1">
                <a:latin typeface="Times New Roman" pitchFamily="18" charset="0"/>
              </a:rPr>
              <a:t>Coverage ratios</a:t>
            </a:r>
          </a:p>
        </p:txBody>
      </p:sp>
      <p:sp>
        <p:nvSpPr>
          <p:cNvPr id="40971" name="Rectangle 11"/>
          <p:cNvSpPr>
            <a:spLocks noGrp="1" noChangeArrowheads="1"/>
          </p:cNvSpPr>
          <p:nvPr>
            <p:ph type="title"/>
          </p:nvPr>
        </p:nvSpPr>
        <p:spPr>
          <a:xfrm>
            <a:off x="1331913" y="692150"/>
            <a:ext cx="6264275" cy="685800"/>
          </a:xfrm>
          <a:noFill/>
          <a:ln/>
        </p:spPr>
        <p:txBody>
          <a:bodyPr/>
          <a:lstStyle/>
          <a:p>
            <a:pPr algn="ctr"/>
            <a:r>
              <a:rPr lang="en-US" b="1" dirty="0" smtClean="0">
                <a:solidFill>
                  <a:srgbClr val="3333FF"/>
                </a:solidFill>
              </a:rPr>
              <a:t>KOSTRA – Reporting system</a:t>
            </a:r>
            <a:endParaRPr lang="en-US" b="1" dirty="0">
              <a:solidFill>
                <a:srgbClr val="3333FF"/>
              </a:solidFill>
            </a:endParaRPr>
          </a:p>
        </p:txBody>
      </p:sp>
    </p:spTree>
    <p:extLst>
      <p:ext uri="{BB962C8B-B14F-4D97-AF65-F5344CB8AC3E}">
        <p14:creationId xmlns:p14="http://schemas.microsoft.com/office/powerpoint/2010/main" val="1504096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theme/theme1.xml><?xml version="1.0" encoding="utf-8"?>
<a:theme xmlns:a="http://schemas.openxmlformats.org/drawingml/2006/main" name="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KS_ny_mal02_2012">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KS_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8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17479</TotalTime>
  <Words>1077</Words>
  <Application>Microsoft Office PowerPoint</Application>
  <PresentationFormat>Skjermfremvisning (4:3)</PresentationFormat>
  <Paragraphs>236</Paragraphs>
  <Slides>27</Slides>
  <Notes>27</Notes>
  <HiddenSlides>0</HiddenSlides>
  <MMClips>0</MMClips>
  <ScaleCrop>false</ScaleCrop>
  <HeadingPairs>
    <vt:vector size="4" baseType="variant">
      <vt:variant>
        <vt:lpstr>Tema</vt:lpstr>
      </vt:variant>
      <vt:variant>
        <vt:i4>20</vt:i4>
      </vt:variant>
      <vt:variant>
        <vt:lpstr>Lysbildetitler</vt:lpstr>
      </vt:variant>
      <vt:variant>
        <vt:i4>27</vt:i4>
      </vt:variant>
    </vt:vector>
  </HeadingPairs>
  <TitlesOfParts>
    <vt:vector size="47" baseType="lpstr">
      <vt:lpstr>KS_slidemaster</vt:lpstr>
      <vt:lpstr>5_KS_slidemaster</vt:lpstr>
      <vt:lpstr>1_KS_slidemaster</vt:lpstr>
      <vt:lpstr>2_KS_slidemaster</vt:lpstr>
      <vt:lpstr>3_KS_slidemaster</vt:lpstr>
      <vt:lpstr>4_KS_slidemaster</vt:lpstr>
      <vt:lpstr>6_KS_slidemaster</vt:lpstr>
      <vt:lpstr>7_KS_slidemaster</vt:lpstr>
      <vt:lpstr>8_KS_slidemaster</vt:lpstr>
      <vt:lpstr>9_KS_slidemaster</vt:lpstr>
      <vt:lpstr>10_KS_slidemaster</vt:lpstr>
      <vt:lpstr>KS_ny_mal02_2012</vt:lpstr>
      <vt:lpstr>11_KS_slidemaster</vt:lpstr>
      <vt:lpstr>12_KS_slidemaster</vt:lpstr>
      <vt:lpstr>13_KS_slidemaster</vt:lpstr>
      <vt:lpstr>14_KS_slidemaster</vt:lpstr>
      <vt:lpstr>15_KS_slidemaster</vt:lpstr>
      <vt:lpstr>16_KS_slidemaster</vt:lpstr>
      <vt:lpstr>17_KS_slidemaster</vt:lpstr>
      <vt:lpstr>18_KS_slidemaster</vt:lpstr>
      <vt:lpstr>KOSTRA - Local government State Reporting</vt:lpstr>
      <vt:lpstr>Overview of presentation</vt:lpstr>
      <vt:lpstr>Aims for KOSTRA (1)</vt:lpstr>
      <vt:lpstr>Aim for KOSTRA (2) –  provide current information </vt:lpstr>
      <vt:lpstr>KOSTRA – a useful tool for</vt:lpstr>
      <vt:lpstr>PowerPoint-presentasjon</vt:lpstr>
      <vt:lpstr>KOSTRA’s chain of reporting</vt:lpstr>
      <vt:lpstr>Common accounting rules – success factor</vt:lpstr>
      <vt:lpstr>KOSTRA – Reporting system</vt:lpstr>
      <vt:lpstr>Legislation and provision </vt:lpstr>
      <vt:lpstr>The Local Government Act</vt:lpstr>
      <vt:lpstr>Provision of the Local Government Act  (1) </vt:lpstr>
      <vt:lpstr>Provision of the Local Government Act (2) </vt:lpstr>
      <vt:lpstr>Making the information useful</vt:lpstr>
      <vt:lpstr>Divisions of services (municipalities)</vt:lpstr>
      <vt:lpstr>KOSTRA reporting and publishing</vt:lpstr>
      <vt:lpstr>Example of use  </vt:lpstr>
      <vt:lpstr>From a municipality’s annual report </vt:lpstr>
      <vt:lpstr>From a municipality’s annual report </vt:lpstr>
      <vt:lpstr>Average number of pupils in each class</vt:lpstr>
      <vt:lpstr>Net expenses in primary and lower secondary school per capita 6 – 15 years</vt:lpstr>
      <vt:lpstr>Net expenses in primary and lower secondary school per capita 6 – 15 years - Bergen</vt:lpstr>
      <vt:lpstr>Statistics Norway   Municipality-State-Reporting KOSTRA - Key figures on municipal activities  http://ssb.no/en/offentlig-sektor/kostra       </vt:lpstr>
      <vt:lpstr>PowerPoint-presentasjon</vt:lpstr>
      <vt:lpstr>KOSTRA gives a lot of possibilities – an example from an ongoing development work in KS</vt:lpstr>
      <vt:lpstr>Connecting information from KOSTRA and the equalization of expenditure mechanism of the Grant Scheme for municipalities</vt:lpstr>
      <vt:lpstr>Connecting information from the equalization of expenditure mechanism of the Grant Scheme for municipalities and KOSTRA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Gunnbjørg Nåvik</cp:lastModifiedBy>
  <cp:revision>907</cp:revision>
  <cp:lastPrinted>2014-01-29T07:34:31Z</cp:lastPrinted>
  <dcterms:created xsi:type="dcterms:W3CDTF">2012-01-12T22:02:15Z</dcterms:created>
  <dcterms:modified xsi:type="dcterms:W3CDTF">2015-04-22T15:12:42Z</dcterms:modified>
</cp:coreProperties>
</file>