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61" r:id="rId3"/>
  </p:sldMasterIdLst>
  <p:notesMasterIdLst>
    <p:notesMasterId r:id="rId29"/>
  </p:notesMasterIdLst>
  <p:handoutMasterIdLst>
    <p:handoutMasterId r:id="rId30"/>
  </p:handoutMasterIdLst>
  <p:sldIdLst>
    <p:sldId id="256" r:id="rId4"/>
    <p:sldId id="843" r:id="rId5"/>
    <p:sldId id="845" r:id="rId6"/>
    <p:sldId id="855" r:id="rId7"/>
    <p:sldId id="856" r:id="rId8"/>
    <p:sldId id="848" r:id="rId9"/>
    <p:sldId id="849" r:id="rId10"/>
    <p:sldId id="850" r:id="rId11"/>
    <p:sldId id="785" r:id="rId12"/>
    <p:sldId id="788" r:id="rId13"/>
    <p:sldId id="871" r:id="rId14"/>
    <p:sldId id="822" r:id="rId15"/>
    <p:sldId id="870" r:id="rId16"/>
    <p:sldId id="787" r:id="rId17"/>
    <p:sldId id="857" r:id="rId18"/>
    <p:sldId id="858" r:id="rId19"/>
    <p:sldId id="861" r:id="rId20"/>
    <p:sldId id="862" r:id="rId21"/>
    <p:sldId id="863" r:id="rId22"/>
    <p:sldId id="864" r:id="rId23"/>
    <p:sldId id="866" r:id="rId24"/>
    <p:sldId id="868" r:id="rId25"/>
    <p:sldId id="869" r:id="rId26"/>
    <p:sldId id="853" r:id="rId27"/>
    <p:sldId id="753" r:id="rId28"/>
  </p:sldIdLst>
  <p:sldSz cx="9144000" cy="6858000" type="screen4x3"/>
  <p:notesSz cx="6743700" cy="98758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esztegi Gergely" initials="P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8458"/>
    <a:srgbClr val="A29061"/>
    <a:srgbClr val="A69765"/>
    <a:srgbClr val="FAFC9E"/>
    <a:srgbClr val="DAFEEA"/>
    <a:srgbClr val="FBE0BD"/>
    <a:srgbClr val="CB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94660" autoAdjust="0"/>
  </p:normalViewPr>
  <p:slideViewPr>
    <p:cSldViewPr>
      <p:cViewPr>
        <p:scale>
          <a:sx n="66" d="100"/>
          <a:sy n="66" d="100"/>
        </p:scale>
        <p:origin x="1650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92DB90-0D69-4DA4-8334-D11A33528866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A06C5A-249F-46DD-B9A9-F7D078067A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0299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455591-C783-4EA0-9390-E54F35ED13D0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1063"/>
            <a:ext cx="539432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849217-9B05-4CDD-AD06-539505219E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0628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3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817869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4E7AE100-A5FD-4014-8FB2-E6EC7E397A4B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13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082909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356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16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47276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24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40602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0BB14F11-65D1-49F4-B8D8-BB79559B354B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r>
              <a:rPr lang="hu-HU" altLang="ja-JP" smtClean="0">
                <a:cs typeface="ＭＳ Ｐゴシック"/>
              </a:rPr>
              <a:t>A demográfiai változások kezelésének legcélzottabb formája az öregségi nyugdíjkorhatár emelése.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2016-ban, az 1954-ben született korosztállyal kezdődne.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Születési korcsoportonként 4 hónap emelést jelentene, így 2027-ben, az 1962-ben született korosztállyal érné el az emelt korhatárként kitűzött 65. életévet.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Az előrehozott öregségi nyugdíj igénybevételéhez szükséges életkor párhuzamosan emelkedik a nyugdíjkorhatárral, maximális időtartama 2 év. </a:t>
            </a:r>
            <a:endParaRPr lang="hu-HU" smtClean="0"/>
          </a:p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404131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1316E4EC-341C-40F2-9088-BF000F43BA4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5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r>
              <a:rPr lang="hu-HU" altLang="ja-JP" smtClean="0">
                <a:cs typeface="ＭＳ Ｐゴシック"/>
              </a:rPr>
              <a:t>A demográfiai változások kezelésének legcélzottabb formája az öregségi nyugdíjkorhatár emelése.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2016-ban, az 1954-ben született korosztállyal kezdődne.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Születési korcsoportonként 4 hónap emelést jelentene, így 2027-ben, az 1962-ben született korosztállyal érné el az emelt korhatárként kitűzött 65. életévet.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Az előrehozott öregségi nyugdíj igénybevételéhez szükséges életkor párhuzamosan emelkedik a nyugdíjkorhatárral, maximális időtartama 2 év. </a:t>
            </a:r>
            <a:endParaRPr lang="hu-HU" smtClean="0"/>
          </a:p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700959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6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711830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7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43405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8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131135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9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262802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10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078226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12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2177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DF3C-72C0-4CBE-8A9A-AEE54C9649EE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4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5787-B63A-4047-9F62-621083656C1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04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8B28-D8B0-4829-A56F-46742C2720C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44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E106-1581-4900-9E1E-7A5939929BF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04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FCB-16D8-43AF-913B-F05DE23FBCB7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02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213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CC50-A1B8-4296-BE5A-AE47514DC4AA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DF3C-72C0-4CBE-8A9A-AEE54C9649EE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5787-B63A-4047-9F62-621083656C16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8B28-D8B0-4829-A56F-46742C2720C8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E106-1581-4900-9E1E-7A5939929BF6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FCB-16D8-43AF-913B-F05DE23FBCB7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725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CC50-A1B8-4296-BE5A-AE47514DC4AA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5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3C63F9-6334-4977-A7B4-BF8BD2DC61A7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66FA4D-1BB7-46F6-A9D6-31096AB9393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D45434-2A22-4F02-9C90-D0B8B0ED9788}" type="datetimeFigureOut">
              <a:rPr lang="hu-HU"/>
              <a:pPr>
                <a:defRPr/>
              </a:pPr>
              <a:t>2015.04.19.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68F353-72D4-49DF-9EAF-BF6ACD5DB09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  <p:sldLayoutId id="2147483655" r:id="rId4"/>
    <p:sldLayoutId id="2147483654" r:id="rId5"/>
    <p:sldLayoutId id="2147483653" r:id="rId6"/>
    <p:sldLayoutId id="2147483660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D45434-2A22-4F02-9C90-D0B8B0ED978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68F353-72D4-49DF-9EAF-BF6ACD5DB09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33675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5"/>
          <p:cNvSpPr txBox="1">
            <a:spLocks noChangeArrowheads="1"/>
          </p:cNvSpPr>
          <p:nvPr/>
        </p:nvSpPr>
        <p:spPr bwMode="auto">
          <a:xfrm>
            <a:off x="1115616" y="3428999"/>
            <a:ext cx="684105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financial and economic system of Hungarian local </a:t>
            </a:r>
            <a:r>
              <a:rPr lang="en-US" sz="3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governments</a:t>
            </a:r>
            <a:endParaRPr lang="hu-HU" sz="36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hu-HU" sz="24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Dr. Ábel Berczik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Deputy Secretary of State responsible for Treasury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Ministry of National Economy </a:t>
            </a:r>
            <a:endParaRPr lang="en-US" sz="2400" b="1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The system of local taxes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42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Property-type taxes: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Property (edifice) tax (max. 1821 HUF/m</a:t>
            </a:r>
            <a:r>
              <a:rPr lang="en-US" sz="1900" baseline="30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or  3,6% of the market value)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Land tax (max. 331 HUF/m</a:t>
            </a:r>
            <a:r>
              <a:rPr lang="en-US" sz="1900" baseline="30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3% of the market value)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Communal tax of private persons (max. 28 145 HUF/year)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Tax on tourism (max. 496 HUF/person/day)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Local business tax: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Based on permanent activity (max. 2% of the net turnover)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Based on temporary activity (max. 5 000 HUF/day)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From 2015 it is possible to levy new types of local taxes, communal taxes that the local government may impose only on private persons, related to tax objects not ta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by other types of taxes. </a:t>
            </a:r>
            <a:endParaRPr lang="en-US" sz="19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7592" cy="1575048"/>
          </a:xfrm>
        </p:spPr>
        <p:txBody>
          <a:bodyPr/>
          <a:lstStyle/>
          <a:p>
            <a:r>
              <a:rPr lang="en-US" sz="2000" dirty="0" smtClean="0">
                <a:latin typeface="Book Antiqua" pitchFamily="18" charset="0"/>
              </a:rPr>
              <a:t>Local business tax income of local governments in 2013 by municipality types</a:t>
            </a:r>
            <a:endParaRPr lang="en-US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423307"/>
              </p:ext>
            </p:extLst>
          </p:nvPr>
        </p:nvGraphicFramePr>
        <p:xfrm>
          <a:off x="683568" y="1916831"/>
          <a:ext cx="7776864" cy="4032448"/>
        </p:xfrm>
        <a:graphic>
          <a:graphicData uri="http://schemas.openxmlformats.org/drawingml/2006/table">
            <a:tbl>
              <a:tblPr firstRow="1" firstCol="1" bandRow="1"/>
              <a:tblGrid>
                <a:gridCol w="1117666"/>
                <a:gridCol w="1322012"/>
                <a:gridCol w="1244797"/>
                <a:gridCol w="966356"/>
                <a:gridCol w="889141"/>
                <a:gridCol w="811146"/>
                <a:gridCol w="811146"/>
                <a:gridCol w="614600"/>
              </a:tblGrid>
              <a:tr h="8986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Municipality</a:t>
                      </a:r>
                      <a:r>
                        <a:rPr lang="en-US" sz="1000" b="1" baseline="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type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Number of local governments 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 number of local governments with</a:t>
                      </a:r>
                      <a:r>
                        <a:rPr lang="en-US" sz="1000" b="1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decree on local business tax 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Amount of local business tax *</a:t>
                      </a:r>
                      <a:b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million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HUF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 tax</a:t>
                      </a:r>
                      <a:r>
                        <a:rPr lang="en-US" sz="1000" b="1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income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million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HUF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Tax-capacity</a:t>
                      </a:r>
                      <a:r>
                        <a:rPr lang="en-US" sz="1000" b="1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/ inhabitant in HUF 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0054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minimum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maximum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average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Capital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99 554,6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99 554,6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Capital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district</a:t>
                      </a: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95 650,5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4 158,7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33 515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45 087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39 241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Town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with county rank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113 084,2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4 916,7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17 292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85 731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40 319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town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140 650,9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462,7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3 240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223 998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26 497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Large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commune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10 231,9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86,7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3 104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165 759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14 355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Municipality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2707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2314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42 065,8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18,2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2 877 177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12 865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SUM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3177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2760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501 237,8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181,6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2034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 The </a:t>
                      </a:r>
                      <a:r>
                        <a:rPr lang="en-US" sz="1000" baseline="0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tax income is divided between the capital and its districts based on the Law on resource division. </a:t>
                      </a:r>
                      <a:endParaRPr lang="en-US" sz="11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28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The permission of local government indebtedness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95288" y="2205038"/>
            <a:ext cx="7997825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/>
            <a:r>
              <a:rPr lang="en-US" sz="22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aim of the regulation</a:t>
            </a:r>
          </a:p>
          <a:p>
            <a:pPr marL="742950" lvl="1" indent="-285750" algn="just" hangingPunct="0">
              <a:spcBef>
                <a:spcPts val="6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prevention of local governments from becoming insolvent,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prevention of indebted local governments to further increase their debts,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Keeping public debt under control,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Assuring that the local governments only con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lude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necessary transactions resulting into debts  for (obligatory and voluntary) tasks prescribed by law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in the case of which the repayment of debts is secured. </a:t>
            </a:r>
            <a:endParaRPr lang="en-US" sz="20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6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/>
          </p:cNvSpPr>
          <p:nvPr/>
        </p:nvSpPr>
        <p:spPr bwMode="auto">
          <a:xfrm>
            <a:off x="304800" y="9087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Permission of local government indebtedness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7890" name="Text Box 11"/>
          <p:cNvSpPr txBox="1">
            <a:spLocks noChangeArrowheads="1"/>
          </p:cNvSpPr>
          <p:nvPr/>
        </p:nvSpPr>
        <p:spPr bwMode="auto">
          <a:xfrm>
            <a:off x="348130" y="1844824"/>
            <a:ext cx="8186270" cy="47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hangingPunct="0">
              <a:spcAft>
                <a:spcPts val="0"/>
              </a:spcAft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From 2012 based on the Act on economic stability, the local government may only conclude a transaction resulting in debt with the permission of the government. </a:t>
            </a:r>
            <a:r>
              <a:rPr lang="en-US" sz="19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government may support the transaction if:</a:t>
            </a: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payment obligation does not exceed 50 % of its own property,</a:t>
            </a: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transaction results in the creation of the capacity necessary for the undertaking of the task prescribed by the law and its operation is assured,</a:t>
            </a: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transaction does not endanger the accomplishment of the limit of the debt of the national budget.</a:t>
            </a:r>
          </a:p>
          <a:p>
            <a:pPr algn="just" hangingPunct="0">
              <a:spcBef>
                <a:spcPts val="1000"/>
              </a:spcBef>
              <a:spcAft>
                <a:spcPts val="0"/>
              </a:spcAft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government may refuse the approval of transactions connected to the undertaking of </a:t>
            </a:r>
            <a:r>
              <a:rPr lang="en-US" sz="19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non-obligatory local governmental tasks</a:t>
            </a: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hangingPunct="0">
              <a:spcBef>
                <a:spcPts val="1000"/>
              </a:spcBef>
              <a:spcAft>
                <a:spcPts val="0"/>
              </a:spcAft>
            </a:pPr>
            <a:r>
              <a:rPr lang="en-US" sz="19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Governmental approval is not necessary for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The prepayment of EU development grants,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Loan within the calendar year (liquid credit), 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Reorganization loans and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In the case of transactions bellow the value level prescribed in the law. </a:t>
            </a:r>
            <a:endParaRPr lang="en-US" sz="1900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Task based financial system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13711" y="1916832"/>
            <a:ext cx="7997825" cy="548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From 2013 – as part of the local government reform- for the remaining tasks 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new type of financial system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was introduced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From 2013 those incomes previously remaining at a local level or central revenues assigned to local governments (Personal Income tax, duty fees, 61 % of the tax on vehicles) serve the undertaking of the increased state tasks.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normative financing system 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based principally on the number of inhabitants, or number of people benefiting from the services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was replaced by the task-based financial system.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supports provided in the new financial system 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are supports the use of which is predefined.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balancing mechanism (deduction system)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is still operated within the financial system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9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71600" y="1292380"/>
            <a:ext cx="7183437" cy="60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The financial system of local governments for year 2015</a:t>
            </a:r>
            <a:endParaRPr lang="en-US" sz="1400" dirty="0" smtClean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57700" y="1776293"/>
            <a:ext cx="82809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hu-HU" sz="17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hu-HU" sz="17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57700" y="2080200"/>
            <a:ext cx="828092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17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Task based financial system</a:t>
            </a:r>
          </a:p>
          <a:p>
            <a:pPr lvl="1" algn="just"/>
            <a:r>
              <a:rPr lang="en-US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– introduction of the system, establishment of main principals</a:t>
            </a:r>
          </a:p>
          <a:p>
            <a:pPr lvl="1" algn="just"/>
            <a:r>
              <a:rPr lang="en-US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– adjustment, fine-tuning and extension of the system</a:t>
            </a:r>
          </a:p>
          <a:p>
            <a:pPr lvl="1" algn="just"/>
            <a:r>
              <a:rPr lang="en-US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– solidification of the task-based financing, treatment of individual cases</a:t>
            </a:r>
          </a:p>
          <a:p>
            <a:pPr algn="just"/>
            <a:endParaRPr lang="en-US" sz="17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7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Financial structure of  year 2015: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17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of the tax on vehicles is prescribed to local governments, 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17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IX. Chapter on the supports of local governments 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(based on the approved budget) contains </a:t>
            </a:r>
            <a:r>
              <a:rPr lang="en-US" sz="1700" b="1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649,3 billion HUF support </a:t>
            </a:r>
            <a:r>
              <a:rPr lang="en-US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governments</a:t>
            </a:r>
            <a:r>
              <a:rPr lang="en-US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43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1196752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The developments of the grant of local governments from the central budget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13711" y="1916832"/>
            <a:ext cx="7997825" cy="117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52896"/>
              </p:ext>
            </p:extLst>
          </p:nvPr>
        </p:nvGraphicFramePr>
        <p:xfrm>
          <a:off x="2699792" y="2204864"/>
          <a:ext cx="3737067" cy="2639240"/>
        </p:xfrm>
        <a:graphic>
          <a:graphicData uri="http://schemas.openxmlformats.org/drawingml/2006/table">
            <a:tbl>
              <a:tblPr firstRow="1" firstCol="1" bandRow="1"/>
              <a:tblGrid>
                <a:gridCol w="1460487"/>
                <a:gridCol w="2276580"/>
              </a:tblGrid>
              <a:tr h="44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Year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Data</a:t>
                      </a:r>
                      <a:r>
                        <a:rPr lang="en-US" sz="1400" kern="1200" baseline="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on accomplishments of Chapter </a:t>
                      </a:r>
                      <a:r>
                        <a:rPr lang="en-US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IX. on</a:t>
                      </a:r>
                      <a:r>
                        <a:rPr lang="en-US" sz="1400" kern="1200" baseline="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Local Government Supports</a:t>
                      </a:r>
                      <a:r>
                        <a:rPr lang="en-US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(million</a:t>
                      </a:r>
                      <a:r>
                        <a:rPr lang="hu-HU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HUF)</a:t>
                      </a:r>
                      <a:endParaRPr lang="en-US" sz="1400" kern="1200" noProof="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2008.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1200" noProof="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1 421 716,0</a:t>
                      </a:r>
                      <a:endParaRPr lang="en-US" sz="1400" kern="1200" noProof="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2009.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1 308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451,9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2010.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1 259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386,6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2011.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1 195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626,5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2012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1 066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707,2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2013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674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808,4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2014.*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715 854,9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2015.*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649 264,6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35518" y="4640507"/>
            <a:ext cx="748883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en-US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As the result of the program of the Government to renew local governments, the re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division of tasks between the state and the local government also meant the decrease of county local government tasks from 2012 and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en-US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municipal tasks from 2013, thus the narrowing of central governmental grant resources for local governments.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62074"/>
          </a:xfrm>
        </p:spPr>
        <p:txBody>
          <a:bodyPr/>
          <a:lstStyle/>
          <a:p>
            <a:pPr lvl="0"/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Sectorial grants 1.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General operational support</a:t>
            </a:r>
            <a:r>
              <a:rPr lang="hu-HU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  -</a:t>
            </a: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endParaRPr lang="hu-HU" sz="2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795685" y="1916832"/>
            <a:ext cx="763486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for the operation of the local government office </a:t>
            </a:r>
          </a:p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for the titles of municipal development (green area, public cemetery, public lightening, public roads) </a:t>
            </a:r>
          </a:p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tasks connected to populated areas in the periphery</a:t>
            </a:r>
            <a:endParaRPr lang="en-US" i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tasks connected to tourist-centers</a:t>
            </a:r>
            <a:endParaRPr lang="en-US" i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Support of other obligatory tasks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Municipalities under 1 000 inhabitants: minimum of 4 million HUF basic support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Municipalities with more than 1 000 inhabitants (where the tax-ability / inhabitant does not reach 20 000 HUF): a minimum of 5 million HUF support,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Municipalities not following into any of these categories, may count on 3 million HUF support for this title.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Task financing based on data-provision to Central Statistical Office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Expectation towards the application of accounting measures during the year based on suitable professional tasks </a:t>
            </a:r>
            <a:endParaRPr lang="en-US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8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196752"/>
            <a:ext cx="7183437" cy="575841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Sectorial Grants 2.</a:t>
            </a:r>
            <a:b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Public education I.</a:t>
            </a:r>
            <a:endParaRPr lang="en-US" sz="2000" i="1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604464" y="2060848"/>
            <a:ext cx="7920880" cy="4362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5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Important!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Based on Section § (2) CXC. Law of year 2011 on Public Education, from 1 September 2015</a:t>
            </a:r>
          </a:p>
          <a:p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850" b="1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introduction of obligatory kindergarten from 3 years old comes into effect</a:t>
            </a:r>
          </a:p>
          <a:p>
            <a:pPr algn="ctr"/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Prioritized governmental objective: creation of equal opportunities in education, foundation of early involvement of disadvantaged groups into education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Consequences on local governments: increase of kindergarten places, securing of modern kindergarten education and infrastructure</a:t>
            </a:r>
          </a:p>
          <a:p>
            <a:pPr algn="just"/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In relation to this, the budget of 2015 provides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5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An increased level of operational support</a:t>
            </a:r>
          </a:p>
          <a:p>
            <a:pPr marL="342900" indent="-342900" algn="just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New binding development sources (2 500,0 million HUF)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Lefelé nyíl 3"/>
          <p:cNvSpPr/>
          <p:nvPr/>
        </p:nvSpPr>
        <p:spPr>
          <a:xfrm>
            <a:off x="4311135" y="2699442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611560" y="1124744"/>
            <a:ext cx="7920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Sectorial support 3.</a:t>
            </a:r>
            <a:b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Public Education II. -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3888" y="1972047"/>
            <a:ext cx="8994770" cy="40703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</a:t>
            </a:r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indergartens from central budget</a:t>
            </a:r>
          </a:p>
          <a:p>
            <a:pPr marL="342900" indent="-34290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the acknowledged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average wage of kindergarten teachers and helpers </a:t>
            </a:r>
          </a:p>
          <a:p>
            <a:pPr marL="342900" indent="-34290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the kindergarten operation (70.000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HUF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/person)</a:t>
            </a:r>
          </a:p>
          <a:p>
            <a:pPr marL="285750" indent="-28575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the travel of children to kindergartens maintained in inter-municipal forms. </a:t>
            </a:r>
          </a:p>
          <a:p>
            <a:pPr marL="285750" indent="-285750">
              <a:buFontTx/>
              <a:buChar char="-"/>
            </a:pPr>
            <a:endParaRPr lang="en-US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Support of developments of kindergarten </a:t>
            </a:r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capacity extension</a:t>
            </a:r>
            <a:endParaRPr lang="en-US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2 500,0 HUF </a:t>
            </a:r>
          </a:p>
          <a:p>
            <a:pPr marL="342900" indent="-34290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Calls for proposal system to decrease lack of places at kindergartens </a:t>
            </a:r>
          </a:p>
          <a:p>
            <a:endParaRPr lang="en-US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Other supports of public educational tasks</a:t>
            </a:r>
            <a:endParaRPr lang="en-US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Based on Governmental Decree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2 500,0 million HUF for operation of state owned public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educational institutions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85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those paying contributions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     2015.: year of the new decision on operation!</a:t>
            </a:r>
          </a:p>
          <a:p>
            <a:pPr marL="285750" indent="-285750">
              <a:buFontTx/>
              <a:buChar char="-"/>
            </a:pPr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12858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500" dirty="0" smtClean="0">
                <a:solidFill>
                  <a:srgbClr val="968458"/>
                </a:solidFill>
              </a:rPr>
              <a:t>Number of local governments, number of inhabitants on 30 October, 2014.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97500"/>
            <a:ext cx="8071326" cy="4256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6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55576" y="1124744"/>
            <a:ext cx="76328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Sectorial Support 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4</a:t>
            </a: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.</a:t>
            </a:r>
            <a:b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Social Area I. -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67544" y="2044597"/>
            <a:ext cx="8208912" cy="379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Child care services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nursery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child care services in private homes)</a:t>
            </a:r>
            <a:endParaRPr lang="en-US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Temporary child care services</a:t>
            </a:r>
          </a:p>
          <a:p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Reconstruction of </a:t>
            </a:r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social residential homes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(400,0 million HUF)</a:t>
            </a:r>
          </a:p>
          <a:p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Child catering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(58 000,0 million HUF)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Prioritized governmental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objective is that no child should starve. 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More than 10 % , 5,4 billion supplementary support compared to this year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 September 2015. further extension, majority of children will eat free of charge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Separate support of child catering </a:t>
            </a:r>
            <a:r>
              <a:rPr lang="en-US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in the summer (possible extension)</a:t>
            </a:r>
            <a:endParaRPr lang="en-US" sz="185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91264" cy="216024"/>
          </a:xfrm>
        </p:spPr>
        <p:txBody>
          <a:bodyPr/>
          <a:lstStyle/>
          <a:p>
            <a:r>
              <a:rPr lang="en-US" sz="24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Sectorial supports</a:t>
            </a:r>
            <a:r>
              <a:rPr lang="en-US" sz="24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 5.</a:t>
            </a:r>
            <a: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4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Social area II.</a:t>
            </a:r>
            <a:r>
              <a:rPr lang="hu-HU" sz="24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hu-HU" sz="2400" i="1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r>
              <a:rPr lang="hu-HU" sz="2400" dirty="0">
                <a:solidFill>
                  <a:prstClr val="black"/>
                </a:solidFill>
              </a:rPr>
              <a:t/>
            </a:r>
            <a:br>
              <a:rPr lang="hu-HU" sz="2400" dirty="0">
                <a:solidFill>
                  <a:prstClr val="black"/>
                </a:solidFill>
              </a:rPr>
            </a:b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16832"/>
            <a:ext cx="8003232" cy="4464496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sz="16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aid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objective of the government is to achieve complete employment of those capable of working until 2018. </a:t>
            </a:r>
          </a:p>
          <a:p>
            <a:pPr marL="0" indent="0">
              <a:buNone/>
            </a:pPr>
            <a:endParaRPr lang="en-US" sz="16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In order to reach this goal, gradual change from those benefiting from social aid to people participating in public employment programs</a:t>
            </a: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Extension of the liberty of local governments to provide social aid, wide power named municipal support</a:t>
            </a: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n-US" sz="16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Its source is primarily provided from local business taxes and </a:t>
            </a:r>
            <a:r>
              <a:rPr lang="en-US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 tax, local governments of weaker income receive governmental support in connection with their tax income. </a:t>
            </a:r>
            <a:endParaRPr lang="en-US" sz="16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24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504056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Deduction –Supplement 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1" y="1700808"/>
            <a:ext cx="8177285" cy="4752528"/>
          </a:xfrm>
        </p:spPr>
        <p:txBody>
          <a:bodyPr/>
          <a:lstStyle/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extraordinary differences of the local business tax capacity of local governments, necessitates the operation of a balance system.</a:t>
            </a:r>
            <a:endParaRPr lang="en-US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There has been efforts towards this for the last 15 years, the current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system is the deduction-supplement system</a:t>
            </a:r>
          </a:p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Certain budgetary supports may be reduced by the </a:t>
            </a:r>
            <a:r>
              <a:rPr lang="en-US" sz="20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expected, calculated local tax income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Those possessing low tax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-income capacities (under 8 500 HUF), instead of deduction receive a supplement (with a supplement support of a certain percentage based on the amount of general supports), above this the deduction takes place in single zones.</a:t>
            </a:r>
            <a:endParaRPr lang="en-US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calculated income to be reduced is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0,55 % of the tax base (previously 0,5 %), in the case of local governments with very high tax income it might reach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0,65 %.</a:t>
            </a:r>
          </a:p>
          <a:p>
            <a:pPr algn="just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levels are indicated in the next table. </a:t>
            </a:r>
          </a:p>
          <a:p>
            <a:pPr marL="0" indent="0" algn="just">
              <a:buNone/>
            </a:pPr>
            <a:endParaRPr lang="hu-HU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508918"/>
          </a:xfrm>
        </p:spPr>
        <p:txBody>
          <a:bodyPr/>
          <a:lstStyle/>
          <a:p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Deduction</a:t>
            </a: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 - </a:t>
            </a: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Supplement</a:t>
            </a:r>
            <a:endParaRPr lang="en-US" sz="2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2136071"/>
            <a:ext cx="8631035" cy="3998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0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The debt-consolidation of local governments and inter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municipal co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operations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536575" y="2060848"/>
            <a:ext cx="79978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/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Between 2011.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2014. all the debts of the  local governments were overtaken by the government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in the course of the renewal of the local government system</a:t>
            </a:r>
            <a:endParaRPr lang="en-US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75279"/>
              </p:ext>
            </p:extLst>
          </p:nvPr>
        </p:nvGraphicFramePr>
        <p:xfrm>
          <a:off x="755576" y="3076511"/>
          <a:ext cx="7920880" cy="3449005"/>
        </p:xfrm>
        <a:graphic>
          <a:graphicData uri="http://schemas.openxmlformats.org/drawingml/2006/table">
            <a:tbl>
              <a:tblPr/>
              <a:tblGrid>
                <a:gridCol w="3214367"/>
                <a:gridCol w="2418990"/>
                <a:gridCol w="2287523"/>
              </a:tblGrid>
              <a:tr h="248615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1" u="none" strike="noStrike" dirty="0" err="1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hu-HU" sz="1600" b="0" i="1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hu-HU" sz="1600" b="0" i="1" u="none" strike="noStrike" dirty="0" err="1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million</a:t>
                      </a:r>
                      <a:r>
                        <a:rPr lang="hu-HU" sz="1600" b="0" i="1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HUF</a:t>
                      </a:r>
                      <a:endParaRPr lang="hu-HU" sz="1600" b="0" i="1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6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Scheduling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effected</a:t>
                      </a:r>
                      <a:r>
                        <a:rPr lang="en-US" sz="1600" b="1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local governments and  co</a:t>
                      </a:r>
                      <a:r>
                        <a:rPr lang="hu-HU" sz="1600" b="1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600" b="1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operations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Amount of consolidation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– county</a:t>
                      </a:r>
                      <a:r>
                        <a:rPr lang="en-US" sz="1600" b="0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local governments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197 600,7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– local governments under 5000 inhabitants and multi-purpose co</a:t>
                      </a:r>
                      <a:r>
                        <a:rPr lang="hu-HU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operations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1 740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84 763,1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– local</a:t>
                      </a:r>
                      <a:r>
                        <a:rPr lang="en-US" sz="1600" b="0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governments above 5000 inhabitants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614 396,6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– all local governments and co</a:t>
                      </a:r>
                      <a:r>
                        <a:rPr lang="hu-HU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operations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472 317,4</a:t>
                      </a:r>
                      <a:endParaRPr lang="en-US" sz="1600" b="0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Sum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2 082*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1 369 077,8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567564" y="6550223"/>
            <a:ext cx="7922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Local governments </a:t>
            </a:r>
            <a:r>
              <a:rPr lang="en-US" sz="14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consolidated on several occasions are indicated in one sum</a:t>
            </a:r>
            <a:endParaRPr lang="en-US" sz="14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3178175"/>
            <a:ext cx="7772400" cy="1470025"/>
          </a:xfrm>
        </p:spPr>
        <p:txBody>
          <a:bodyPr/>
          <a:lstStyle/>
          <a:p>
            <a:pPr eaLnBrk="1" hangingPunct="1"/>
            <a:r>
              <a:rPr lang="en-US" sz="3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0072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Historical background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02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1990.: change of the political regime, local government system replaces council system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Extraordinary wide scope of power: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All public educational tasks from kindergarten to secondary school degree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Public administration and state administration services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Social aid, maintenance of institutions,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Basic health care services and professional health care services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Every municipality had the same tasks and powers regardless of size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Appearance of professional and financial problems, high level of indebtedness, gradual depletion of the reserves of the system</a:t>
            </a:r>
            <a:endParaRPr lang="en-US" sz="19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/>
          </p:cNvSpPr>
          <p:nvPr/>
        </p:nvSpPr>
        <p:spPr bwMode="auto">
          <a:xfrm>
            <a:off x="468313" y="1125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 dirty="0" smtClean="0">
                <a:solidFill>
                  <a:srgbClr val="968458"/>
                </a:solidFill>
                <a:latin typeface="Book Antiqua" pitchFamily="18" charset="0"/>
              </a:rPr>
              <a:t>The indebtedness, the cash balance of local governments, </a:t>
            </a:r>
            <a:endParaRPr lang="en-US" sz="2400" dirty="0">
              <a:solidFill>
                <a:srgbClr val="968458"/>
              </a:solidFill>
              <a:latin typeface="Book Antiqua" pitchFamily="18" charset="0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92094"/>
              </p:ext>
            </p:extLst>
          </p:nvPr>
        </p:nvGraphicFramePr>
        <p:xfrm>
          <a:off x="6826754" y="1999334"/>
          <a:ext cx="1872208" cy="304800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1" u="none" strike="noStrike" dirty="0" err="1" smtClean="0">
                          <a:solidFill>
                            <a:srgbClr val="968458"/>
                          </a:solidFill>
                          <a:latin typeface="Garamond"/>
                        </a:rPr>
                        <a:t>Billion</a:t>
                      </a:r>
                      <a:r>
                        <a:rPr lang="hu-HU" sz="2000" b="1" i="1" u="none" strike="noStrike" baseline="0" dirty="0" smtClean="0">
                          <a:solidFill>
                            <a:srgbClr val="968458"/>
                          </a:solidFill>
                          <a:latin typeface="Garamond"/>
                        </a:rPr>
                        <a:t> HUF</a:t>
                      </a:r>
                      <a:endParaRPr lang="hu-HU" sz="2000" b="1" i="1" u="none" strike="noStrike" dirty="0">
                        <a:solidFill>
                          <a:srgbClr val="968458"/>
                        </a:solidFill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00287"/>
              </p:ext>
            </p:extLst>
          </p:nvPr>
        </p:nvGraphicFramePr>
        <p:xfrm>
          <a:off x="611560" y="2492896"/>
          <a:ext cx="8208914" cy="2930883"/>
        </p:xfrm>
        <a:graphic>
          <a:graphicData uri="http://schemas.openxmlformats.org/drawingml/2006/table">
            <a:tbl>
              <a:tblPr/>
              <a:tblGrid>
                <a:gridCol w="2343530"/>
                <a:gridCol w="837912"/>
                <a:gridCol w="837912"/>
                <a:gridCol w="837912"/>
                <a:gridCol w="837912"/>
                <a:gridCol w="837912"/>
                <a:gridCol w="379678"/>
                <a:gridCol w="1296146"/>
              </a:tblGrid>
              <a:tr h="10884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2014.</a:t>
                      </a:r>
                      <a:b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</a:br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preliminary performance</a:t>
                      </a:r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Brut debt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191,5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490,1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1247,5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1196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1067,1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459,6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28,6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Cash</a:t>
                      </a:r>
                      <a:r>
                        <a:rPr lang="en-US" sz="1600" b="1" i="0" u="none" strike="noStrike" baseline="0" noProof="0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 balance 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-156,5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143,5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90,3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112,9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87,0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noProof="0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Cash balance without debt-consolidation</a:t>
                      </a:r>
                      <a:endParaRPr lang="en-US" sz="1600" b="1" i="0" u="none" strike="noStrike" noProof="0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-156,5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76,6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18,2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/>
          </p:cNvSpPr>
          <p:nvPr/>
        </p:nvSpPr>
        <p:spPr bwMode="auto">
          <a:xfrm>
            <a:off x="468313" y="981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 dirty="0" smtClean="0">
                <a:solidFill>
                  <a:srgbClr val="A29061"/>
                </a:solidFill>
                <a:latin typeface="Book Antiqua" pitchFamily="18" charset="0"/>
              </a:rPr>
              <a:t>Indebtedness and cash balance of local governments</a:t>
            </a:r>
            <a:endParaRPr lang="en-US" sz="2400" dirty="0">
              <a:solidFill>
                <a:srgbClr val="A29061"/>
              </a:solidFill>
              <a:latin typeface="Book Antiqua" pitchFamily="18" charset="0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914107"/>
              </p:ext>
            </p:extLst>
          </p:nvPr>
        </p:nvGraphicFramePr>
        <p:xfrm>
          <a:off x="7020272" y="1862861"/>
          <a:ext cx="1440160" cy="228600"/>
        </p:xfrm>
        <a:graphic>
          <a:graphicData uri="http://schemas.openxmlformats.org/drawingml/2006/table">
            <a:tbl>
              <a:tblPr/>
              <a:tblGrid>
                <a:gridCol w="144016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1" u="none" strike="noStrike" noProof="0" dirty="0" smtClean="0">
                          <a:solidFill>
                            <a:srgbClr val="968458"/>
                          </a:solidFill>
                          <a:latin typeface="Garamond"/>
                        </a:rPr>
                        <a:t>Billion HUF</a:t>
                      </a:r>
                      <a:endParaRPr lang="en-US" sz="1500" b="1" i="1" u="none" strike="noStrike" noProof="0" dirty="0">
                        <a:solidFill>
                          <a:srgbClr val="968458"/>
                        </a:solidFill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6806207" cy="3645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5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The change of the division of tasks between the state and the local governments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528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From 2010 the renewal of the local government system and the restructuring of tasks.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institutions of the county local governments were transferred to the state, only 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territorial development tasks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remained at the county local governments’: county local governments will play an important role in the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new EU financial period 2014-2020.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2013: redefinition of the tasks of local governments: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state administrational tasks 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were to a large extent transferred from local governments, only tasks that are to be regulated at a local level remained at the local governments. Creation of districts (townships), district governmental offices, these offices do not belong to the local government level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Administrational tasks still belonging to local governments: </a:t>
            </a:r>
            <a:r>
              <a:rPr lang="en-US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joint offices for local governments</a:t>
            </a: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with less than 2000 inhabitants, this does not prevent the independency of local governments. 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Feladatmegosztás változása az állam és az önkormányzatok között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371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Köznevelési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feladatok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közül csak az óvodai ellátás és 3000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fő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felett az iskola működtetés maradt önkormányzati feladat. Az iskolák szakmai fenntartása állami feladattá vált, erre a célra jött létre a Klebelsberg Intézményfenntartó Központ.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Egészségügyi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közül csak az alapellátás és a járó-beteg szakellátás helyi feladat, a kórházak állami fenntartásba kerültek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Szociális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közül a segélyezés, alapszolgáltatások, nappali ellátás, hajléktalanok ellátása, gyermekek átmeneti gondozása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Kulturális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területen a könyvtárak, múzeumok (megyei jogú városok) és a kiállítóhelyek, tájházak, mozgókönyvtár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5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Local government tasks, local public issues</a:t>
            </a: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31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hangingPunct="0">
              <a:spcAft>
                <a:spcPts val="800"/>
              </a:spcAft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13. § of the Hungarian Act on Local Governments defines that only tasks / issues of local interest, issues that can be regulated at a local level may become part of these tasks, the most important ones are: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 operation (public lightening, cemetery, local public roads)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Kindergarten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Cultural services, maintenance of museums, maintenance of public libraries 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Social and child care services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Communal tasks: waste-management, district heating, water utility service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Municipal development  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Law may prescribe other local government tasks</a:t>
            </a:r>
          </a:p>
        </p:txBody>
      </p:sp>
    </p:spTree>
    <p:extLst>
      <p:ext uri="{BB962C8B-B14F-4D97-AF65-F5344CB8AC3E}">
        <p14:creationId xmlns:p14="http://schemas.microsoft.com/office/powerpoint/2010/main" val="25505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The budget of local governments</a:t>
            </a:r>
            <a:endParaRPr lang="en-US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Mayor submits the draft decree on budget prepared by the Notary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Above 2000 inhabitants, it is obligatory to establish a Financial Committee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draft decree on budget should be submitted in 45 days following the announcement of the Law on the Central Budget. 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Within 30 days following the submission of the draft-degree, the local government has to provide data on the elementary budget towards the Hungarian State Treasury (if the decree is not approved, a decree on transitional budget should be created).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Operational deficit may not be planned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As a general rule, transactions resulting in indebtedness may only be concluded with the prior permission of the government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en-US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The Treasury and the State Audit Office control the management, from 2015 the power of the Treasury will be extended</a:t>
            </a:r>
          </a:p>
        </p:txBody>
      </p:sp>
    </p:spTree>
    <p:extLst>
      <p:ext uri="{BB962C8B-B14F-4D97-AF65-F5344CB8AC3E}">
        <p14:creationId xmlns:p14="http://schemas.microsoft.com/office/powerpoint/2010/main" val="41951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12295</TotalTime>
  <Words>2267</Words>
  <Application>Microsoft Office PowerPoint</Application>
  <PresentationFormat>Diavetítés a képernyőre (4:3 oldalarány)</PresentationFormat>
  <Paragraphs>322</Paragraphs>
  <Slides>25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25</vt:i4>
      </vt:variant>
    </vt:vector>
  </HeadingPairs>
  <TitlesOfParts>
    <vt:vector size="36" baseType="lpstr">
      <vt:lpstr>MS Gothic</vt:lpstr>
      <vt:lpstr>ＭＳ Ｐゴシック</vt:lpstr>
      <vt:lpstr>Arial</vt:lpstr>
      <vt:lpstr>Book Antiqua</vt:lpstr>
      <vt:lpstr>Calibri</vt:lpstr>
      <vt:lpstr>Garamond</vt:lpstr>
      <vt:lpstr>Times New Roman</vt:lpstr>
      <vt:lpstr>Wingdings</vt:lpstr>
      <vt:lpstr>Office Theme</vt:lpstr>
      <vt:lpstr>Beloldalak</vt:lpstr>
      <vt:lpstr>1_Beloldalak</vt:lpstr>
      <vt:lpstr>PowerPoint bemutató</vt:lpstr>
      <vt:lpstr>Number of local governments, number of inhabitants on 30 October, 2014.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Local business tax income of local governments in 2013 by municipality types</vt:lpstr>
      <vt:lpstr>PowerPoint bemutató</vt:lpstr>
      <vt:lpstr>PowerPoint bemutató</vt:lpstr>
      <vt:lpstr>PowerPoint bemutató</vt:lpstr>
      <vt:lpstr>PowerPoint bemutató</vt:lpstr>
      <vt:lpstr>PowerPoint bemutató</vt:lpstr>
      <vt:lpstr>Sectorial grants 1. - General operational support  - </vt:lpstr>
      <vt:lpstr>Sectorial Grants 2. - Public education I.</vt:lpstr>
      <vt:lpstr>PowerPoint bemutató</vt:lpstr>
      <vt:lpstr>PowerPoint bemutató</vt:lpstr>
      <vt:lpstr>Sectorial supports 5. - Social area II. - </vt:lpstr>
      <vt:lpstr>Deduction –Supplement </vt:lpstr>
      <vt:lpstr>Deduction - Supplement</vt:lpstr>
      <vt:lpstr>PowerPoint bemutató</vt:lpstr>
      <vt:lpstr>Thank you for your attention!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Krausz Vera</cp:lastModifiedBy>
  <cp:revision>911</cp:revision>
  <dcterms:created xsi:type="dcterms:W3CDTF">2010-06-15T13:49:13Z</dcterms:created>
  <dcterms:modified xsi:type="dcterms:W3CDTF">2015-04-19T22:47:20Z</dcterms:modified>
</cp:coreProperties>
</file>