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64" r:id="rId5"/>
    <p:sldMasterId id="2147483840" r:id="rId6"/>
    <p:sldMasterId id="2147483852" r:id="rId7"/>
    <p:sldMasterId id="2147483863" r:id="rId8"/>
    <p:sldMasterId id="2147483875" r:id="rId9"/>
    <p:sldMasterId id="2147483921" r:id="rId10"/>
    <p:sldMasterId id="2147483938" r:id="rId11"/>
  </p:sldMasterIdLst>
  <p:notesMasterIdLst>
    <p:notesMasterId r:id="rId36"/>
  </p:notesMasterIdLst>
  <p:handoutMasterIdLst>
    <p:handoutMasterId r:id="rId37"/>
  </p:handoutMasterIdLst>
  <p:sldIdLst>
    <p:sldId id="360" r:id="rId12"/>
    <p:sldId id="675" r:id="rId13"/>
    <p:sldId id="456" r:id="rId14"/>
    <p:sldId id="506" r:id="rId15"/>
    <p:sldId id="361" r:id="rId16"/>
    <p:sldId id="364" r:id="rId17"/>
    <p:sldId id="531" r:id="rId18"/>
    <p:sldId id="725" r:id="rId19"/>
    <p:sldId id="666" r:id="rId20"/>
    <p:sldId id="667" r:id="rId21"/>
    <p:sldId id="668" r:id="rId22"/>
    <p:sldId id="734" r:id="rId23"/>
    <p:sldId id="735" r:id="rId24"/>
    <p:sldId id="736" r:id="rId25"/>
    <p:sldId id="737" r:id="rId26"/>
    <p:sldId id="712" r:id="rId27"/>
    <p:sldId id="726" r:id="rId28"/>
    <p:sldId id="724" r:id="rId29"/>
    <p:sldId id="727" r:id="rId30"/>
    <p:sldId id="728" r:id="rId31"/>
    <p:sldId id="571" r:id="rId32"/>
    <p:sldId id="718" r:id="rId33"/>
    <p:sldId id="729" r:id="rId34"/>
    <p:sldId id="730" r:id="rId35"/>
  </p:sldIdLst>
  <p:sldSz cx="9144000" cy="6858000" type="screen4x3"/>
  <p:notesSz cx="6735763" cy="98663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32" autoAdjust="0"/>
  </p:normalViewPr>
  <p:slideViewPr>
    <p:cSldViewPr snapToGrid="0" snapToObjects="1">
      <p:cViewPr>
        <p:scale>
          <a:sx n="60" d="100"/>
          <a:sy n="60" d="100"/>
        </p:scale>
        <p:origin x="-2244" y="-252"/>
      </p:cViewPr>
      <p:guideLst>
        <p:guide orient="horz" pos="2160"/>
        <p:guide pos="2880"/>
      </p:guideLst>
    </p:cSldViewPr>
  </p:slideViewPr>
  <p:notesTextViewPr>
    <p:cViewPr>
      <p:scale>
        <a:sx n="100" d="100"/>
        <a:sy n="100" d="100"/>
      </p:scale>
      <p:origin x="0" y="0"/>
    </p:cViewPr>
  </p:notesTextViewPr>
  <p:sorterViewPr>
    <p:cViewPr>
      <p:scale>
        <a:sx n="134" d="100"/>
        <a:sy n="134" d="100"/>
      </p:scale>
      <p:origin x="0" y="6828"/>
    </p:cViewPr>
  </p:sorterViewPr>
  <p:notesViewPr>
    <p:cSldViewPr snapToGrid="0" snapToObjects="1">
      <p:cViewPr varScale="1">
        <p:scale>
          <a:sx n="51" d="100"/>
          <a:sy n="51" d="100"/>
        </p:scale>
        <p:origin x="-2970" y="-11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SammenslåingskOstnad!$E$31</c:f>
              <c:strCache>
                <c:ptCount val="1"/>
                <c:pt idx="0">
                  <c:v>Engangskostnader</c:v>
                </c:pt>
              </c:strCache>
            </c:strRef>
          </c:tx>
          <c:invertIfNegative val="0"/>
          <c:dLbls>
            <c:txPr>
              <a:bodyPr/>
              <a:lstStyle/>
              <a:p>
                <a:pPr>
                  <a:defRPr b="1"/>
                </a:pPr>
                <a:endParaRPr lang="nb-NO"/>
              </a:p>
            </c:txPr>
            <c:showLegendKey val="0"/>
            <c:showVal val="1"/>
            <c:showCatName val="0"/>
            <c:showSerName val="0"/>
            <c:showPercent val="0"/>
            <c:showBubbleSize val="0"/>
            <c:showLeaderLines val="0"/>
          </c:dLbls>
          <c:cat>
            <c:strRef>
              <c:f>SammenslåingskOstnad!$F$30:$I$30</c:f>
              <c:strCache>
                <c:ptCount val="4"/>
                <c:pt idx="0">
                  <c:v>275 kommuner</c:v>
                </c:pt>
                <c:pt idx="1">
                  <c:v>200 kommuner</c:v>
                </c:pt>
                <c:pt idx="2">
                  <c:v>150 kommuner</c:v>
                </c:pt>
                <c:pt idx="3">
                  <c:v>105 kommuner(NIVI)</c:v>
                </c:pt>
              </c:strCache>
            </c:strRef>
          </c:cat>
          <c:val>
            <c:numRef>
              <c:f>SammenslåingskOstnad!$F$31:$I$31</c:f>
              <c:numCache>
                <c:formatCode>0.0</c:formatCode>
                <c:ptCount val="4"/>
                <c:pt idx="0">
                  <c:v>1.28</c:v>
                </c:pt>
                <c:pt idx="1">
                  <c:v>2.25</c:v>
                </c:pt>
                <c:pt idx="2">
                  <c:v>2.25</c:v>
                </c:pt>
                <c:pt idx="3">
                  <c:v>1.9</c:v>
                </c:pt>
              </c:numCache>
            </c:numRef>
          </c:val>
        </c:ser>
        <c:ser>
          <c:idx val="1"/>
          <c:order val="1"/>
          <c:tx>
            <c:strRef>
              <c:f>SammenslåingskOstnad!$E$32</c:f>
              <c:strCache>
                <c:ptCount val="1"/>
                <c:pt idx="0">
                  <c:v>Reformstøtte</c:v>
                </c:pt>
              </c:strCache>
            </c:strRef>
          </c:tx>
          <c:invertIfNegative val="0"/>
          <c:dLbls>
            <c:txPr>
              <a:bodyPr/>
              <a:lstStyle/>
              <a:p>
                <a:pPr>
                  <a:defRPr b="1"/>
                </a:pPr>
                <a:endParaRPr lang="nb-NO"/>
              </a:p>
            </c:txPr>
            <c:showLegendKey val="0"/>
            <c:showVal val="1"/>
            <c:showCatName val="0"/>
            <c:showSerName val="0"/>
            <c:showPercent val="0"/>
            <c:showBubbleSize val="0"/>
            <c:showLeaderLines val="0"/>
          </c:dLbls>
          <c:cat>
            <c:strRef>
              <c:f>SammenslåingskOstnad!$F$30:$I$30</c:f>
              <c:strCache>
                <c:ptCount val="4"/>
                <c:pt idx="0">
                  <c:v>275 kommuner</c:v>
                </c:pt>
                <c:pt idx="1">
                  <c:v>200 kommuner</c:v>
                </c:pt>
                <c:pt idx="2">
                  <c:v>150 kommuner</c:v>
                </c:pt>
                <c:pt idx="3">
                  <c:v>105 kommuner(NIVI)</c:v>
                </c:pt>
              </c:strCache>
            </c:strRef>
          </c:cat>
          <c:val>
            <c:numRef>
              <c:f>SammenslåingskOstnad!$F$32:$I$32</c:f>
              <c:numCache>
                <c:formatCode>0.0</c:formatCode>
                <c:ptCount val="4"/>
                <c:pt idx="0">
                  <c:v>2.36</c:v>
                </c:pt>
                <c:pt idx="1">
                  <c:v>3.37</c:v>
                </c:pt>
                <c:pt idx="2">
                  <c:v>3.96</c:v>
                </c:pt>
                <c:pt idx="3">
                  <c:v>4.3</c:v>
                </c:pt>
              </c:numCache>
            </c:numRef>
          </c:val>
        </c:ser>
        <c:dLbls>
          <c:showLegendKey val="0"/>
          <c:showVal val="0"/>
          <c:showCatName val="0"/>
          <c:showSerName val="0"/>
          <c:showPercent val="0"/>
          <c:showBubbleSize val="0"/>
        </c:dLbls>
        <c:gapWidth val="75"/>
        <c:overlap val="100"/>
        <c:axId val="129481728"/>
        <c:axId val="129487616"/>
      </c:barChart>
      <c:catAx>
        <c:axId val="129481728"/>
        <c:scaling>
          <c:orientation val="minMax"/>
        </c:scaling>
        <c:delete val="0"/>
        <c:axPos val="b"/>
        <c:majorTickMark val="none"/>
        <c:minorTickMark val="none"/>
        <c:tickLblPos val="nextTo"/>
        <c:txPr>
          <a:bodyPr/>
          <a:lstStyle/>
          <a:p>
            <a:pPr>
              <a:defRPr sz="1600"/>
            </a:pPr>
            <a:endParaRPr lang="nb-NO"/>
          </a:p>
        </c:txPr>
        <c:crossAx val="129487616"/>
        <c:crosses val="autoZero"/>
        <c:auto val="1"/>
        <c:lblAlgn val="ctr"/>
        <c:lblOffset val="100"/>
        <c:noMultiLvlLbl val="0"/>
      </c:catAx>
      <c:valAx>
        <c:axId val="129487616"/>
        <c:scaling>
          <c:orientation val="minMax"/>
        </c:scaling>
        <c:delete val="0"/>
        <c:axPos val="l"/>
        <c:majorGridlines/>
        <c:numFmt formatCode="0.0" sourceLinked="1"/>
        <c:majorTickMark val="none"/>
        <c:minorTickMark val="none"/>
        <c:tickLblPos val="nextTo"/>
        <c:spPr>
          <a:ln w="9525">
            <a:noFill/>
          </a:ln>
        </c:spPr>
        <c:txPr>
          <a:bodyPr/>
          <a:lstStyle/>
          <a:p>
            <a:pPr>
              <a:defRPr sz="1600"/>
            </a:pPr>
            <a:endParaRPr lang="nb-NO"/>
          </a:p>
        </c:txPr>
        <c:crossAx val="129481728"/>
        <c:crosses val="autoZero"/>
        <c:crossBetween val="between"/>
      </c:valAx>
    </c:plotArea>
    <c:legend>
      <c:legendPos val="b"/>
      <c:layout/>
      <c:overlay val="0"/>
      <c:txPr>
        <a:bodyPr/>
        <a:lstStyle/>
        <a:p>
          <a:pPr>
            <a:defRPr sz="1800"/>
          </a:pPr>
          <a:endParaRPr lang="nb-NO"/>
        </a:p>
      </c:txPr>
    </c:legend>
    <c:plotVisOnly val="1"/>
    <c:dispBlanksAs val="gap"/>
    <c:showDLblsOverMax val="0"/>
  </c:chart>
  <c:txPr>
    <a:bodyPr/>
    <a:lstStyle/>
    <a:p>
      <a:pPr>
        <a:defRPr sz="1400"/>
      </a:pPr>
      <a:endParaRPr lang="nb-NO"/>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745" tIns="45872" rIns="91745" bIns="45872" rtlCol="0"/>
          <a:lstStyle>
            <a:lvl1pPr algn="l">
              <a:defRPr sz="1200"/>
            </a:lvl1pPr>
          </a:lstStyle>
          <a:p>
            <a:endParaRPr lang="nb-NO"/>
          </a:p>
        </p:txBody>
      </p:sp>
      <p:sp>
        <p:nvSpPr>
          <p:cNvPr id="3" name="Plassholder for dato 2"/>
          <p:cNvSpPr>
            <a:spLocks noGrp="1"/>
          </p:cNvSpPr>
          <p:nvPr>
            <p:ph type="dt" sz="quarter" idx="1"/>
          </p:nvPr>
        </p:nvSpPr>
        <p:spPr>
          <a:xfrm>
            <a:off x="3815377" y="0"/>
            <a:ext cx="2918831" cy="493316"/>
          </a:xfrm>
          <a:prstGeom prst="rect">
            <a:avLst/>
          </a:prstGeom>
        </p:spPr>
        <p:txBody>
          <a:bodyPr vert="horz" lIns="91745" tIns="45872" rIns="91745" bIns="45872" rtlCol="0"/>
          <a:lstStyle>
            <a:lvl1pPr algn="r">
              <a:defRPr sz="1200"/>
            </a:lvl1pPr>
          </a:lstStyle>
          <a:p>
            <a:fld id="{50E27316-5766-3D43-802B-589053A4F28D}" type="datetimeFigureOut">
              <a:rPr lang="nb-NO" smtClean="0"/>
              <a:pPr/>
              <a:t>22.04.2015</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745" tIns="45872" rIns="91745" bIns="45872"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7" y="9371285"/>
            <a:ext cx="2918831" cy="493316"/>
          </a:xfrm>
          <a:prstGeom prst="rect">
            <a:avLst/>
          </a:prstGeom>
        </p:spPr>
        <p:txBody>
          <a:bodyPr vert="horz" lIns="91745" tIns="45872" rIns="91745" bIns="45872" rtlCol="0" anchor="b"/>
          <a:lstStyle>
            <a:lvl1pPr algn="r">
              <a:defRPr sz="1200"/>
            </a:lvl1pPr>
          </a:lstStyle>
          <a:p>
            <a:fld id="{7E2453F5-24A0-EF4B-AD23-106311B03BD8}" type="slidenum">
              <a:rPr lang="nb-NO" smtClean="0"/>
              <a:pPr/>
              <a:t>‹#›</a:t>
            </a:fld>
            <a:endParaRPr lang="nb-NO"/>
          </a:p>
        </p:txBody>
      </p:sp>
    </p:spTree>
    <p:extLst>
      <p:ext uri="{BB962C8B-B14F-4D97-AF65-F5344CB8AC3E}">
        <p14:creationId xmlns:p14="http://schemas.microsoft.com/office/powerpoint/2010/main" val="1441238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745" tIns="45872" rIns="91745" bIns="45872" rtlCol="0"/>
          <a:lstStyle>
            <a:lvl1pPr algn="l">
              <a:defRPr sz="1200"/>
            </a:lvl1pPr>
          </a:lstStyle>
          <a:p>
            <a:endParaRPr lang="nb-NO"/>
          </a:p>
        </p:txBody>
      </p:sp>
      <p:sp>
        <p:nvSpPr>
          <p:cNvPr id="3" name="Plassholder for dato 2"/>
          <p:cNvSpPr>
            <a:spLocks noGrp="1"/>
          </p:cNvSpPr>
          <p:nvPr>
            <p:ph type="dt" idx="1"/>
          </p:nvPr>
        </p:nvSpPr>
        <p:spPr>
          <a:xfrm>
            <a:off x="3815377" y="0"/>
            <a:ext cx="2918831" cy="493316"/>
          </a:xfrm>
          <a:prstGeom prst="rect">
            <a:avLst/>
          </a:prstGeom>
        </p:spPr>
        <p:txBody>
          <a:bodyPr vert="horz" lIns="91745" tIns="45872" rIns="91745" bIns="45872" rtlCol="0"/>
          <a:lstStyle>
            <a:lvl1pPr algn="r">
              <a:defRPr sz="1200"/>
            </a:lvl1pPr>
          </a:lstStyle>
          <a:p>
            <a:fld id="{30E91579-3C53-CD43-804F-179BB722BA17}" type="datetimeFigureOut">
              <a:rPr lang="nb-NO" smtClean="0"/>
              <a:pPr/>
              <a:t>22.04.2015</a:t>
            </a:fld>
            <a:endParaRPr lang="nb-NO"/>
          </a:p>
        </p:txBody>
      </p:sp>
      <p:sp>
        <p:nvSpPr>
          <p:cNvPr id="4" name="Plassholder for lysbilde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745" tIns="45872" rIns="91745" bIns="45872"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745" tIns="45872" rIns="91745" bIns="45872"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745" tIns="45872" rIns="91745" bIns="45872"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7" y="9371285"/>
            <a:ext cx="2918831" cy="493316"/>
          </a:xfrm>
          <a:prstGeom prst="rect">
            <a:avLst/>
          </a:prstGeom>
        </p:spPr>
        <p:txBody>
          <a:bodyPr vert="horz" lIns="91745" tIns="45872" rIns="91745" bIns="45872" rtlCol="0" anchor="b"/>
          <a:lstStyle>
            <a:lvl1pPr algn="r">
              <a:defRPr sz="1200"/>
            </a:lvl1pPr>
          </a:lstStyle>
          <a:p>
            <a:fld id="{EB8ACDC6-102A-9244-96CD-7F30BA095DCF}" type="slidenum">
              <a:rPr lang="nb-NO" smtClean="0"/>
              <a:pPr/>
              <a:t>‹#›</a:t>
            </a:fld>
            <a:endParaRPr lang="nb-NO"/>
          </a:p>
        </p:txBody>
      </p:sp>
    </p:spTree>
    <p:extLst>
      <p:ext uri="{BB962C8B-B14F-4D97-AF65-F5344CB8AC3E}">
        <p14:creationId xmlns:p14="http://schemas.microsoft.com/office/powerpoint/2010/main" val="1786257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a:t>
            </a:fld>
            <a:endParaRPr lang="nb-NO"/>
          </a:p>
        </p:txBody>
      </p:sp>
    </p:spTree>
    <p:extLst>
      <p:ext uri="{BB962C8B-B14F-4D97-AF65-F5344CB8AC3E}">
        <p14:creationId xmlns:p14="http://schemas.microsoft.com/office/powerpoint/2010/main" val="272424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10</a:t>
            </a:fld>
            <a:endParaRPr lang="nb-NO"/>
          </a:p>
        </p:txBody>
      </p:sp>
    </p:spTree>
    <p:extLst>
      <p:ext uri="{BB962C8B-B14F-4D97-AF65-F5344CB8AC3E}">
        <p14:creationId xmlns:p14="http://schemas.microsoft.com/office/powerpoint/2010/main" val="221398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312760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12</a:t>
            </a:fld>
            <a:endParaRPr lang="nb-NO"/>
          </a:p>
        </p:txBody>
      </p:sp>
    </p:spTree>
    <p:extLst>
      <p:ext uri="{BB962C8B-B14F-4D97-AF65-F5344CB8AC3E}">
        <p14:creationId xmlns:p14="http://schemas.microsoft.com/office/powerpoint/2010/main" val="320438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13</a:t>
            </a:fld>
            <a:endParaRPr lang="nb-NO" dirty="0">
              <a:solidFill>
                <a:prstClr val="black"/>
              </a:solidFill>
            </a:endParaRPr>
          </a:p>
        </p:txBody>
      </p:sp>
    </p:spTree>
    <p:extLst>
      <p:ext uri="{BB962C8B-B14F-4D97-AF65-F5344CB8AC3E}">
        <p14:creationId xmlns:p14="http://schemas.microsoft.com/office/powerpoint/2010/main" val="303498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14</a:t>
            </a:fld>
            <a:endParaRPr lang="nb-NO" dirty="0">
              <a:solidFill>
                <a:prstClr val="black"/>
              </a:solidFill>
            </a:endParaRPr>
          </a:p>
        </p:txBody>
      </p:sp>
    </p:spTree>
    <p:extLst>
      <p:ext uri="{BB962C8B-B14F-4D97-AF65-F5344CB8AC3E}">
        <p14:creationId xmlns:p14="http://schemas.microsoft.com/office/powerpoint/2010/main" val="318547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15</a:t>
            </a:fld>
            <a:endParaRPr lang="nb-NO"/>
          </a:p>
        </p:txBody>
      </p:sp>
    </p:spTree>
    <p:extLst>
      <p:ext uri="{BB962C8B-B14F-4D97-AF65-F5344CB8AC3E}">
        <p14:creationId xmlns:p14="http://schemas.microsoft.com/office/powerpoint/2010/main" val="3198830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16</a:t>
            </a:fld>
            <a:endParaRPr lang="nb-NO"/>
          </a:p>
        </p:txBody>
      </p:sp>
    </p:spTree>
    <p:extLst>
      <p:ext uri="{BB962C8B-B14F-4D97-AF65-F5344CB8AC3E}">
        <p14:creationId xmlns:p14="http://schemas.microsoft.com/office/powerpoint/2010/main" val="394287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17</a:t>
            </a:fld>
            <a:endParaRPr lang="nb-NO"/>
          </a:p>
        </p:txBody>
      </p:sp>
    </p:spTree>
    <p:extLst>
      <p:ext uri="{BB962C8B-B14F-4D97-AF65-F5344CB8AC3E}">
        <p14:creationId xmlns:p14="http://schemas.microsoft.com/office/powerpoint/2010/main" val="436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BC5ABCA-DB1D-4460-BA0D-F3798E47745A}"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302594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0A4D37E-E944-41DA-B626-797D9C614B5B}" type="slidenum">
              <a:rPr lang="nb-NO" smtClean="0"/>
              <a:t>19</a:t>
            </a:fld>
            <a:endParaRPr lang="nb-NO"/>
          </a:p>
        </p:txBody>
      </p:sp>
    </p:spTree>
    <p:extLst>
      <p:ext uri="{BB962C8B-B14F-4D97-AF65-F5344CB8AC3E}">
        <p14:creationId xmlns:p14="http://schemas.microsoft.com/office/powerpoint/2010/main" val="33156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Engerdal: 1390 </a:t>
            </a:r>
            <a:r>
              <a:rPr lang="nb-NO" dirty="0" err="1" smtClean="0"/>
              <a:t>citizens</a:t>
            </a:r>
            <a:r>
              <a:rPr lang="nb-NO" dirty="0" smtClean="0"/>
              <a:t>, 2150 </a:t>
            </a:r>
            <a:r>
              <a:rPr lang="nb-NO" dirty="0" err="1" smtClean="0"/>
              <a:t>sq</a:t>
            </a:r>
            <a:r>
              <a:rPr lang="nb-NO" dirty="0" smtClean="0"/>
              <a:t>. km</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145454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20</a:t>
            </a:fld>
            <a:endParaRPr lang="nb-NO"/>
          </a:p>
        </p:txBody>
      </p:sp>
    </p:spTree>
    <p:extLst>
      <p:ext uri="{BB962C8B-B14F-4D97-AF65-F5344CB8AC3E}">
        <p14:creationId xmlns:p14="http://schemas.microsoft.com/office/powerpoint/2010/main" val="377387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21</a:t>
            </a:fld>
            <a:endParaRPr lang="nb-NO"/>
          </a:p>
        </p:txBody>
      </p:sp>
    </p:spTree>
    <p:extLst>
      <p:ext uri="{BB962C8B-B14F-4D97-AF65-F5344CB8AC3E}">
        <p14:creationId xmlns:p14="http://schemas.microsoft.com/office/powerpoint/2010/main" val="401056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22</a:t>
            </a:fld>
            <a:endParaRPr lang="nb-NO">
              <a:solidFill>
                <a:prstClr val="black"/>
              </a:solidFill>
            </a:endParaRPr>
          </a:p>
        </p:txBody>
      </p:sp>
    </p:spTree>
    <p:extLst>
      <p:ext uri="{BB962C8B-B14F-4D97-AF65-F5344CB8AC3E}">
        <p14:creationId xmlns:p14="http://schemas.microsoft.com/office/powerpoint/2010/main" val="421505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23</a:t>
            </a:fld>
            <a:endParaRPr lang="nb-NO"/>
          </a:p>
        </p:txBody>
      </p:sp>
    </p:spTree>
    <p:extLst>
      <p:ext uri="{BB962C8B-B14F-4D97-AF65-F5344CB8AC3E}">
        <p14:creationId xmlns:p14="http://schemas.microsoft.com/office/powerpoint/2010/main" val="280967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24</a:t>
            </a:fld>
            <a:endParaRPr lang="nb-NO"/>
          </a:p>
        </p:txBody>
      </p:sp>
    </p:spTree>
    <p:extLst>
      <p:ext uri="{BB962C8B-B14F-4D97-AF65-F5344CB8AC3E}">
        <p14:creationId xmlns:p14="http://schemas.microsoft.com/office/powerpoint/2010/main" val="129279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3</a:t>
            </a:fld>
            <a:endParaRPr lang="nb-NO"/>
          </a:p>
        </p:txBody>
      </p:sp>
    </p:spTree>
    <p:extLst>
      <p:ext uri="{BB962C8B-B14F-4D97-AF65-F5344CB8AC3E}">
        <p14:creationId xmlns:p14="http://schemas.microsoft.com/office/powerpoint/2010/main" val="228930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4</a:t>
            </a:fld>
            <a:endParaRPr lang="nb-NO"/>
          </a:p>
        </p:txBody>
      </p:sp>
    </p:spTree>
    <p:extLst>
      <p:ext uri="{BB962C8B-B14F-4D97-AF65-F5344CB8AC3E}">
        <p14:creationId xmlns:p14="http://schemas.microsoft.com/office/powerpoint/2010/main" val="307501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5</a:t>
            </a:fld>
            <a:endParaRPr lang="nb-NO" dirty="0"/>
          </a:p>
        </p:txBody>
      </p:sp>
    </p:spTree>
    <p:extLst>
      <p:ext uri="{BB962C8B-B14F-4D97-AF65-F5344CB8AC3E}">
        <p14:creationId xmlns:p14="http://schemas.microsoft.com/office/powerpoint/2010/main" val="85526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6</a:t>
            </a:fld>
            <a:endParaRPr lang="nb-NO"/>
          </a:p>
        </p:txBody>
      </p:sp>
    </p:spTree>
    <p:extLst>
      <p:ext uri="{BB962C8B-B14F-4D97-AF65-F5344CB8AC3E}">
        <p14:creationId xmlns:p14="http://schemas.microsoft.com/office/powerpoint/2010/main" val="114028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7</a:t>
            </a:fld>
            <a:endParaRPr lang="nb-NO"/>
          </a:p>
        </p:txBody>
      </p:sp>
    </p:spTree>
    <p:extLst>
      <p:ext uri="{BB962C8B-B14F-4D97-AF65-F5344CB8AC3E}">
        <p14:creationId xmlns:p14="http://schemas.microsoft.com/office/powerpoint/2010/main" val="407577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8</a:t>
            </a:fld>
            <a:endParaRPr lang="nb-NO"/>
          </a:p>
        </p:txBody>
      </p:sp>
    </p:spTree>
    <p:extLst>
      <p:ext uri="{BB962C8B-B14F-4D97-AF65-F5344CB8AC3E}">
        <p14:creationId xmlns:p14="http://schemas.microsoft.com/office/powerpoint/2010/main" val="2829542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effectLst/>
            </a:endParaRPr>
          </a:p>
        </p:txBody>
      </p:sp>
      <p:sp>
        <p:nvSpPr>
          <p:cNvPr id="4" name="Plassholder for lysbildenummer 3"/>
          <p:cNvSpPr>
            <a:spLocks noGrp="1"/>
          </p:cNvSpPr>
          <p:nvPr>
            <p:ph type="sldNum" sz="quarter" idx="10"/>
          </p:nvPr>
        </p:nvSpPr>
        <p:spPr/>
        <p:txBody>
          <a:bodyPr/>
          <a:lstStyle/>
          <a:p>
            <a:fld id="{EB8ACDC6-102A-9244-96CD-7F30BA095DCF}"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2385212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0.xml"/><Relationship Id="rId5" Type="http://schemas.openxmlformats.org/officeDocument/2006/relationships/tags" Target="../tags/tag6.xml"/><Relationship Id="rId4" Type="http://schemas.openxmlformats.org/officeDocument/2006/relationships/tags" Target="../tags/tag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7.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slideMaster" Target="../slideMasters/slideMaster11.xml"/><Relationship Id="rId5" Type="http://schemas.openxmlformats.org/officeDocument/2006/relationships/tags" Target="../tags/tag12.xml"/><Relationship Id="rId4"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77065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pPr/>
              <a:t>22.04.2015</a:t>
            </a:fld>
            <a:endParaRPr lang="nb-NO"/>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4672656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dirty="0"/>
              <a:t>Klikk for å redigere tittelstil</a:t>
            </a:r>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7537741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4539449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8901289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2404711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3529764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5692054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005493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4905709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4515682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2687666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pPr/>
              <a:t>22.04.2015</a:t>
            </a:fld>
            <a:endParaRPr lang="nb-NO"/>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608961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27009843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9"/>
          <p:cNvSpPr>
            <a:spLocks noGrp="1"/>
          </p:cNvSpPr>
          <p:nvPr>
            <p:ph type="sldNum" sz="quarter" idx="4"/>
            <p:custDataLst>
              <p:tags r:id="rId1"/>
            </p:custDataLst>
          </p:nvPr>
        </p:nvSpPr>
        <p:spPr>
          <a:xfrm>
            <a:off x="4391759"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1F497D"/>
                </a:solidFill>
              </a:rPr>
              <a:pPr/>
              <a:t>‹#›</a:t>
            </a:fld>
            <a:endParaRPr lang="nb-NO" dirty="0">
              <a:solidFill>
                <a:srgbClr val="1F497D"/>
              </a:solidFill>
            </a:endParaRPr>
          </a:p>
        </p:txBody>
      </p:sp>
    </p:spTree>
    <p:extLst>
      <p:ext uri="{BB962C8B-B14F-4D97-AF65-F5344CB8AC3E}">
        <p14:creationId xmlns:p14="http://schemas.microsoft.com/office/powerpoint/2010/main" val="4137515984"/>
      </p:ext>
    </p:extLst>
  </p:cSld>
  <p:clrMapOvr>
    <a:masterClrMapping/>
  </p:clrMapOvr>
  <p:timing>
    <p:tnLst>
      <p:par>
        <p:cTn id="1" dur="indefinite" restart="never" nodeType="tmRoot"/>
      </p:par>
    </p:tnLst>
  </p:timing>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915240708"/>
              </p:ext>
            </p:extLst>
          </p:nvPr>
        </p:nvGraphicFramePr>
        <p:xfrm>
          <a:off x="1" y="0"/>
          <a:ext cx="146050" cy="158750"/>
        </p:xfrm>
        <a:graphic>
          <a:graphicData uri="http://schemas.openxmlformats.org/presentationml/2006/ole">
            <mc:AlternateContent xmlns:mc="http://schemas.openxmlformats.org/markup-compatibility/2006">
              <mc:Choice xmlns:v="urn:schemas-microsoft-com:vml" Requires="v">
                <p:oleObj spid="_x0000_s518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nvPr>
        </p:nvSpPr>
        <p:spPr bwMode="auto">
          <a:xfrm>
            <a:off x="396875" y="290515"/>
            <a:ext cx="8350250" cy="595311"/>
          </a:xfrm>
          <a:prstGeom prst="rect">
            <a:avLst/>
          </a:prstGeom>
          <a:noFill/>
          <a:ln w="9525">
            <a:noFill/>
            <a:miter lim="800000"/>
            <a:headEnd/>
            <a:tailEnd/>
          </a:ln>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title</a:t>
            </a:r>
            <a:r>
              <a:rPr lang="nb-NO" noProof="0" dirty="0" smtClean="0"/>
              <a:t> style</a:t>
            </a:r>
          </a:p>
        </p:txBody>
      </p:sp>
      <p:sp>
        <p:nvSpPr>
          <p:cNvPr id="7" name="Slide Number Placeholder 9"/>
          <p:cNvSpPr>
            <a:spLocks noGrp="1"/>
          </p:cNvSpPr>
          <p:nvPr>
            <p:ph type="sldNum" sz="quarter" idx="4"/>
          </p:nvPr>
        </p:nvSpPr>
        <p:spPr>
          <a:xfrm>
            <a:off x="4391759"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1F497D"/>
                </a:solidFill>
              </a:rPr>
              <a:pPr/>
              <a:t>‹#›</a:t>
            </a:fld>
            <a:endParaRPr lang="nb-NO" dirty="0">
              <a:solidFill>
                <a:srgbClr val="1F497D"/>
              </a:solidFill>
            </a:endParaRPr>
          </a:p>
        </p:txBody>
      </p:sp>
      <p:sp>
        <p:nvSpPr>
          <p:cNvPr id="13" name="Text Placeholder 2"/>
          <p:cNvSpPr>
            <a:spLocks noGrp="1"/>
          </p:cNvSpPr>
          <p:nvPr>
            <p:ph type="subTitle" idx="1"/>
          </p:nvPr>
        </p:nvSpPr>
        <p:spPr>
          <a:xfrm>
            <a:off x="394190" y="1115395"/>
            <a:ext cx="8354157" cy="260969"/>
          </a:xfrm>
          <a:prstGeom prst="rect">
            <a:avLst/>
          </a:prstGeom>
        </p:spPr>
        <p:txBody>
          <a:bodyPr wrap="square" lIns="0" tIns="0" rIns="0" bIns="0" anchor="b" anchorCtr="0">
            <a:spAutoFit/>
          </a:bodyPr>
          <a:lstStyle>
            <a:lvl1pPr marL="0" indent="0" eaLnBrk="1" hangingPunct="1">
              <a:lnSpc>
                <a:spcPct val="106000"/>
              </a:lnSpc>
              <a:spcBef>
                <a:spcPct val="15000"/>
              </a:spcBef>
              <a:buFont typeface="Wingdings 2" pitchFamily="18" charset="2"/>
              <a:buNone/>
              <a:defRPr sz="1600" b="1" smtClean="0"/>
            </a:lvl1pPr>
          </a:lstStyle>
          <a:p>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subtitle</a:t>
            </a:r>
            <a:r>
              <a:rPr lang="nb-NO" noProof="0" dirty="0" smtClean="0"/>
              <a:t> style</a:t>
            </a:r>
            <a:endParaRPr lang="nb-NO" noProof="0" dirty="0"/>
          </a:p>
        </p:txBody>
      </p:sp>
      <p:sp>
        <p:nvSpPr>
          <p:cNvPr id="8" name="Text Placeholder 7"/>
          <p:cNvSpPr>
            <a:spLocks noGrp="1"/>
          </p:cNvSpPr>
          <p:nvPr>
            <p:ph type="body" sz="quarter" idx="13"/>
          </p:nvPr>
        </p:nvSpPr>
        <p:spPr>
          <a:xfrm>
            <a:off x="394189" y="1384300"/>
            <a:ext cx="8350251" cy="4933950"/>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10" name="bmkCopyright"/>
          <p:cNvSpPr>
            <a:spLocks noChangeArrowheads="1"/>
          </p:cNvSpPr>
          <p:nvPr userDrawn="1"/>
        </p:nvSpPr>
        <p:spPr bwMode="auto">
          <a:xfrm>
            <a:off x="7898262" y="6576892"/>
            <a:ext cx="812352" cy="141064"/>
          </a:xfrm>
          <a:prstGeom prst="rect">
            <a:avLst/>
          </a:prstGeom>
          <a:noFill/>
          <a:ln w="25400" algn="ctr">
            <a:noFill/>
            <a:miter lim="800000"/>
            <a:headEnd/>
            <a:tailEnd/>
          </a:ln>
        </p:spPr>
        <p:txBody>
          <a:bodyPr wrap="none" lIns="0" tIns="0" rIns="0" bIns="0" anchor="ctr">
            <a:spAutoFit/>
          </a:bodyPr>
          <a:lstStyle/>
          <a:p>
            <a:pPr algn="r" defTabSz="957998">
              <a:lnSpc>
                <a:spcPts val="1128"/>
              </a:lnSpc>
              <a:defRPr/>
            </a:pPr>
            <a:r>
              <a:rPr lang="nb-NO" sz="800" dirty="0" smtClean="0">
                <a:solidFill>
                  <a:srgbClr val="1F497D"/>
                </a:solidFill>
              </a:rPr>
              <a:t>© 2014 Deloitte AS</a:t>
            </a:r>
          </a:p>
        </p:txBody>
      </p:sp>
    </p:spTree>
    <p:extLst>
      <p:ext uri="{BB962C8B-B14F-4D97-AF65-F5344CB8AC3E}">
        <p14:creationId xmlns:p14="http://schemas.microsoft.com/office/powerpoint/2010/main" val="46637790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046203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1" y="0"/>
          <a:ext cx="146050" cy="158750"/>
        </p:xfrm>
        <a:graphic>
          <a:graphicData uri="http://schemas.openxmlformats.org/presentationml/2006/ole">
            <mc:AlternateContent xmlns:mc="http://schemas.openxmlformats.org/markup-compatibility/2006">
              <mc:Choice xmlns:v="urn:schemas-microsoft-com:vml" Requires="v">
                <p:oleObj spid="_x0000_s6204"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p:custDataLst>
              <p:tags r:id="rId3"/>
            </p:custDataLst>
          </p:nvPr>
        </p:nvSpPr>
        <p:spPr bwMode="auto">
          <a:xfrm>
            <a:off x="396875" y="290543"/>
            <a:ext cx="8350250" cy="595311"/>
          </a:xfrm>
          <a:prstGeom prst="rect">
            <a:avLst/>
          </a:prstGeom>
          <a:noFill/>
          <a:ln w="9525">
            <a:noFill/>
            <a:miter lim="800000"/>
            <a:headEnd/>
            <a:tailEnd/>
          </a:ln>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title</a:t>
            </a:r>
            <a:r>
              <a:rPr lang="nb-NO" noProof="0" dirty="0" smtClean="0"/>
              <a:t> style</a:t>
            </a:r>
          </a:p>
        </p:txBody>
      </p:sp>
      <p:sp>
        <p:nvSpPr>
          <p:cNvPr id="11" name="Slide Number Placeholder 9"/>
          <p:cNvSpPr>
            <a:spLocks noGrp="1"/>
          </p:cNvSpPr>
          <p:nvPr>
            <p:ph type="sldNum" sz="quarter" idx="4"/>
            <p:custDataLst>
              <p:tags r:id="rId4"/>
            </p:custDataLst>
          </p:nvPr>
        </p:nvSpPr>
        <p:spPr>
          <a:xfrm>
            <a:off x="4391773"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575757"/>
                </a:solidFill>
              </a:rPr>
              <a:pPr/>
              <a:t>‹#›</a:t>
            </a:fld>
            <a:endParaRPr lang="nb-NO" dirty="0">
              <a:solidFill>
                <a:srgbClr val="575757"/>
              </a:solidFill>
            </a:endParaRPr>
          </a:p>
        </p:txBody>
      </p:sp>
      <p:sp>
        <p:nvSpPr>
          <p:cNvPr id="17" name="Subtitle 2"/>
          <p:cNvSpPr>
            <a:spLocks noGrp="1"/>
          </p:cNvSpPr>
          <p:nvPr>
            <p:ph type="subTitle" idx="1"/>
            <p:custDataLst>
              <p:tags r:id="rId5"/>
            </p:custDataLst>
          </p:nvPr>
        </p:nvSpPr>
        <p:spPr>
          <a:xfrm>
            <a:off x="394203" y="1116029"/>
            <a:ext cx="4010757" cy="260969"/>
          </a:xfrm>
          <a:prstGeom prst="rect">
            <a:avLst/>
          </a:prstGeom>
        </p:spPr>
        <p:txBody>
          <a:bodyPr wrap="square" lIns="0" tIns="0" rIns="0" bIns="0" anchor="b" anchorCtr="0">
            <a:spAutoFit/>
          </a:bodyPr>
          <a:lstStyle>
            <a:lvl1pPr marL="0" indent="0" eaLnBrk="1" hangingPunct="1">
              <a:lnSpc>
                <a:spcPct val="106000"/>
              </a:lnSpc>
              <a:spcBef>
                <a:spcPct val="15000"/>
              </a:spcBef>
              <a:buFont typeface="Wingdings 2" pitchFamily="18" charset="2"/>
              <a:buNone/>
              <a:defRPr sz="1600" b="1" smtClean="0"/>
            </a:lvl1pPr>
          </a:lstStyle>
          <a:p>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subtitle</a:t>
            </a:r>
            <a:r>
              <a:rPr lang="nb-NO" noProof="0" dirty="0" smtClean="0"/>
              <a:t> style</a:t>
            </a:r>
            <a:endParaRPr lang="nb-NO" noProof="0" dirty="0"/>
          </a:p>
        </p:txBody>
      </p:sp>
      <p:sp>
        <p:nvSpPr>
          <p:cNvPr id="15" name="Text Placeholder 3"/>
          <p:cNvSpPr>
            <a:spLocks noGrp="1"/>
          </p:cNvSpPr>
          <p:nvPr>
            <p:ph type="body" sz="quarter" idx="17"/>
          </p:nvPr>
        </p:nvSpPr>
        <p:spPr>
          <a:xfrm>
            <a:off x="395448" y="1393825"/>
            <a:ext cx="4009500" cy="4924800"/>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10" name="Text Placeholder 4"/>
          <p:cNvSpPr>
            <a:spLocks noGrp="1"/>
          </p:cNvSpPr>
          <p:nvPr>
            <p:ph type="body" sz="quarter" idx="15" hasCustomPrompt="1"/>
          </p:nvPr>
        </p:nvSpPr>
        <p:spPr>
          <a:xfrm>
            <a:off x="4737604" y="1116029"/>
            <a:ext cx="4010757" cy="260969"/>
          </a:xfrm>
          <a:prstGeom prst="rect">
            <a:avLst/>
          </a:prstGeom>
        </p:spPr>
        <p:txBody>
          <a:bodyPr wrap="square" lIns="0" tIns="0" rIns="0" bIns="0" anchor="b">
            <a:spAutoFit/>
          </a:bodyPr>
          <a:lstStyle>
            <a:lvl1pPr>
              <a:defRPr sz="1600" b="1"/>
            </a:lvl1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a:p>
        </p:txBody>
      </p:sp>
      <p:sp>
        <p:nvSpPr>
          <p:cNvPr id="16" name="Text Placeholder 5"/>
          <p:cNvSpPr>
            <a:spLocks noGrp="1"/>
          </p:cNvSpPr>
          <p:nvPr>
            <p:ph type="body" sz="quarter" idx="12"/>
          </p:nvPr>
        </p:nvSpPr>
        <p:spPr>
          <a:xfrm>
            <a:off x="4737590" y="1393827"/>
            <a:ext cx="4009538" cy="4923803"/>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Tree>
    <p:extLst>
      <p:ext uri="{BB962C8B-B14F-4D97-AF65-F5344CB8AC3E}">
        <p14:creationId xmlns:p14="http://schemas.microsoft.com/office/powerpoint/2010/main" val="259444766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endParaRPr lang="nb-NO"/>
          </a:p>
        </p:txBody>
      </p:sp>
    </p:spTree>
    <p:extLst>
      <p:ext uri="{BB962C8B-B14F-4D97-AF65-F5344CB8AC3E}">
        <p14:creationId xmlns:p14="http://schemas.microsoft.com/office/powerpoint/2010/main" val="291487664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dirty="0"/>
              <a:t>Klikk for å redigere tittelstil</a:t>
            </a:r>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sp>
        <p:nvSpPr>
          <p:cNvPr id="14" name="Plassholder for innhold 13"/>
          <p:cNvSpPr>
            <a:spLocks noGrp="1"/>
          </p:cNvSpPr>
          <p:nvPr>
            <p:ph sz="quarter" idx="10"/>
          </p:nvPr>
        </p:nvSpPr>
        <p:spPr>
          <a:xfrm>
            <a:off x="457201" y="2082801"/>
            <a:ext cx="8229600" cy="372010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828245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7085093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4710723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70267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
        <p:nvSpPr>
          <p:cNvPr id="4" name="Plassholder for dato 3"/>
          <p:cNvSpPr>
            <a:spLocks noGrp="1"/>
          </p:cNvSpPr>
          <p:nvPr>
            <p:ph type="dt" sz="half" idx="10"/>
          </p:nvPr>
        </p:nvSpPr>
        <p:spPr/>
        <p:txBody>
          <a:bodyPr/>
          <a:lstStyle>
            <a:lvl1pPr>
              <a:defRPr>
                <a:latin typeface="Calibri"/>
                <a:cs typeface="Calibri"/>
              </a:defRPr>
            </a:lvl1pPr>
          </a:lstStyle>
          <a:p>
            <a:endParaRPr lang="nb-NO" dirty="0" smtClean="0"/>
          </a:p>
          <a:p>
            <a:endParaRPr lang="nb-NO" dirty="0"/>
          </a:p>
        </p:txBody>
      </p:sp>
      <p:sp>
        <p:nvSpPr>
          <p:cNvPr id="5" name="Plassholder for bunntekst 4"/>
          <p:cNvSpPr>
            <a:spLocks noGrp="1"/>
          </p:cNvSpPr>
          <p:nvPr>
            <p:ph type="ftr" sz="quarter" idx="11"/>
          </p:nvPr>
        </p:nvSpPr>
        <p:spPr/>
        <p:txBody>
          <a:bodyPr/>
          <a:lstStyle>
            <a:lvl1pPr>
              <a:defRPr>
                <a:latin typeface="Calibri"/>
                <a:cs typeface="Calibri"/>
              </a:defRPr>
            </a:lvl1pPr>
          </a:lstStyle>
          <a:p>
            <a:endParaRPr lang="nb-NO" dirty="0"/>
          </a:p>
        </p:txBody>
      </p:sp>
      <p:sp>
        <p:nvSpPr>
          <p:cNvPr id="6" name="Plassholder for lysbildenummer 5"/>
          <p:cNvSpPr>
            <a:spLocks noGrp="1"/>
          </p:cNvSpPr>
          <p:nvPr>
            <p:ph type="sldNum" sz="quarter" idx="12"/>
          </p:nvPr>
        </p:nvSpPr>
        <p:spPr/>
        <p:txBody>
          <a:bodyPr/>
          <a:lstStyle>
            <a:lvl1pPr>
              <a:defRPr>
                <a:latin typeface="Calibri"/>
                <a:cs typeface="Calibri"/>
              </a:defRPr>
            </a:lvl1pPr>
          </a:lstStyle>
          <a:p>
            <a:endParaRPr lang="nb-NO" dirty="0"/>
          </a:p>
        </p:txBody>
      </p:sp>
    </p:spTree>
    <p:extLst>
      <p:ext uri="{BB962C8B-B14F-4D97-AF65-F5344CB8AC3E}">
        <p14:creationId xmlns:p14="http://schemas.microsoft.com/office/powerpoint/2010/main" val="27706503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4021310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1114607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8737361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A31872E-8BFC-214A-B7E1-4CF644173512}" type="slidenum">
              <a:rPr>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7683808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57752409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76303550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82936455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9"/>
          <p:cNvSpPr>
            <a:spLocks noGrp="1"/>
          </p:cNvSpPr>
          <p:nvPr>
            <p:ph type="sldNum" sz="quarter" idx="4"/>
            <p:custDataLst>
              <p:tags r:id="rId1"/>
            </p:custDataLst>
          </p:nvPr>
        </p:nvSpPr>
        <p:spPr>
          <a:xfrm>
            <a:off x="4391759"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1F497D"/>
                </a:solidFill>
              </a:rPr>
              <a:pPr/>
              <a:t>‹#›</a:t>
            </a:fld>
            <a:endParaRPr lang="nb-NO" dirty="0">
              <a:solidFill>
                <a:srgbClr val="1F497D"/>
              </a:solidFill>
            </a:endParaRPr>
          </a:p>
        </p:txBody>
      </p:sp>
    </p:spTree>
    <p:extLst>
      <p:ext uri="{BB962C8B-B14F-4D97-AF65-F5344CB8AC3E}">
        <p14:creationId xmlns:p14="http://schemas.microsoft.com/office/powerpoint/2010/main" val="539081380"/>
      </p:ext>
    </p:extLst>
  </p:cSld>
  <p:clrMapOvr>
    <a:masterClrMapping/>
  </p:clrMapOvr>
  <p:timing>
    <p:tnLst>
      <p:par>
        <p:cTn id="1" dur="indefinite" restart="never" nodeType="tmRoot"/>
      </p:par>
    </p:tnLst>
  </p:timing>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881080399"/>
              </p:ext>
            </p:extLst>
          </p:nvPr>
        </p:nvGraphicFramePr>
        <p:xfrm>
          <a:off x="1" y="0"/>
          <a:ext cx="146050" cy="158750"/>
        </p:xfrm>
        <a:graphic>
          <a:graphicData uri="http://schemas.openxmlformats.org/presentationml/2006/ole">
            <mc:AlternateContent xmlns:mc="http://schemas.openxmlformats.org/markup-compatibility/2006">
              <mc:Choice xmlns:v="urn:schemas-microsoft-com:vml" Requires="v">
                <p:oleObj spid="_x0000_s7228"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nvPr>
        </p:nvSpPr>
        <p:spPr bwMode="auto">
          <a:xfrm>
            <a:off x="396875" y="290515"/>
            <a:ext cx="8350250" cy="595311"/>
          </a:xfrm>
          <a:prstGeom prst="rect">
            <a:avLst/>
          </a:prstGeom>
          <a:noFill/>
          <a:ln w="9525">
            <a:noFill/>
            <a:miter lim="800000"/>
            <a:headEnd/>
            <a:tailEnd/>
          </a:ln>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title</a:t>
            </a:r>
            <a:r>
              <a:rPr lang="nb-NO" noProof="0" dirty="0" smtClean="0"/>
              <a:t> style</a:t>
            </a:r>
          </a:p>
        </p:txBody>
      </p:sp>
      <p:sp>
        <p:nvSpPr>
          <p:cNvPr id="7" name="Slide Number Placeholder 9"/>
          <p:cNvSpPr>
            <a:spLocks noGrp="1"/>
          </p:cNvSpPr>
          <p:nvPr>
            <p:ph type="sldNum" sz="quarter" idx="4"/>
          </p:nvPr>
        </p:nvSpPr>
        <p:spPr>
          <a:xfrm>
            <a:off x="4391759"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1F497D"/>
                </a:solidFill>
              </a:rPr>
              <a:pPr/>
              <a:t>‹#›</a:t>
            </a:fld>
            <a:endParaRPr lang="nb-NO" dirty="0">
              <a:solidFill>
                <a:srgbClr val="1F497D"/>
              </a:solidFill>
            </a:endParaRPr>
          </a:p>
        </p:txBody>
      </p:sp>
      <p:sp>
        <p:nvSpPr>
          <p:cNvPr id="13" name="Text Placeholder 2"/>
          <p:cNvSpPr>
            <a:spLocks noGrp="1"/>
          </p:cNvSpPr>
          <p:nvPr>
            <p:ph type="subTitle" idx="1"/>
          </p:nvPr>
        </p:nvSpPr>
        <p:spPr>
          <a:xfrm>
            <a:off x="394190" y="1115395"/>
            <a:ext cx="8354157" cy="260969"/>
          </a:xfrm>
          <a:prstGeom prst="rect">
            <a:avLst/>
          </a:prstGeom>
        </p:spPr>
        <p:txBody>
          <a:bodyPr wrap="square" lIns="0" tIns="0" rIns="0" bIns="0" anchor="b" anchorCtr="0">
            <a:spAutoFit/>
          </a:bodyPr>
          <a:lstStyle>
            <a:lvl1pPr marL="0" indent="0" eaLnBrk="1" hangingPunct="1">
              <a:lnSpc>
                <a:spcPct val="106000"/>
              </a:lnSpc>
              <a:spcBef>
                <a:spcPct val="15000"/>
              </a:spcBef>
              <a:buFont typeface="Wingdings 2" pitchFamily="18" charset="2"/>
              <a:buNone/>
              <a:defRPr sz="1600" b="1" smtClean="0"/>
            </a:lvl1pPr>
          </a:lstStyle>
          <a:p>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subtitle</a:t>
            </a:r>
            <a:r>
              <a:rPr lang="nb-NO" noProof="0" dirty="0" smtClean="0"/>
              <a:t> style</a:t>
            </a:r>
            <a:endParaRPr lang="nb-NO" noProof="0" dirty="0"/>
          </a:p>
        </p:txBody>
      </p:sp>
      <p:sp>
        <p:nvSpPr>
          <p:cNvPr id="8" name="Text Placeholder 7"/>
          <p:cNvSpPr>
            <a:spLocks noGrp="1"/>
          </p:cNvSpPr>
          <p:nvPr>
            <p:ph type="body" sz="quarter" idx="13"/>
          </p:nvPr>
        </p:nvSpPr>
        <p:spPr>
          <a:xfrm>
            <a:off x="394189" y="1384300"/>
            <a:ext cx="8350251" cy="4933950"/>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10" name="bmkCopyright"/>
          <p:cNvSpPr>
            <a:spLocks noChangeArrowheads="1"/>
          </p:cNvSpPr>
          <p:nvPr userDrawn="1"/>
        </p:nvSpPr>
        <p:spPr bwMode="auto">
          <a:xfrm>
            <a:off x="7898262" y="6576892"/>
            <a:ext cx="812352" cy="141064"/>
          </a:xfrm>
          <a:prstGeom prst="rect">
            <a:avLst/>
          </a:prstGeom>
          <a:noFill/>
          <a:ln w="25400" algn="ctr">
            <a:noFill/>
            <a:miter lim="800000"/>
            <a:headEnd/>
            <a:tailEnd/>
          </a:ln>
        </p:spPr>
        <p:txBody>
          <a:bodyPr wrap="none" lIns="0" tIns="0" rIns="0" bIns="0" anchor="ctr">
            <a:spAutoFit/>
          </a:bodyPr>
          <a:lstStyle/>
          <a:p>
            <a:pPr algn="r" defTabSz="957998">
              <a:lnSpc>
                <a:spcPts val="1128"/>
              </a:lnSpc>
              <a:defRPr/>
            </a:pPr>
            <a:r>
              <a:rPr lang="nb-NO" sz="800" dirty="0" smtClean="0">
                <a:solidFill>
                  <a:srgbClr val="1F497D"/>
                </a:solidFill>
              </a:rPr>
              <a:t>© 2014 Deloitte AS</a:t>
            </a:r>
          </a:p>
        </p:txBody>
      </p:sp>
    </p:spTree>
    <p:extLst>
      <p:ext uri="{BB962C8B-B14F-4D97-AF65-F5344CB8AC3E}">
        <p14:creationId xmlns:p14="http://schemas.microsoft.com/office/powerpoint/2010/main" val="333308791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15063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B2526EE-D0D7-2B4D-9334-FB0EBF043DCC}" type="datetime1">
              <a:rPr lang="nb-NO" smtClean="0"/>
              <a:pPr/>
              <a:t>22.04.2015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9448317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graphicFrame>
        <p:nvGraphicFramePr>
          <p:cNvPr id="5" name="Rectangle 1" hidden="1"/>
          <p:cNvGraphicFramePr>
            <a:graphicFrameLocks/>
          </p:cNvGraphicFramePr>
          <p:nvPr>
            <p:custDataLst>
              <p:tags r:id="rId2"/>
            </p:custDataLst>
          </p:nvPr>
        </p:nvGraphicFramePr>
        <p:xfrm>
          <a:off x="1" y="0"/>
          <a:ext cx="146050" cy="158750"/>
        </p:xfrm>
        <a:graphic>
          <a:graphicData uri="http://schemas.openxmlformats.org/presentationml/2006/ole">
            <mc:AlternateContent xmlns:mc="http://schemas.openxmlformats.org/markup-compatibility/2006">
              <mc:Choice xmlns:v="urn:schemas-microsoft-com:vml" Requires="v">
                <p:oleObj spid="_x0000_s8252"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p:custDataLst>
              <p:tags r:id="rId3"/>
            </p:custDataLst>
          </p:nvPr>
        </p:nvSpPr>
        <p:spPr bwMode="auto">
          <a:xfrm>
            <a:off x="396875" y="290543"/>
            <a:ext cx="8350250" cy="595311"/>
          </a:xfrm>
          <a:prstGeom prst="rect">
            <a:avLst/>
          </a:prstGeom>
          <a:noFill/>
          <a:ln w="9525">
            <a:noFill/>
            <a:miter lim="800000"/>
            <a:headEnd/>
            <a:tailEnd/>
          </a:ln>
        </p:spPr>
        <p:txBody>
          <a:body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title</a:t>
            </a:r>
            <a:r>
              <a:rPr lang="nb-NO" noProof="0" dirty="0" smtClean="0"/>
              <a:t> style</a:t>
            </a:r>
          </a:p>
        </p:txBody>
      </p:sp>
      <p:sp>
        <p:nvSpPr>
          <p:cNvPr id="11" name="Slide Number Placeholder 9"/>
          <p:cNvSpPr>
            <a:spLocks noGrp="1"/>
          </p:cNvSpPr>
          <p:nvPr>
            <p:ph type="sldNum" sz="quarter" idx="4"/>
            <p:custDataLst>
              <p:tags r:id="rId4"/>
            </p:custDataLst>
          </p:nvPr>
        </p:nvSpPr>
        <p:spPr>
          <a:xfrm>
            <a:off x="4391773" y="6576892"/>
            <a:ext cx="346075"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fld id="{36A1E9A0-255F-48AA-8F8C-9F06434D4319}" type="slidenum">
              <a:rPr lang="nb-NO" smtClean="0">
                <a:solidFill>
                  <a:srgbClr val="575757"/>
                </a:solidFill>
              </a:rPr>
              <a:pPr/>
              <a:t>‹#›</a:t>
            </a:fld>
            <a:endParaRPr lang="nb-NO" dirty="0">
              <a:solidFill>
                <a:srgbClr val="575757"/>
              </a:solidFill>
            </a:endParaRPr>
          </a:p>
        </p:txBody>
      </p:sp>
      <p:sp>
        <p:nvSpPr>
          <p:cNvPr id="17" name="Subtitle 2"/>
          <p:cNvSpPr>
            <a:spLocks noGrp="1"/>
          </p:cNvSpPr>
          <p:nvPr>
            <p:ph type="subTitle" idx="1"/>
            <p:custDataLst>
              <p:tags r:id="rId5"/>
            </p:custDataLst>
          </p:nvPr>
        </p:nvSpPr>
        <p:spPr>
          <a:xfrm>
            <a:off x="394203" y="1116029"/>
            <a:ext cx="4010757" cy="260969"/>
          </a:xfrm>
          <a:prstGeom prst="rect">
            <a:avLst/>
          </a:prstGeom>
        </p:spPr>
        <p:txBody>
          <a:bodyPr wrap="square" lIns="0" tIns="0" rIns="0" bIns="0" anchor="b" anchorCtr="0">
            <a:spAutoFit/>
          </a:bodyPr>
          <a:lstStyle>
            <a:lvl1pPr marL="0" indent="0" eaLnBrk="1" hangingPunct="1">
              <a:lnSpc>
                <a:spcPct val="106000"/>
              </a:lnSpc>
              <a:spcBef>
                <a:spcPct val="15000"/>
              </a:spcBef>
              <a:buFont typeface="Wingdings 2" pitchFamily="18" charset="2"/>
              <a:buNone/>
              <a:defRPr sz="1600" b="1" smtClean="0"/>
            </a:lvl1pPr>
          </a:lstStyle>
          <a:p>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subtitle</a:t>
            </a:r>
            <a:r>
              <a:rPr lang="nb-NO" noProof="0" dirty="0" smtClean="0"/>
              <a:t> style</a:t>
            </a:r>
            <a:endParaRPr lang="nb-NO" noProof="0" dirty="0"/>
          </a:p>
        </p:txBody>
      </p:sp>
      <p:sp>
        <p:nvSpPr>
          <p:cNvPr id="15" name="Text Placeholder 3"/>
          <p:cNvSpPr>
            <a:spLocks noGrp="1"/>
          </p:cNvSpPr>
          <p:nvPr>
            <p:ph type="body" sz="quarter" idx="17"/>
          </p:nvPr>
        </p:nvSpPr>
        <p:spPr>
          <a:xfrm>
            <a:off x="395448" y="1393825"/>
            <a:ext cx="4009500" cy="4924800"/>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
        <p:nvSpPr>
          <p:cNvPr id="10" name="Text Placeholder 4"/>
          <p:cNvSpPr>
            <a:spLocks noGrp="1"/>
          </p:cNvSpPr>
          <p:nvPr>
            <p:ph type="body" sz="quarter" idx="15" hasCustomPrompt="1"/>
          </p:nvPr>
        </p:nvSpPr>
        <p:spPr>
          <a:xfrm>
            <a:off x="4737604" y="1116029"/>
            <a:ext cx="4010757" cy="260969"/>
          </a:xfrm>
          <a:prstGeom prst="rect">
            <a:avLst/>
          </a:prstGeom>
        </p:spPr>
        <p:txBody>
          <a:bodyPr wrap="square" lIns="0" tIns="0" rIns="0" bIns="0" anchor="b">
            <a:spAutoFit/>
          </a:bodyPr>
          <a:lstStyle>
            <a:lvl1pPr>
              <a:defRPr sz="1600" b="1"/>
            </a:lvl1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a:p>
        </p:txBody>
      </p:sp>
      <p:sp>
        <p:nvSpPr>
          <p:cNvPr id="16" name="Text Placeholder 5"/>
          <p:cNvSpPr>
            <a:spLocks noGrp="1"/>
          </p:cNvSpPr>
          <p:nvPr>
            <p:ph type="body" sz="quarter" idx="12"/>
          </p:nvPr>
        </p:nvSpPr>
        <p:spPr>
          <a:xfrm>
            <a:off x="4737590" y="1393827"/>
            <a:ext cx="4009538" cy="4923803"/>
          </a:xfrm>
          <a:prstGeom prst="rect">
            <a:avLst/>
          </a:prstGeom>
        </p:spPr>
        <p:txBody>
          <a:bodyPr wrap="square" lIns="0" tIns="0" rIns="0" bIns="0"/>
          <a:lstStyle>
            <a:lvl1pPr marL="180975" indent="-180975">
              <a:lnSpc>
                <a:spcPct val="100000"/>
              </a:lnSpc>
              <a:spcBef>
                <a:spcPts val="600"/>
              </a:spcBef>
              <a:spcAft>
                <a:spcPts val="0"/>
              </a:spcAft>
              <a:buFont typeface="Arial" pitchFamily="34" charset="0"/>
              <a:buChar char="•"/>
              <a:defRPr sz="1400">
                <a:solidFill>
                  <a:schemeClr val="tx2"/>
                </a:solidFill>
              </a:defRPr>
            </a:lvl1pPr>
            <a:lvl2pPr marL="360363" indent="-179388">
              <a:lnSpc>
                <a:spcPct val="100000"/>
              </a:lnSpc>
              <a:spcBef>
                <a:spcPts val="600"/>
              </a:spcBef>
              <a:spcAft>
                <a:spcPts val="0"/>
              </a:spcAft>
              <a:buFont typeface="Arial" pitchFamily="34" charset="0"/>
              <a:buChar char="−"/>
              <a:defRPr sz="1200">
                <a:solidFill>
                  <a:schemeClr val="tx2"/>
                </a:solidFill>
              </a:defRPr>
            </a:lvl2pPr>
            <a:lvl3pPr marL="541338" indent="-171450">
              <a:lnSpc>
                <a:spcPct val="100000"/>
              </a:lnSpc>
              <a:spcBef>
                <a:spcPts val="600"/>
              </a:spcBef>
              <a:spcAft>
                <a:spcPts val="0"/>
              </a:spcAft>
              <a:buFont typeface="Arial" pitchFamily="34" charset="0"/>
              <a:buChar char="•"/>
              <a:defRPr sz="1200">
                <a:solidFill>
                  <a:schemeClr val="tx2"/>
                </a:solidFill>
              </a:defRPr>
            </a:lvl3pPr>
            <a:lvl4pPr marL="711200" indent="-179388">
              <a:lnSpc>
                <a:spcPct val="100000"/>
              </a:lnSpc>
              <a:spcBef>
                <a:spcPts val="600"/>
              </a:spcBef>
              <a:spcAft>
                <a:spcPts val="0"/>
              </a:spcAft>
              <a:buFont typeface="Arial" pitchFamily="34" charset="0"/>
              <a:buChar char="−"/>
              <a:defRPr sz="1200">
                <a:solidFill>
                  <a:schemeClr val="tx2"/>
                </a:solidFill>
              </a:defRPr>
            </a:lvl4pPr>
            <a:lvl5pPr marL="890588" indent="-179388">
              <a:lnSpc>
                <a:spcPct val="100000"/>
              </a:lnSpc>
              <a:spcBef>
                <a:spcPts val="600"/>
              </a:spcBef>
              <a:spcAft>
                <a:spcPts val="0"/>
              </a:spcAft>
              <a:buFont typeface="Arial" pitchFamily="34" charset="0"/>
              <a:buChar char="•"/>
              <a:defRPr sz="1200">
                <a:solidFill>
                  <a:schemeClr val="tx2"/>
                </a:solidFill>
              </a:defRPr>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nb-NO" noProof="0" dirty="0" err="1" smtClean="0"/>
              <a:t>Click</a:t>
            </a:r>
            <a:r>
              <a:rPr lang="nb-NO" noProof="0" dirty="0" smtClean="0"/>
              <a:t> to </a:t>
            </a:r>
            <a:r>
              <a:rPr lang="nb-NO" noProof="0" dirty="0" err="1" smtClean="0"/>
              <a:t>edit</a:t>
            </a:r>
            <a:r>
              <a:rPr lang="nb-NO" noProof="0" dirty="0" smtClean="0"/>
              <a:t> Master </a:t>
            </a:r>
            <a:r>
              <a:rPr lang="nb-NO" noProof="0" dirty="0" err="1" smtClean="0"/>
              <a:t>text</a:t>
            </a:r>
            <a:r>
              <a:rPr lang="nb-NO" noProof="0" dirty="0" smtClean="0"/>
              <a:t> styles</a:t>
            </a:r>
          </a:p>
          <a:p>
            <a:pPr lvl="1"/>
            <a:r>
              <a:rPr lang="nb-NO" noProof="0" dirty="0" smtClean="0"/>
              <a:t>Second </a:t>
            </a:r>
            <a:r>
              <a:rPr lang="nb-NO" noProof="0" dirty="0" err="1" smtClean="0"/>
              <a:t>level</a:t>
            </a:r>
            <a:endParaRPr lang="nb-NO" noProof="0" dirty="0" smtClean="0"/>
          </a:p>
          <a:p>
            <a:pPr lvl="2"/>
            <a:r>
              <a:rPr lang="nb-NO" noProof="0" dirty="0" smtClean="0"/>
              <a:t>Third </a:t>
            </a:r>
            <a:r>
              <a:rPr lang="nb-NO" noProof="0" dirty="0" err="1" smtClean="0"/>
              <a:t>level</a:t>
            </a:r>
            <a:endParaRPr lang="nb-NO" noProof="0" dirty="0" smtClean="0"/>
          </a:p>
          <a:p>
            <a:pPr lvl="3"/>
            <a:r>
              <a:rPr lang="nb-NO" noProof="0" dirty="0" err="1" smtClean="0"/>
              <a:t>Fourth</a:t>
            </a:r>
            <a:r>
              <a:rPr lang="nb-NO" noProof="0" dirty="0" smtClean="0"/>
              <a:t> </a:t>
            </a:r>
            <a:r>
              <a:rPr lang="nb-NO" noProof="0" dirty="0" err="1" smtClean="0"/>
              <a:t>level</a:t>
            </a:r>
            <a:endParaRPr lang="nb-NO" noProof="0" dirty="0" smtClean="0"/>
          </a:p>
          <a:p>
            <a:pPr lvl="4"/>
            <a:r>
              <a:rPr lang="nb-NO" noProof="0" dirty="0" smtClean="0"/>
              <a:t>Fifth </a:t>
            </a:r>
            <a:r>
              <a:rPr lang="nb-NO" noProof="0" dirty="0" err="1" smtClean="0"/>
              <a:t>level</a:t>
            </a:r>
            <a:endParaRPr lang="nb-NO" noProof="0" dirty="0"/>
          </a:p>
        </p:txBody>
      </p:sp>
    </p:spTree>
    <p:extLst>
      <p:ext uri="{BB962C8B-B14F-4D97-AF65-F5344CB8AC3E}">
        <p14:creationId xmlns:p14="http://schemas.microsoft.com/office/powerpoint/2010/main" val="5392334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1E7DC70-45B6-5248-9714-AE001EF67D57}" type="datetime1">
              <a:rPr lang="nb-NO" smtClean="0"/>
              <a:pPr/>
              <a:t>22.04.2015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291628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3A8DDF2-AF9E-9043-8B2A-587A6854AB37}" type="datetime1">
              <a:rPr lang="nb-NO" smtClean="0"/>
              <a:pPr/>
              <a:t>22.04.2015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344205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2EE177D-F380-4A4D-842E-5C2101813C7A}" type="datetime1">
              <a:rPr lang="nb-NO" smtClean="0"/>
              <a:pPr/>
              <a:t>22.04.2015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417815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00756E3-28AA-5E40-BBBF-2FBFC7E67311}" type="datetime1">
              <a:rPr lang="nb-NO" smtClean="0"/>
              <a:pPr/>
              <a:t>22.04.2015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1652616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3240655-7A1B-1140-9658-641020A7094A}" type="datetime1">
              <a:rPr lang="nb-NO" smtClean="0"/>
              <a:pPr/>
              <a:t>22.04.2015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1763354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606533A-C20D-5743-8623-71C0F8E8C41B}" type="datetime1">
              <a:rPr lang="nb-NO" smtClean="0"/>
              <a:pPr/>
              <a:t>22.04.2015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369418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44831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4D571D-C947-1B4F-AB1F-BDDE39ED8F77}" type="datetime1">
              <a:rPr lang="nb-NO" smtClean="0"/>
              <a:pPr/>
              <a:t>22.04.2015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291246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3634D28-3219-E941-92E0-F52DC949C6E6}" type="datetime1">
              <a:rPr lang="nb-NO" smtClean="0"/>
              <a:pPr/>
              <a:t>22.04.2015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467265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9D1D2B5-0901-D345-8691-F4D34AE88383}" type="datetime1">
              <a:rPr lang="nb-NO" smtClean="0"/>
              <a:pPr/>
              <a:t>22.04.2015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608961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pPr/>
              <a:t>22.04.2015</a:t>
            </a:fld>
            <a:endParaRPr lang="nb-NO"/>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2916288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B6ABA6CE-277B-024A-8B1A-BE182A2883E2}"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06E50BB-2B74-E846-8BB5-08B0BEE123D6}" type="slidenum">
              <a:rPr lang="nb-NO" smtClean="0"/>
              <a:pPr/>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pPr/>
              <a:t>22.04.2015</a:t>
            </a:fld>
            <a:endParaRPr lang="nb-NO"/>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3442055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44E701C-FA4D-644C-83A4-CAE227A059FF}" type="datetimeFigureOut">
              <a:rPr lang="nb-NO" smtClean="0"/>
              <a:pPr/>
              <a:t>22.04.2015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E0A3B8A-167A-FB47-9297-7615BADF4C53}" type="slidenum">
              <a:rPr lang="nb-NO" smtClean="0"/>
              <a:pPr/>
              <a:t>‹#›</a:t>
            </a:fld>
            <a:endParaRPr lang="nb-NO"/>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864281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31987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70623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679997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09224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pPr/>
              <a:t>22.04.2015</a:t>
            </a:fld>
            <a:endParaRPr lang="nb-NO"/>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4178159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072523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20718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91558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171797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197057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65217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3765605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449600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781603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7181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pPr/>
              <a:t>22.04.2015</a:t>
            </a:fld>
            <a:endParaRPr lang="nb-NO"/>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1652616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575166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14768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156884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962093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433933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700273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9458884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5"/>
            <a:ext cx="7436468" cy="1004935"/>
          </a:xfrm>
        </p:spPr>
        <p:txBody>
          <a:bodyPr lIns="0" tIns="0" rIns="0" bIns="0" anchor="t">
            <a:noAutofit/>
          </a:bodyPr>
          <a:lstStyle>
            <a:lvl1pPr marL="0" indent="0" algn="l">
              <a:defRPr sz="36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3200971"/>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5700746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8264"/>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457200" y="1212113"/>
            <a:ext cx="8229600" cy="5034308"/>
          </a:xfrm>
        </p:spPr>
        <p:txBody>
          <a:bodyPr/>
          <a:lstStyle>
            <a:lvl1pPr marL="180975" indent="-180975">
              <a:buFont typeface="Wingdings" pitchFamily="2" charset="2"/>
              <a:buChar char="§"/>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TekstSylinder 4"/>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2105792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0" y="0"/>
            <a:ext cx="9144000" cy="6858000"/>
          </a:xfrm>
          <a:prstGeom prst="rect">
            <a:avLst/>
          </a:prstGeom>
          <a:solidFill>
            <a:srgbClr val="003A74"/>
          </a:solidFill>
          <a:ln w="9525">
            <a:solidFill>
              <a:schemeClr val="tx1"/>
            </a:solidFill>
            <a:miter lim="800000"/>
            <a:headEnd/>
            <a:tailEnd/>
          </a:ln>
        </p:spPr>
        <p:txBody>
          <a:bodyPr wrap="none" anchor="ctr"/>
          <a:lstStyle/>
          <a:p>
            <a:endParaRPr lang="nb-NO">
              <a:solidFill>
                <a:prstClr val="black"/>
              </a:solidFill>
            </a:endParaRPr>
          </a:p>
        </p:txBody>
      </p:sp>
      <p:sp>
        <p:nvSpPr>
          <p:cNvPr id="2" name="Tittel 1"/>
          <p:cNvSpPr>
            <a:spLocks noGrp="1"/>
          </p:cNvSpPr>
          <p:nvPr>
            <p:ph type="title"/>
          </p:nvPr>
        </p:nvSpPr>
        <p:spPr>
          <a:xfrm>
            <a:off x="722313" y="3044825"/>
            <a:ext cx="7772400" cy="1362075"/>
          </a:xfrm>
        </p:spPr>
        <p:txBody>
          <a:bodyPr anchor="t">
            <a:normAutofit/>
          </a:bodyPr>
          <a:lstStyle>
            <a:lvl1pPr algn="ctr">
              <a:defRPr sz="3200" b="0" cap="all">
                <a:solidFill>
                  <a:schemeClr val="bg1"/>
                </a:solidFill>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117211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TekstSylinder 6"/>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58460437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pPr/>
              <a:t>22.04.2015</a:t>
            </a:fld>
            <a:endParaRPr lang="nb-NO"/>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1763354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50092"/>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180214"/>
            <a:ext cx="4038600" cy="4945949"/>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1738402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Tittel 1"/>
          <p:cNvSpPr>
            <a:spLocks noGrp="1"/>
          </p:cNvSpPr>
          <p:nvPr>
            <p:ph type="title"/>
          </p:nvPr>
        </p:nvSpPr>
        <p:spPr>
          <a:xfrm>
            <a:off x="457200" y="250092"/>
            <a:ext cx="8229600" cy="593878"/>
          </a:xfrm>
        </p:spPr>
        <p:txBody>
          <a:bodyPr>
            <a:normAutofit/>
          </a:bodyPr>
          <a:lstStyle>
            <a:lvl1pPr>
              <a:defRPr sz="3000">
                <a:solidFill>
                  <a:srgbClr val="C00000"/>
                </a:solidFill>
              </a:defRPr>
            </a:lvl1pPr>
          </a:lstStyle>
          <a:p>
            <a:r>
              <a:rPr lang="nb-NO" dirty="0" smtClean="0"/>
              <a:t>Klikk for å redigere tittelstil</a:t>
            </a:r>
            <a:endParaRPr lang="nb-NO" dirty="0"/>
          </a:p>
        </p:txBody>
      </p:sp>
      <p:sp>
        <p:nvSpPr>
          <p:cNvPr id="4" name="Plassholder for innhold 2"/>
          <p:cNvSpPr>
            <a:spLocks noGrp="1"/>
          </p:cNvSpPr>
          <p:nvPr>
            <p:ph sz="half" idx="1"/>
          </p:nvPr>
        </p:nvSpPr>
        <p:spPr>
          <a:xfrm>
            <a:off x="457200" y="1158949"/>
            <a:ext cx="8229600" cy="2456121"/>
          </a:xfrm>
        </p:spPr>
        <p:txBody>
          <a:bodyPr/>
          <a:lstStyle>
            <a:lvl1pPr marL="342900" indent="-342900">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innhold 3"/>
          <p:cNvSpPr>
            <a:spLocks noGrp="1"/>
          </p:cNvSpPr>
          <p:nvPr>
            <p:ph sz="half" idx="2"/>
          </p:nvPr>
        </p:nvSpPr>
        <p:spPr>
          <a:xfrm>
            <a:off x="457200" y="3732029"/>
            <a:ext cx="8229600" cy="2456121"/>
          </a:xfrm>
        </p:spPr>
        <p:txBody>
          <a:bodyPr/>
          <a:lstStyle>
            <a:lvl1pPr marL="180975" indent="-180975">
              <a:buFont typeface="Wingdings" pitchFamily="2" charset="2"/>
              <a:buChar cha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4029419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033"/>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dirty="0" smtClean="0"/>
              <a:t>Klikk for å redigere tittelstil</a:t>
            </a:r>
            <a:endParaRPr lang="nb-NO" dirty="0"/>
          </a:p>
        </p:txBody>
      </p:sp>
      <p:sp>
        <p:nvSpPr>
          <p:cNvPr id="4" name="Plassholder for innhold 3"/>
          <p:cNvSpPr>
            <a:spLocks noGrp="1"/>
          </p:cNvSpPr>
          <p:nvPr>
            <p:ph sz="half" idx="2"/>
          </p:nvPr>
        </p:nvSpPr>
        <p:spPr>
          <a:xfrm>
            <a:off x="457200" y="3710660"/>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6" name="Plassholder for innhold 5"/>
          <p:cNvSpPr>
            <a:spLocks noGrp="1"/>
          </p:cNvSpPr>
          <p:nvPr>
            <p:ph sz="quarter" idx="4"/>
          </p:nvPr>
        </p:nvSpPr>
        <p:spPr>
          <a:xfrm>
            <a:off x="4645025" y="3713102"/>
            <a:ext cx="4041775"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innhold 3"/>
          <p:cNvSpPr>
            <a:spLocks noGrp="1"/>
          </p:cNvSpPr>
          <p:nvPr>
            <p:ph sz="half" idx="13"/>
          </p:nvPr>
        </p:nvSpPr>
        <p:spPr>
          <a:xfrm>
            <a:off x="457200"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14"/>
          </p:nvPr>
        </p:nvSpPr>
        <p:spPr>
          <a:xfrm>
            <a:off x="4646612" y="1067376"/>
            <a:ext cx="4040188" cy="2526778"/>
          </a:xfrm>
        </p:spPr>
        <p:txBody>
          <a:bodyPr>
            <a:normAutofit/>
          </a:bodyPr>
          <a:lstStyle>
            <a:lvl1pPr marL="180975" indent="-180975">
              <a:buFont typeface="Wingdings" pitchFamily="2" charset="2"/>
              <a:buChar cha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2" name="TekstSylinder 11"/>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39643733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7986"/>
            <a:ext cx="8229600" cy="593878"/>
          </a:xfrm>
        </p:spPr>
        <p:txBody>
          <a:bodyPr>
            <a:normAutofit/>
          </a:bodyPr>
          <a:lstStyle>
            <a:lvl1pPr>
              <a:defRPr sz="3000">
                <a:solidFill>
                  <a:srgbClr val="C00000"/>
                </a:solidFill>
                <a:latin typeface="Arial" pitchFamily="34" charset="0"/>
                <a:cs typeface="Arial" pitchFamily="34" charset="0"/>
              </a:defRPr>
            </a:lvl1pPr>
          </a:lstStyle>
          <a:p>
            <a:r>
              <a:rPr lang="nb-NO" smtClean="0"/>
              <a:t>Klikk for å redigere tittelstil</a:t>
            </a:r>
            <a:endParaRPr lang="nb-NO"/>
          </a:p>
        </p:txBody>
      </p:sp>
      <p:sp>
        <p:nvSpPr>
          <p:cNvPr id="6" name="TekstSylinder 5"/>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2461479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414397869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normAutofit/>
          </a:bodyPr>
          <a:lstStyle>
            <a:lvl1pPr algn="l">
              <a:defRPr sz="2800" b="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3575050" y="273050"/>
            <a:ext cx="5111750" cy="5853113"/>
          </a:xfrm>
        </p:spPr>
        <p:txBody>
          <a:bodyPr>
            <a:normAutofit/>
          </a:bodyPr>
          <a:lstStyle>
            <a:lvl1pPr marL="180975" indent="-180975">
              <a:buFont typeface="Wingdings" pitchFamily="2" charset="2"/>
              <a:buChar cha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731045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normAutofit/>
          </a:bodyPr>
          <a:lstStyle>
            <a:lvl1pPr algn="l">
              <a:defRPr sz="2400" b="1"/>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7325167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40048343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73961"/>
            <a:ext cx="8229600" cy="593878"/>
          </a:xfrm>
        </p:spPr>
        <p:txBody>
          <a:bodyPr>
            <a:normAutofit/>
          </a:bodyPr>
          <a:lstStyle>
            <a:lvl1pPr>
              <a:defRPr sz="3200">
                <a:solidFill>
                  <a:srgbClr val="C00000"/>
                </a:solidFill>
              </a:defRPr>
            </a:lvl1pPr>
          </a:lstStyle>
          <a:p>
            <a:r>
              <a:rPr lang="nb-NO" smtClean="0"/>
              <a:t>Klikk for å redigere tittelstil</a:t>
            </a:r>
            <a:endParaRPr lang="nb-NO"/>
          </a:p>
        </p:txBody>
      </p:sp>
      <p:sp>
        <p:nvSpPr>
          <p:cNvPr id="3" name="Plassholder for innhold 2"/>
          <p:cNvSpPr>
            <a:spLocks noGrp="1"/>
          </p:cNvSpPr>
          <p:nvPr>
            <p:ph idx="1"/>
          </p:nvPr>
        </p:nvSpPr>
        <p:spPr>
          <a:xfrm>
            <a:off x="457200" y="1353787"/>
            <a:ext cx="8229600" cy="4892633"/>
          </a:xfrm>
        </p:spPr>
        <p:txBody>
          <a:bodyPr/>
          <a:lstStyle>
            <a:lvl1pPr marL="180975" indent="-180975">
              <a:buFont typeface="Wingdings" pitchFamily="2" charset="2"/>
              <a:buChar char="ü"/>
              <a:defRPr sz="2200"/>
            </a:lvl1pPr>
            <a:lvl2pPr>
              <a:defRPr sz="2200"/>
            </a:lvl2pPr>
            <a:lvl3pPr>
              <a:defRPr sz="2200"/>
            </a:lvl3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TekstSylinder 3"/>
          <p:cNvSpPr txBox="1"/>
          <p:nvPr userDrawn="1"/>
        </p:nvSpPr>
        <p:spPr>
          <a:xfrm>
            <a:off x="8182101" y="6412679"/>
            <a:ext cx="605641" cy="369332"/>
          </a:xfrm>
          <a:prstGeom prst="rect">
            <a:avLst/>
          </a:prstGeom>
          <a:noFill/>
        </p:spPr>
        <p:txBody>
          <a:bodyPr wrap="square" rtlCol="0">
            <a:spAutoFit/>
          </a:bodyPr>
          <a:lstStyle/>
          <a:p>
            <a:fld id="{3453821B-DF5D-4C57-8DF8-00F6E4D8210C}"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189889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83754962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pPr/>
              <a:t>22.04.2015</a:t>
            </a:fld>
            <a:endParaRPr lang="nb-NO"/>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36941892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409587"/>
            <a:ext cx="8229600" cy="593878"/>
          </a:xfrm>
        </p:spPr>
        <p:txBody>
          <a:bodyPr>
            <a:normAutofit/>
          </a:bodyPr>
          <a:lstStyle>
            <a:lvl1pPr>
              <a:defRPr sz="3200">
                <a:solidFill>
                  <a:srgbClr val="C00000"/>
                </a:solidFill>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1270660"/>
            <a:ext cx="4038600" cy="4855503"/>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8" name="TekstSylinder 7"/>
          <p:cNvSpPr txBox="1"/>
          <p:nvPr userDrawn="1"/>
        </p:nvSpPr>
        <p:spPr>
          <a:xfrm>
            <a:off x="8170223" y="6412677"/>
            <a:ext cx="540327" cy="369332"/>
          </a:xfrm>
          <a:prstGeom prst="rect">
            <a:avLst/>
          </a:prstGeom>
          <a:noFill/>
        </p:spPr>
        <p:txBody>
          <a:bodyPr wrap="square" rtlCol="0">
            <a:spAutoFit/>
          </a:bodyPr>
          <a:lstStyle/>
          <a:p>
            <a:fld id="{B59543F8-19D2-4E25-8BE8-BA715715937F}"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28332778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dirty="0">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50867988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dirty="0">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27931773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TekstSylinder 4"/>
          <p:cNvSpPr txBox="1"/>
          <p:nvPr userDrawn="1"/>
        </p:nvSpPr>
        <p:spPr>
          <a:xfrm>
            <a:off x="8170224" y="6412677"/>
            <a:ext cx="463138" cy="369332"/>
          </a:xfrm>
          <a:prstGeom prst="rect">
            <a:avLst/>
          </a:prstGeom>
          <a:noFill/>
        </p:spPr>
        <p:txBody>
          <a:bodyPr wrap="square" rtlCol="0">
            <a:spAutoFit/>
          </a:bodyPr>
          <a:lstStyle/>
          <a:p>
            <a:fld id="{263AF7FB-C740-490B-BDA1-CA1BB164568A}" type="slidenum">
              <a:rPr lang="nb-NO" smtClean="0">
                <a:solidFill>
                  <a:prstClr val="white"/>
                </a:solidFill>
              </a:rPr>
              <a:pPr/>
              <a:t>‹#›</a:t>
            </a:fld>
            <a:endParaRPr lang="nb-NO" dirty="0">
              <a:solidFill>
                <a:prstClr val="white"/>
              </a:solidFill>
            </a:endParaRPr>
          </a:p>
        </p:txBody>
      </p:sp>
    </p:spTree>
    <p:extLst>
      <p:ext uri="{BB962C8B-B14F-4D97-AF65-F5344CB8AC3E}">
        <p14:creationId xmlns:p14="http://schemas.microsoft.com/office/powerpoint/2010/main" val="17291256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080636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dirty="0">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10072074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395323819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dirty="0">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dirty="0">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dirty="0">
              <a:solidFill>
                <a:prstClr val="black"/>
              </a:solidFill>
            </a:endParaRPr>
          </a:p>
        </p:txBody>
      </p:sp>
    </p:spTree>
    <p:extLst>
      <p:ext uri="{BB962C8B-B14F-4D97-AF65-F5344CB8AC3E}">
        <p14:creationId xmlns:p14="http://schemas.microsoft.com/office/powerpoint/2010/main" val="7138073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Navn Etternavn</a:t>
            </a:r>
            <a:endParaRPr lang="nb-NO" dirty="0"/>
          </a:p>
        </p:txBody>
      </p:sp>
    </p:spTree>
    <p:extLst>
      <p:ext uri="{BB962C8B-B14F-4D97-AF65-F5344CB8AC3E}">
        <p14:creationId xmlns:p14="http://schemas.microsoft.com/office/powerpoint/2010/main" val="29660180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9852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pPr/>
              <a:t>22.04.2015</a:t>
            </a:fld>
            <a:endParaRPr lang="nb-NO"/>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pPr/>
              <a:t>‹#›</a:t>
            </a:fld>
            <a:endParaRPr lang="nb-NO"/>
          </a:p>
        </p:txBody>
      </p:sp>
    </p:spTree>
    <p:extLst>
      <p:ext uri="{BB962C8B-B14F-4D97-AF65-F5344CB8AC3E}">
        <p14:creationId xmlns:p14="http://schemas.microsoft.com/office/powerpoint/2010/main" val="29124623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B1E7DC70-45B6-5248-9714-AE001EF67D57}"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836966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83A8DDF2-AF9E-9043-8B2A-587A6854AB3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87518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fld id="{92EE177D-F380-4A4D-842E-5C2101813C7A}" type="datetime1">
              <a:rPr lang="nb-NO" smtClean="0">
                <a:solidFill>
                  <a:prstClr val="black"/>
                </a:solidFill>
              </a:rPr>
              <a:pPr/>
              <a:t>22.04.2015</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08140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fld id="{400756E3-28AA-5E40-BBBF-2FBFC7E67311}" type="datetime1">
              <a:rPr lang="nb-NO" smtClean="0">
                <a:solidFill>
                  <a:prstClr val="black"/>
                </a:solidFill>
              </a:rPr>
              <a:pPr/>
              <a:t>22.04.2015</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0656434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fld id="{A3240655-7A1B-1140-9658-641020A7094A}" type="datetime1">
              <a:rPr lang="nb-NO" smtClean="0">
                <a:solidFill>
                  <a:prstClr val="black"/>
                </a:solidFill>
              </a:rPr>
              <a:pPr/>
              <a:t>22.04.2015</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8704857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4606533A-C20D-5743-8623-71C0F8E8C41B}"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703409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fld id="{084D571D-C947-1B4F-AB1F-BDDE39ED8F77}" type="datetime1">
              <a:rPr lang="nb-NO" smtClean="0">
                <a:solidFill>
                  <a:prstClr val="black"/>
                </a:solidFill>
              </a:rPr>
              <a:pPr/>
              <a:t>22.04.2015</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403510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73634D28-3219-E941-92E0-F52DC949C6E6}"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26638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fld id="{29D1D2B5-0901-D345-8691-F4D34AE88383}" type="datetime1">
              <a:rPr lang="nb-NO" smtClean="0">
                <a:solidFill>
                  <a:prstClr val="black"/>
                </a:solidFill>
              </a:rPr>
              <a:pPr/>
              <a:t>22.04.2015</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fld id="{9981F108-7F5D-1F44-A0F2-2A575805301D}"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7513777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pic>
        <p:nvPicPr>
          <p:cNvPr id="8" name="Bilde 7"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endParaRPr lang="nb-NO"/>
          </a:p>
        </p:txBody>
      </p:sp>
    </p:spTree>
    <p:extLst>
      <p:ext uri="{BB962C8B-B14F-4D97-AF65-F5344CB8AC3E}">
        <p14:creationId xmlns:p14="http://schemas.microsoft.com/office/powerpoint/2010/main" val="715015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5.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5.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1.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98017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91337711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rPr lang="nb-NO">
                <a:solidFill>
                  <a:prstClr val="black">
                    <a:tint val="75000"/>
                  </a:prstClr>
                </a:solidFill>
              </a:rPr>
              <a:pPr/>
              <a:t>22.04.2015</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rPr>
                <a:solidFill>
                  <a:prstClr val="black">
                    <a:tint val="75000"/>
                  </a:prstClr>
                </a:solidFill>
              </a:rPr>
              <a:pPr/>
              <a:t>‹#›</a:t>
            </a:fld>
            <a:endParaRPr lang="nb-NO">
              <a:solidFill>
                <a:prstClr val="black">
                  <a:tint val="75000"/>
                </a:prstClr>
              </a:solidFill>
            </a:endParaRPr>
          </a:p>
        </p:txBody>
      </p:sp>
      <p:pic>
        <p:nvPicPr>
          <p:cNvPr id="7" name="Bilde 6" descr="ks_hovedlogo_rgb.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242862262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Lst>
  <p:timing>
    <p:tnLst>
      <p:par>
        <p:cTn id="1" dur="indefinite" restart="never" nodeType="tmRoot"/>
      </p:par>
    </p:tnLst>
  </p:timing>
  <p:txStyles>
    <p:titleStyle>
      <a:lvl1pPr algn="l" defTabSz="457200" rtl="0" eaLnBrk="1" latinLnBrk="0" hangingPunct="1">
        <a:spcBef>
          <a:spcPct val="0"/>
        </a:spcBef>
        <a:buNone/>
        <a:defRPr sz="30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495648"/>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cs typeface="Calibri"/>
              </a:defRPr>
            </a:lvl1pPr>
          </a:lstStyle>
          <a:p>
            <a:endParaRPr lang="nb-NO" dirty="0"/>
          </a:p>
        </p:txBody>
      </p:sp>
      <p:sp>
        <p:nvSpPr>
          <p:cNvPr id="5" name="Plassholder for bunntekst 4"/>
          <p:cNvSpPr>
            <a:spLocks noGrp="1"/>
          </p:cNvSpPr>
          <p:nvPr>
            <p:ph type="ftr" sz="quarter" idx="3"/>
          </p:nvPr>
        </p:nvSpPr>
        <p:spPr>
          <a:xfrm>
            <a:off x="3124200" y="649564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cs typeface="Calibri"/>
              </a:defRPr>
            </a:lvl1pPr>
          </a:lstStyle>
          <a:p>
            <a:endParaRPr lang="nb-NO" dirty="0"/>
          </a:p>
        </p:txBody>
      </p:sp>
      <p:sp>
        <p:nvSpPr>
          <p:cNvPr id="6" name="Plassholder for lysbildenummer 5"/>
          <p:cNvSpPr>
            <a:spLocks noGrp="1"/>
          </p:cNvSpPr>
          <p:nvPr>
            <p:ph type="sldNum" sz="quarter" idx="4"/>
          </p:nvPr>
        </p:nvSpPr>
        <p:spPr>
          <a:xfrm>
            <a:off x="6553200" y="6495648"/>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cs typeface="Calibri"/>
              </a:defRPr>
            </a:lvl1pPr>
          </a:lstStyle>
          <a:p>
            <a:endParaRPr lang="nb-NO" dirty="0"/>
          </a:p>
        </p:txBody>
      </p:sp>
    </p:spTree>
    <p:extLst>
      <p:ext uri="{BB962C8B-B14F-4D97-AF65-F5344CB8AC3E}">
        <p14:creationId xmlns:p14="http://schemas.microsoft.com/office/powerpoint/2010/main" val="298017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BA6CE-277B-024A-8B1A-BE182A2883E2}" type="datetimeFigureOut">
              <a:rPr lang="nb-NO" smtClean="0"/>
              <a:pPr/>
              <a:t>22.04.2015</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E50BB-2B74-E846-8BB5-08B0BEE123D6}"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34444"/>
            <a:ext cx="8229600" cy="1143000"/>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457200" y="3160889"/>
            <a:ext cx="8229600" cy="2965274"/>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Calibri"/>
                <a:cs typeface="Calibri"/>
              </a:defRPr>
            </a:lvl1pPr>
          </a:lstStyle>
          <a:p>
            <a:endParaRPr lang="nb-NO"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nb-NO"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Calibri"/>
                <a:cs typeface="Calibri"/>
              </a:defRPr>
            </a:lvl1pPr>
          </a:lstStyle>
          <a:p>
            <a:fld id="{AE0A3B8A-167A-FB47-9297-7615BADF4C53}"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000" kern="1200">
          <a:solidFill>
            <a:srgbClr val="FFFFFF"/>
          </a:solidFill>
          <a:latin typeface="Calibri"/>
          <a:ea typeface="+mn-ea"/>
          <a:cs typeface="Calibri"/>
        </a:defRPr>
      </a:lvl1pPr>
      <a:lvl2pPr marL="742950" indent="-285750" algn="l" defTabSz="457200" rtl="0" eaLnBrk="1" latinLnBrk="0" hangingPunct="1">
        <a:spcBef>
          <a:spcPct val="20000"/>
        </a:spcBef>
        <a:buFont typeface="Arial"/>
        <a:buChar char="–"/>
        <a:defRPr sz="2000" kern="1200">
          <a:solidFill>
            <a:srgbClr val="FFFFFF"/>
          </a:solidFill>
          <a:latin typeface="Calibri"/>
          <a:ea typeface="+mn-ea"/>
          <a:cs typeface="Calibri"/>
        </a:defRPr>
      </a:lvl2pPr>
      <a:lvl3pPr marL="11430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FFFFFF"/>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47145655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6109303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416413591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356807797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66408611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iming>
    <p:tnLst>
      <p:par>
        <p:cTn id="1" dur="indefinite" restart="never" nodeType="tmRoot"/>
      </p:par>
    </p:tnLst>
  </p:timing>
  <p:hf sldNum="0" hdr="0" ftr="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nb-NO" dirty="0" smtClean="0"/>
              <a:t/>
            </a:r>
            <a:br>
              <a:rPr lang="nb-NO" dirty="0" smtClean="0"/>
            </a:br>
            <a:endParaRPr lang="nb-NO" dirty="0"/>
          </a:p>
        </p:txBody>
      </p:sp>
      <p:sp>
        <p:nvSpPr>
          <p:cNvPr id="21" name="Subtitle 20"/>
          <p:cNvSpPr>
            <a:spLocks noGrp="1"/>
          </p:cNvSpPr>
          <p:nvPr>
            <p:ph type="subTitle" idx="1"/>
          </p:nvPr>
        </p:nvSpPr>
        <p:spPr>
          <a:xfrm>
            <a:off x="258792" y="2000350"/>
            <a:ext cx="8695427" cy="882575"/>
          </a:xfrm>
        </p:spPr>
        <p:txBody>
          <a:bodyPr>
            <a:normAutofit fontScale="92500" lnSpcReduction="20000"/>
          </a:bodyPr>
          <a:lstStyle/>
          <a:p>
            <a:pPr algn="ctr"/>
            <a:r>
              <a:rPr lang="en-GB" sz="3200" dirty="0" smtClean="0"/>
              <a:t>Local Government Reform in Norway</a:t>
            </a:r>
          </a:p>
          <a:p>
            <a:pPr algn="ctr"/>
            <a:r>
              <a:rPr lang="en-GB" sz="3200" dirty="0" smtClean="0"/>
              <a:t>2014-2017/2020</a:t>
            </a:r>
          </a:p>
        </p:txBody>
      </p:sp>
      <p:sp>
        <p:nvSpPr>
          <p:cNvPr id="2" name="TekstSylinder 1"/>
          <p:cNvSpPr txBox="1"/>
          <p:nvPr/>
        </p:nvSpPr>
        <p:spPr>
          <a:xfrm>
            <a:off x="258792" y="3367084"/>
            <a:ext cx="8954219" cy="461665"/>
          </a:xfrm>
          <a:prstGeom prst="rect">
            <a:avLst/>
          </a:prstGeom>
          <a:noFill/>
        </p:spPr>
        <p:txBody>
          <a:bodyPr wrap="square" rtlCol="0">
            <a:spAutoFit/>
          </a:bodyPr>
          <a:lstStyle/>
          <a:p>
            <a:pPr algn="ctr"/>
            <a:r>
              <a:rPr lang="en-GB" sz="2400" dirty="0" smtClean="0">
                <a:solidFill>
                  <a:schemeClr val="bg1"/>
                </a:solidFill>
              </a:rPr>
              <a:t>Executive Director Kjell-Torgeir Skjetne </a:t>
            </a:r>
          </a:p>
        </p:txBody>
      </p:sp>
    </p:spTree>
    <p:extLst>
      <p:ext uri="{BB962C8B-B14F-4D97-AF65-F5344CB8AC3E}">
        <p14:creationId xmlns:p14="http://schemas.microsoft.com/office/powerpoint/2010/main" val="2700484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73578" y="258658"/>
            <a:ext cx="8229600" cy="593878"/>
          </a:xfrm>
        </p:spPr>
        <p:txBody>
          <a:bodyPr/>
          <a:lstStyle/>
          <a:p>
            <a:r>
              <a:rPr lang="en-GB" dirty="0" smtClean="0"/>
              <a:t>Secure an elected regional level of government</a:t>
            </a:r>
            <a:endParaRPr lang="en-GB" dirty="0"/>
          </a:p>
        </p:txBody>
      </p:sp>
      <p:sp>
        <p:nvSpPr>
          <p:cNvPr id="5" name="Plassholder for innhold 4"/>
          <p:cNvSpPr>
            <a:spLocks noGrp="1"/>
          </p:cNvSpPr>
          <p:nvPr>
            <p:ph idx="1"/>
          </p:nvPr>
        </p:nvSpPr>
        <p:spPr>
          <a:xfrm>
            <a:off x="2133601" y="2527069"/>
            <a:ext cx="6894022" cy="3773978"/>
          </a:xfrm>
        </p:spPr>
        <p:txBody>
          <a:bodyPr>
            <a:normAutofit/>
          </a:bodyPr>
          <a:lstStyle/>
          <a:p>
            <a:r>
              <a:rPr lang="en-GB" sz="2800" dirty="0" smtClean="0"/>
              <a:t>Establish</a:t>
            </a:r>
            <a:r>
              <a:rPr lang="nb-NO" sz="2800" dirty="0" smtClean="0"/>
              <a:t> </a:t>
            </a:r>
            <a:r>
              <a:rPr lang="en-GB" sz="2800" dirty="0" smtClean="0"/>
              <a:t>that both local and regional elected levels of government will form the basis for further work with local government reform</a:t>
            </a:r>
          </a:p>
          <a:p>
            <a:r>
              <a:rPr lang="en-GB" sz="2800" dirty="0" smtClean="0"/>
              <a:t>Request that the government considers the transfer of tasks to the counties OR to a larger elected regional level as part of its review of tasks</a:t>
            </a:r>
          </a:p>
          <a:p>
            <a:endParaRPr lang="nb-NO"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00" y="325032"/>
            <a:ext cx="4647767" cy="600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38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67514"/>
            <a:ext cx="8430126" cy="1156486"/>
          </a:xfrm>
        </p:spPr>
        <p:txBody>
          <a:bodyPr>
            <a:noAutofit/>
          </a:bodyPr>
          <a:lstStyle/>
          <a:p>
            <a:r>
              <a:rPr lang="en-GB" dirty="0" smtClean="0"/>
              <a:t>Just a local government reform? What about a state and management reform? </a:t>
            </a:r>
            <a:endParaRPr lang="en-GB" dirty="0"/>
          </a:p>
        </p:txBody>
      </p:sp>
      <p:sp>
        <p:nvSpPr>
          <p:cNvPr id="3" name="Plassholder for innhold 2"/>
          <p:cNvSpPr>
            <a:spLocks noGrp="1"/>
          </p:cNvSpPr>
          <p:nvPr>
            <p:ph idx="1"/>
          </p:nvPr>
        </p:nvSpPr>
        <p:spPr>
          <a:xfrm>
            <a:off x="457200" y="3846786"/>
            <a:ext cx="8229600" cy="2489845"/>
          </a:xfrm>
        </p:spPr>
        <p:txBody>
          <a:bodyPr>
            <a:normAutofit fontScale="85000" lnSpcReduction="20000"/>
          </a:bodyPr>
          <a:lstStyle/>
          <a:p>
            <a:pPr marL="0" indent="0">
              <a:buNone/>
            </a:pPr>
            <a:r>
              <a:rPr lang="en-GB" sz="2600" dirty="0" smtClean="0"/>
              <a:t>The state must contribute by:</a:t>
            </a:r>
          </a:p>
          <a:p>
            <a:r>
              <a:rPr lang="en-GB" sz="2600" dirty="0" smtClean="0"/>
              <a:t>A significant reduction in state micromanagement and reporting requirements</a:t>
            </a:r>
          </a:p>
          <a:p>
            <a:r>
              <a:rPr lang="en-GB" sz="2600" dirty="0" smtClean="0"/>
              <a:t>A clear reduction in nationwide inspections</a:t>
            </a:r>
          </a:p>
          <a:p>
            <a:r>
              <a:rPr lang="en-GB" sz="2600" dirty="0" smtClean="0"/>
              <a:t>Fewer objections to land-use plans</a:t>
            </a:r>
          </a:p>
          <a:p>
            <a:r>
              <a:rPr lang="en-GB" sz="2600" dirty="0" smtClean="0"/>
              <a:t>Moving resources and tasks from the state to the municipality</a:t>
            </a:r>
          </a:p>
          <a:p>
            <a:r>
              <a:rPr lang="en-GB" sz="2600" dirty="0" smtClean="0"/>
              <a:t>More uniform regional organisation on the state side </a:t>
            </a:r>
          </a:p>
          <a:p>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1341219"/>
            <a:ext cx="3603625" cy="225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801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2918" y="2612962"/>
            <a:ext cx="8229600" cy="593878"/>
          </a:xfrm>
        </p:spPr>
        <p:txBody>
          <a:bodyPr>
            <a:noAutofit/>
          </a:bodyPr>
          <a:lstStyle/>
          <a:p>
            <a:pPr algn="ctr"/>
            <a:r>
              <a:rPr lang="en-GB" sz="4000" b="1" dirty="0" smtClean="0"/>
              <a:t>THE FINANCIAL POLICY INSTRUMENTS IN THE LOCAL GOVERNMENT REFORM</a:t>
            </a:r>
            <a:endParaRPr lang="en-GB" sz="4000" b="1" dirty="0"/>
          </a:p>
        </p:txBody>
      </p:sp>
      <p:sp>
        <p:nvSpPr>
          <p:cNvPr id="3" name="Plassholder for innhold 2"/>
          <p:cNvSpPr>
            <a:spLocks noGrp="1"/>
          </p:cNvSpPr>
          <p:nvPr>
            <p:ph idx="1"/>
          </p:nvPr>
        </p:nvSpPr>
        <p:spPr>
          <a:xfrm flipH="1" flipV="1">
            <a:off x="8686799" y="5216679"/>
            <a:ext cx="45719" cy="45719"/>
          </a:xfrm>
        </p:spPr>
        <p:txBody>
          <a:bodyPr>
            <a:normAutofit fontScale="25000" lnSpcReduction="20000"/>
          </a:bodyPr>
          <a:lstStyle/>
          <a:p>
            <a:endParaRPr lang="nb-NO" dirty="0"/>
          </a:p>
        </p:txBody>
      </p:sp>
    </p:spTree>
    <p:extLst>
      <p:ext uri="{BB962C8B-B14F-4D97-AF65-F5344CB8AC3E}">
        <p14:creationId xmlns:p14="http://schemas.microsoft.com/office/powerpoint/2010/main" val="1893410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4"/>
          <p:cNvGraphicFramePr>
            <a:graphicFrameLocks noGrp="1"/>
          </p:cNvGraphicFramePr>
          <p:nvPr>
            <p:ph idx="1"/>
            <p:extLst>
              <p:ext uri="{D42A27DB-BD31-4B8C-83A1-F6EECF244321}">
                <p14:modId xmlns:p14="http://schemas.microsoft.com/office/powerpoint/2010/main" val="1913672402"/>
              </p:ext>
            </p:extLst>
          </p:nvPr>
        </p:nvGraphicFramePr>
        <p:xfrm>
          <a:off x="191069" y="184969"/>
          <a:ext cx="8485387" cy="3538650"/>
        </p:xfrm>
        <a:graphic>
          <a:graphicData uri="http://schemas.openxmlformats.org/drawingml/2006/table">
            <a:tbl>
              <a:tblPr>
                <a:tableStyleId>{9DCAF9ED-07DC-4A11-8D7F-57B35C25682E}</a:tableStyleId>
              </a:tblPr>
              <a:tblGrid>
                <a:gridCol w="3030225"/>
                <a:gridCol w="1451120"/>
                <a:gridCol w="1577753"/>
                <a:gridCol w="1202153"/>
                <a:gridCol w="1224136"/>
              </a:tblGrid>
              <a:tr h="523424">
                <a:tc rowSpan="2">
                  <a:txBody>
                    <a:bodyPr/>
                    <a:lstStyle/>
                    <a:p>
                      <a:pPr marL="0" algn="ctr" defTabSz="457200" rtl="0" eaLnBrk="1" fontAlgn="b" latinLnBrk="0" hangingPunct="1"/>
                      <a:r>
                        <a:rPr lang="en-GB" sz="2800" kern="1200" dirty="0" smtClean="0">
                          <a:solidFill>
                            <a:schemeClr val="tx1"/>
                          </a:solidFill>
                          <a:latin typeface="+mn-lt"/>
                          <a:ea typeface="+mn-ea"/>
                          <a:cs typeface="+mn-cs"/>
                        </a:rPr>
                        <a:t>One-time costs </a:t>
                      </a:r>
                    </a:p>
                    <a:p>
                      <a:pPr marL="0" algn="ctr" defTabSz="457200" rtl="0" eaLnBrk="1" fontAlgn="b" latinLnBrk="0" hangingPunct="1"/>
                      <a:r>
                        <a:rPr lang="en-GB" sz="2000" kern="1200" dirty="0" smtClean="0">
                          <a:solidFill>
                            <a:schemeClr val="tx1"/>
                          </a:solidFill>
                          <a:latin typeface="+mn-lt"/>
                          <a:ea typeface="+mn-ea"/>
                          <a:cs typeface="+mn-cs"/>
                        </a:rPr>
                        <a:t>Number of municipalities</a:t>
                      </a:r>
                      <a:r>
                        <a:rPr lang="en-GB" sz="2000" kern="1200" baseline="0" dirty="0" smtClean="0">
                          <a:solidFill>
                            <a:schemeClr val="tx1"/>
                          </a:solidFill>
                          <a:latin typeface="+mn-lt"/>
                          <a:ea typeface="+mn-ea"/>
                          <a:cs typeface="+mn-cs"/>
                        </a:rPr>
                        <a:t> and citizens in the merger</a:t>
                      </a:r>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algn="ctr" defTabSz="457200" rtl="0" eaLnBrk="1" fontAlgn="b" latinLnBrk="0" hangingPunct="1"/>
                      <a:r>
                        <a:rPr lang="en-GB" sz="2000" kern="1200" dirty="0" smtClean="0">
                          <a:solidFill>
                            <a:schemeClr val="tx1"/>
                          </a:solidFill>
                          <a:latin typeface="+mn-lt"/>
                          <a:ea typeface="+mn-ea"/>
                          <a:cs typeface="+mn-cs"/>
                        </a:rPr>
                        <a:t>0-19,999 </a:t>
                      </a:r>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algn="ctr" defTabSz="457200" rtl="0" eaLnBrk="1" fontAlgn="b" latinLnBrk="0" hangingPunct="1"/>
                      <a:r>
                        <a:rPr lang="en-GB" sz="2000" kern="1200" dirty="0" smtClean="0">
                          <a:solidFill>
                            <a:schemeClr val="tx1"/>
                          </a:solidFill>
                          <a:latin typeface="+mn-lt"/>
                          <a:ea typeface="+mn-ea"/>
                          <a:cs typeface="+mn-cs"/>
                        </a:rPr>
                        <a:t>20-49,999 </a:t>
                      </a:r>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algn="ctr" defTabSz="457200" rtl="0" eaLnBrk="1" fontAlgn="b" latinLnBrk="0" hangingPunct="1"/>
                      <a:r>
                        <a:rPr lang="en-GB" sz="2000" kern="1200" dirty="0" smtClean="0">
                          <a:solidFill>
                            <a:schemeClr val="tx1"/>
                          </a:solidFill>
                          <a:latin typeface="+mn-lt"/>
                          <a:ea typeface="+mn-ea"/>
                          <a:cs typeface="+mn-cs"/>
                        </a:rPr>
                        <a:t>50-99,9999</a:t>
                      </a:r>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algn="ctr" defTabSz="457200" rtl="0" eaLnBrk="1" fontAlgn="b" latinLnBrk="0" hangingPunct="1"/>
                      <a:r>
                        <a:rPr lang="en-GB" sz="2000" kern="1200" dirty="0" smtClean="0">
                          <a:solidFill>
                            <a:schemeClr val="tx1"/>
                          </a:solidFill>
                          <a:latin typeface="+mn-lt"/>
                          <a:ea typeface="+mn-ea"/>
                          <a:cs typeface="+mn-cs"/>
                        </a:rPr>
                        <a:t>Over 100.000 </a:t>
                      </a:r>
                      <a:endParaRPr lang="en-GB" sz="2000" kern="1200" dirty="0">
                        <a:solidFill>
                          <a:schemeClr val="tx1"/>
                        </a:solidFill>
                        <a:latin typeface="+mn-lt"/>
                        <a:ea typeface="+mn-ea"/>
                        <a:cs typeface="+mn-cs"/>
                      </a:endParaRPr>
                    </a:p>
                  </a:txBody>
                  <a:tcPr marL="9525" marR="9525" marT="9525" marB="0" anchor="b">
                    <a:solidFill>
                      <a:srgbClr val="00B0F0"/>
                    </a:solidFill>
                  </a:tcPr>
                </a:tc>
              </a:tr>
              <a:tr h="523424">
                <a:tc vMerge="1">
                  <a:txBody>
                    <a:bodyPr/>
                    <a:lstStyle/>
                    <a:p>
                      <a:endParaRPr lang="nb-NO"/>
                    </a:p>
                  </a:txBody>
                  <a:tcPr/>
                </a:tc>
                <a:tc>
                  <a:txBody>
                    <a:bodyPr/>
                    <a:lstStyle/>
                    <a:p>
                      <a:pPr marL="0" algn="ctr" defTabSz="457200" rtl="0" eaLnBrk="1" fontAlgn="b" latinLnBrk="0" hangingPunct="1"/>
                      <a:r>
                        <a:rPr kumimoji="0" lang="en-GB" sz="2000" b="0" i="0" u="none" strike="noStrike" kern="1200" cap="none" spc="0" normalizeH="0" baseline="0" dirty="0" smtClean="0">
                          <a:ln>
                            <a:noFill/>
                          </a:ln>
                          <a:solidFill>
                            <a:prstClr val="black"/>
                          </a:solidFill>
                          <a:effectLst/>
                          <a:uLnTx/>
                          <a:uFillTx/>
                          <a:latin typeface="+mn-lt"/>
                          <a:ea typeface="+mn-ea"/>
                          <a:cs typeface="+mn-cs"/>
                        </a:rPr>
                        <a:t>Citizens</a:t>
                      </a:r>
                    </a:p>
                    <a:p>
                      <a:pPr marL="0" algn="ctr" defTabSz="457200" rtl="0" eaLnBrk="1" fontAlgn="b" latinLnBrk="0" hangingPunct="1"/>
                      <a:endParaRPr kumimoji="0" lang="en-GB" sz="2000" b="0" i="0" u="none" strike="noStrike" kern="1200" cap="none" spc="0" normalizeH="0" baseline="0" dirty="0" smtClean="0">
                        <a:ln>
                          <a:noFill/>
                        </a:ln>
                        <a:solidFill>
                          <a:prstClr val="black"/>
                        </a:solidFill>
                        <a:effectLst/>
                        <a:uLnTx/>
                        <a:uFillTx/>
                        <a:latin typeface="+mn-lt"/>
                        <a:ea typeface="+mn-ea"/>
                        <a:cs typeface="+mn-cs"/>
                      </a:endParaRPr>
                    </a:p>
                  </a:txBody>
                  <a:tcPr marL="9525" marR="9525" marT="9525" marB="0" anchor="b">
                    <a:solidFill>
                      <a:srgbClr val="00B0F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dirty="0" smtClean="0">
                          <a:ln>
                            <a:noFill/>
                          </a:ln>
                          <a:solidFill>
                            <a:prstClr val="black"/>
                          </a:solidFill>
                          <a:effectLst/>
                          <a:uLnTx/>
                          <a:uFillTx/>
                          <a:latin typeface="+mn-lt"/>
                          <a:ea typeface="+mn-ea"/>
                          <a:cs typeface="+mn-cs"/>
                        </a:rPr>
                        <a:t>Citizens</a:t>
                      </a: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algn="ctr" defTabSz="457200" rtl="0" eaLnBrk="1" fontAlgn="b" latinLnBrk="0" hangingPunct="1"/>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dirty="0" smtClean="0">
                          <a:ln>
                            <a:noFill/>
                          </a:ln>
                          <a:solidFill>
                            <a:prstClr val="black"/>
                          </a:solidFill>
                          <a:effectLst/>
                          <a:uLnTx/>
                          <a:uFillTx/>
                          <a:latin typeface="+mn-lt"/>
                          <a:ea typeface="+mn-ea"/>
                          <a:cs typeface="+mn-cs"/>
                        </a:rPr>
                        <a:t>Citizens</a:t>
                      </a: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algn="ctr" defTabSz="457200" rtl="0" eaLnBrk="1" fontAlgn="b" latinLnBrk="0" hangingPunct="1"/>
                      <a:endParaRPr lang="en-GB" sz="2000" kern="1200" dirty="0">
                        <a:solidFill>
                          <a:schemeClr val="tx1"/>
                        </a:solidFill>
                        <a:latin typeface="+mn-lt"/>
                        <a:ea typeface="+mn-ea"/>
                        <a:cs typeface="+mn-cs"/>
                      </a:endParaRPr>
                    </a:p>
                  </a:txBody>
                  <a:tcPr marL="9525" marR="9525" marT="9525" marB="0" anchor="b">
                    <a:solidFill>
                      <a:srgbClr val="00B0F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dirty="0" smtClean="0">
                          <a:ln>
                            <a:noFill/>
                          </a:ln>
                          <a:solidFill>
                            <a:prstClr val="black"/>
                          </a:solidFill>
                          <a:effectLst/>
                          <a:uLnTx/>
                          <a:uFillTx/>
                          <a:latin typeface="+mn-lt"/>
                          <a:ea typeface="+mn-ea"/>
                          <a:cs typeface="+mn-cs"/>
                        </a:rPr>
                        <a:t>Citizens</a:t>
                      </a:r>
                      <a:endParaRPr kumimoji="0" lang="en-GB" sz="2000" b="0" i="0" u="none" strike="noStrike" kern="1200" cap="none" spc="0" normalizeH="0" baseline="0" noProof="0" dirty="0" smtClean="0">
                        <a:ln>
                          <a:noFill/>
                        </a:ln>
                        <a:solidFill>
                          <a:prstClr val="black"/>
                        </a:solidFill>
                        <a:effectLst/>
                        <a:uLnTx/>
                        <a:uFillTx/>
                        <a:latin typeface="+mn-lt"/>
                        <a:ea typeface="+mn-ea"/>
                        <a:cs typeface="+mn-cs"/>
                      </a:endParaRPr>
                    </a:p>
                    <a:p>
                      <a:pPr marL="0" algn="ctr" defTabSz="457200" rtl="0" eaLnBrk="1" fontAlgn="b" latinLnBrk="0" hangingPunct="1"/>
                      <a:endParaRPr lang="en-GB" sz="2000" kern="1200" dirty="0">
                        <a:solidFill>
                          <a:schemeClr val="tx1"/>
                        </a:solidFill>
                        <a:latin typeface="+mn-lt"/>
                        <a:ea typeface="+mn-ea"/>
                        <a:cs typeface="+mn-cs"/>
                      </a:endParaRPr>
                    </a:p>
                  </a:txBody>
                  <a:tcPr marL="9525" marR="9525" marT="9525" marB="0" anchor="b">
                    <a:solidFill>
                      <a:srgbClr val="00B0F0"/>
                    </a:solidFill>
                  </a:tcPr>
                </a:tc>
              </a:tr>
              <a:tr h="575100">
                <a:tc>
                  <a:txBody>
                    <a:bodyPr/>
                    <a:lstStyle/>
                    <a:p>
                      <a:pPr marL="0" algn="ctr" defTabSz="457200" rtl="0" eaLnBrk="1" fontAlgn="b" latinLnBrk="0" hangingPunct="1"/>
                      <a:r>
                        <a:rPr lang="en-GB" sz="2000" kern="1200" dirty="0" smtClean="0">
                          <a:solidFill>
                            <a:schemeClr val="dk1"/>
                          </a:solidFill>
                          <a:latin typeface="+mn-lt"/>
                          <a:ea typeface="+mn-ea"/>
                          <a:cs typeface="+mn-cs"/>
                        </a:rPr>
                        <a:t>2 municipalities</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20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25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30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35 mil</a:t>
                      </a:r>
                      <a:endParaRPr lang="en-GB" sz="2000" kern="1200" dirty="0">
                        <a:solidFill>
                          <a:schemeClr val="dk1"/>
                        </a:solidFill>
                        <a:latin typeface="+mn-lt"/>
                        <a:ea typeface="+mn-ea"/>
                        <a:cs typeface="+mn-cs"/>
                      </a:endParaRPr>
                    </a:p>
                  </a:txBody>
                  <a:tcPr marL="9525" marR="9525" marT="9525" marB="0" anchor="b"/>
                </a:tc>
              </a:tr>
              <a:tr h="57510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2000" kern="1200" dirty="0" smtClean="0">
                          <a:solidFill>
                            <a:schemeClr val="dk1"/>
                          </a:solidFill>
                          <a:latin typeface="+mn-lt"/>
                          <a:ea typeface="+mn-ea"/>
                          <a:cs typeface="+mn-cs"/>
                        </a:rPr>
                        <a:t>3 municipalities</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30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35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40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45 mil</a:t>
                      </a:r>
                      <a:endParaRPr lang="en-GB" sz="2000" kern="1200" dirty="0">
                        <a:solidFill>
                          <a:schemeClr val="dk1"/>
                        </a:solidFill>
                        <a:latin typeface="+mn-lt"/>
                        <a:ea typeface="+mn-ea"/>
                        <a:cs typeface="+mn-cs"/>
                      </a:endParaRPr>
                    </a:p>
                  </a:txBody>
                  <a:tcPr marL="9525" marR="9525" marT="9525" marB="0" anchor="b"/>
                </a:tc>
              </a:tr>
              <a:tr h="575100">
                <a:tc>
                  <a:txBody>
                    <a:bodyPr/>
                    <a:lstStyle/>
                    <a:p>
                      <a:pPr marL="0" algn="ctr" defTabSz="457200" rtl="0" eaLnBrk="1" fontAlgn="b" latinLnBrk="0" hangingPunct="1"/>
                      <a:r>
                        <a:rPr lang="en-GB" sz="2000" kern="1200" dirty="0" smtClean="0">
                          <a:solidFill>
                            <a:schemeClr val="dk1"/>
                          </a:solidFill>
                          <a:latin typeface="+mn-lt"/>
                          <a:ea typeface="+mn-ea"/>
                          <a:cs typeface="+mn-cs"/>
                        </a:rPr>
                        <a:t>4 municipalities</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40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45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50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55 mil</a:t>
                      </a:r>
                      <a:endParaRPr lang="en-GB" sz="2000" kern="1200" dirty="0">
                        <a:solidFill>
                          <a:schemeClr val="dk1"/>
                        </a:solidFill>
                        <a:latin typeface="+mn-lt"/>
                        <a:ea typeface="+mn-ea"/>
                        <a:cs typeface="+mn-cs"/>
                      </a:endParaRPr>
                    </a:p>
                  </a:txBody>
                  <a:tcPr marL="9525" marR="9525" marT="9525" marB="0" anchor="b"/>
                </a:tc>
              </a:tr>
              <a:tr h="575100">
                <a:tc>
                  <a:txBody>
                    <a:bodyPr/>
                    <a:lstStyle/>
                    <a:p>
                      <a:pPr marL="0" algn="ctr" defTabSz="457200" rtl="0" eaLnBrk="1" fontAlgn="b" latinLnBrk="0" hangingPunct="1"/>
                      <a:r>
                        <a:rPr lang="en-GB" sz="2000" kern="1200" dirty="0" smtClean="0">
                          <a:solidFill>
                            <a:schemeClr val="dk1"/>
                          </a:solidFill>
                          <a:latin typeface="+mn-lt"/>
                          <a:ea typeface="+mn-ea"/>
                          <a:cs typeface="+mn-cs"/>
                        </a:rPr>
                        <a:t>5 or more municipalities</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50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55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60 mil</a:t>
                      </a:r>
                      <a:endParaRPr lang="en-GB" sz="2000" kern="1200" dirty="0">
                        <a:solidFill>
                          <a:schemeClr val="dk1"/>
                        </a:solidFill>
                        <a:latin typeface="+mn-lt"/>
                        <a:ea typeface="+mn-ea"/>
                        <a:cs typeface="+mn-cs"/>
                      </a:endParaRPr>
                    </a:p>
                  </a:txBody>
                  <a:tcPr marL="9525" marR="9525" marT="9525" marB="0" anchor="b"/>
                </a:tc>
                <a:tc>
                  <a:txBody>
                    <a:bodyPr/>
                    <a:lstStyle/>
                    <a:p>
                      <a:pPr marL="0" algn="ctr" defTabSz="457200" rtl="0" eaLnBrk="1" fontAlgn="b" latinLnBrk="0" hangingPunct="1"/>
                      <a:r>
                        <a:rPr lang="en-GB" sz="2000" kern="1200" dirty="0" smtClean="0">
                          <a:solidFill>
                            <a:schemeClr val="dk1"/>
                          </a:solidFill>
                          <a:latin typeface="+mn-lt"/>
                          <a:ea typeface="+mn-ea"/>
                          <a:cs typeface="+mn-cs"/>
                        </a:rPr>
                        <a:t>65 mil</a:t>
                      </a:r>
                      <a:endParaRPr lang="en-GB" sz="2000" kern="1200" dirty="0">
                        <a:solidFill>
                          <a:schemeClr val="dk1"/>
                        </a:solidFill>
                        <a:latin typeface="+mn-lt"/>
                        <a:ea typeface="+mn-ea"/>
                        <a:cs typeface="+mn-cs"/>
                      </a:endParaRPr>
                    </a:p>
                  </a:txBody>
                  <a:tcPr marL="9525" marR="9525" marT="9525" marB="0" anchor="b"/>
                </a:tc>
              </a:tr>
            </a:tbl>
          </a:graphicData>
        </a:graphic>
      </p:graphicFrame>
      <p:sp>
        <p:nvSpPr>
          <p:cNvPr id="2" name="TekstSylinder 1"/>
          <p:cNvSpPr txBox="1"/>
          <p:nvPr/>
        </p:nvSpPr>
        <p:spPr>
          <a:xfrm>
            <a:off x="356260" y="4809506"/>
            <a:ext cx="7849589" cy="369332"/>
          </a:xfrm>
          <a:prstGeom prst="rect">
            <a:avLst/>
          </a:prstGeom>
          <a:noFill/>
        </p:spPr>
        <p:txBody>
          <a:bodyPr wrap="square" rtlCol="0">
            <a:spAutoFit/>
          </a:bodyPr>
          <a:lstStyle/>
          <a:p>
            <a:pPr defTabSz="457200"/>
            <a:endParaRPr lang="nb-NO" dirty="0">
              <a:solidFill>
                <a:prstClr val="black"/>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948251815"/>
              </p:ext>
            </p:extLst>
          </p:nvPr>
        </p:nvGraphicFramePr>
        <p:xfrm>
          <a:off x="191070" y="4101459"/>
          <a:ext cx="8485386" cy="2622838"/>
        </p:xfrm>
        <a:graphic>
          <a:graphicData uri="http://schemas.openxmlformats.org/drawingml/2006/table">
            <a:tbl>
              <a:tblPr firstRow="1" bandRow="1">
                <a:tableStyleId>{21E4AEA4-8DFA-4A89-87EB-49C32662AFE0}</a:tableStyleId>
              </a:tblPr>
              <a:tblGrid>
                <a:gridCol w="4626478"/>
                <a:gridCol w="280023"/>
                <a:gridCol w="3578885"/>
              </a:tblGrid>
              <a:tr h="368243">
                <a:tc>
                  <a:txBody>
                    <a:bodyPr/>
                    <a:lstStyle/>
                    <a:p>
                      <a:r>
                        <a:rPr lang="en-GB" noProof="0" dirty="0" smtClean="0"/>
                        <a:t>Number of</a:t>
                      </a:r>
                      <a:r>
                        <a:rPr lang="en-GB" baseline="0" noProof="0" dirty="0" smtClean="0"/>
                        <a:t> citizens in the merger</a:t>
                      </a:r>
                      <a:endParaRPr lang="en-GB" noProof="0" dirty="0"/>
                    </a:p>
                  </a:txBody>
                  <a:tcPr/>
                </a:tc>
                <a:tc>
                  <a:txBody>
                    <a:bodyPr/>
                    <a:lstStyle/>
                    <a:p>
                      <a:pPr algn="ctr"/>
                      <a:endParaRPr lang="en-GB" noProof="0" dirty="0"/>
                    </a:p>
                  </a:txBody>
                  <a:tcPr/>
                </a:tc>
                <a:tc>
                  <a:txBody>
                    <a:bodyPr/>
                    <a:lstStyle/>
                    <a:p>
                      <a:pPr algn="ctr"/>
                      <a:r>
                        <a:rPr lang="en-GB" noProof="0" dirty="0" smtClean="0"/>
                        <a:t>Reform support </a:t>
                      </a:r>
                      <a:endParaRPr lang="en-GB" noProof="0" dirty="0"/>
                    </a:p>
                  </a:txBody>
                  <a:tcPr/>
                </a:tc>
              </a:tr>
              <a:tr h="378490">
                <a:tc>
                  <a:txBody>
                    <a:bodyPr/>
                    <a:lstStyle/>
                    <a:p>
                      <a:pPr algn="ctr"/>
                      <a:r>
                        <a:rPr lang="en-GB" sz="2000" noProof="0" dirty="0" smtClean="0"/>
                        <a:t>0- 10 000 </a:t>
                      </a:r>
                      <a:endParaRPr lang="en-GB" sz="2000" noProof="0" dirty="0"/>
                    </a:p>
                  </a:txBody>
                  <a:tcPr/>
                </a:tc>
                <a:tc>
                  <a:txBody>
                    <a:bodyPr/>
                    <a:lstStyle/>
                    <a:p>
                      <a:pPr algn="ctr"/>
                      <a:endParaRPr lang="en-GB" sz="2000" noProof="0" dirty="0"/>
                    </a:p>
                  </a:txBody>
                  <a:tcPr/>
                </a:tc>
                <a:tc>
                  <a:txBody>
                    <a:bodyPr/>
                    <a:lstStyle/>
                    <a:p>
                      <a:pPr algn="ctr"/>
                      <a:r>
                        <a:rPr lang="en-GB" sz="2000" noProof="0" dirty="0" smtClean="0"/>
                        <a:t>5</a:t>
                      </a:r>
                      <a:r>
                        <a:rPr lang="en-GB" sz="2000" baseline="0" noProof="0" dirty="0" smtClean="0"/>
                        <a:t> million</a:t>
                      </a:r>
                      <a:endParaRPr lang="en-GB" sz="2000" noProof="0" dirty="0"/>
                    </a:p>
                  </a:txBody>
                  <a:tcPr/>
                </a:tc>
              </a:tr>
              <a:tr h="669635">
                <a:tc>
                  <a:txBody>
                    <a:bodyPr/>
                    <a:lstStyle/>
                    <a:p>
                      <a:pPr marL="0" algn="ctr" defTabSz="457200" rtl="0" eaLnBrk="1" latinLnBrk="0" hangingPunct="1"/>
                      <a:r>
                        <a:rPr lang="en-GB" sz="2000" kern="1200" noProof="0" dirty="0" smtClean="0"/>
                        <a:t>10 000 – 14 999</a:t>
                      </a:r>
                      <a:endParaRPr lang="en-GB" sz="2000" kern="1200" noProof="0" dirty="0">
                        <a:solidFill>
                          <a:schemeClr val="dk1"/>
                        </a:solidFill>
                        <a:latin typeface="+mn-lt"/>
                        <a:ea typeface="+mn-ea"/>
                        <a:cs typeface="+mn-cs"/>
                      </a:endParaRPr>
                    </a:p>
                  </a:txBody>
                  <a:tcPr/>
                </a:tc>
                <a:tc>
                  <a:txBody>
                    <a:bodyPr/>
                    <a:lstStyle/>
                    <a:p>
                      <a:pPr algn="ctr"/>
                      <a:endParaRPr lang="en-GB" sz="2000" noProof="0" dirty="0"/>
                    </a:p>
                  </a:txBody>
                  <a:tcPr/>
                </a:tc>
                <a:tc>
                  <a:txBody>
                    <a:bodyPr/>
                    <a:lstStyle/>
                    <a:p>
                      <a:pPr algn="ctr"/>
                      <a:r>
                        <a:rPr lang="en-GB" sz="2000" noProof="0" dirty="0" smtClean="0"/>
                        <a:t>5</a:t>
                      </a:r>
                      <a:r>
                        <a:rPr lang="en-GB" sz="2000" baseline="0" noProof="0" dirty="0" smtClean="0"/>
                        <a:t> million</a:t>
                      </a:r>
                      <a:endParaRPr lang="en-GB" sz="2000" noProof="0" dirty="0" smtClean="0"/>
                    </a:p>
                  </a:txBody>
                  <a:tcPr/>
                </a:tc>
              </a:tr>
              <a:tr h="378490">
                <a:tc>
                  <a:txBody>
                    <a:bodyPr/>
                    <a:lstStyle/>
                    <a:p>
                      <a:pPr algn="ctr"/>
                      <a:r>
                        <a:rPr lang="en-GB" sz="2000" noProof="0" dirty="0" smtClean="0"/>
                        <a:t>15 000 – 29 999</a:t>
                      </a:r>
                      <a:endParaRPr lang="en-GB" sz="2000" noProof="0" dirty="0"/>
                    </a:p>
                  </a:txBody>
                  <a:tcPr/>
                </a:tc>
                <a:tc>
                  <a:txBody>
                    <a:bodyPr/>
                    <a:lstStyle/>
                    <a:p>
                      <a:pPr algn="ctr"/>
                      <a:endParaRPr lang="en-GB" sz="2000" noProof="0" dirty="0"/>
                    </a:p>
                  </a:txBody>
                  <a:tcPr/>
                </a:tc>
                <a:tc>
                  <a:txBody>
                    <a:bodyPr/>
                    <a:lstStyle/>
                    <a:p>
                      <a:pPr algn="ctr"/>
                      <a:r>
                        <a:rPr lang="en-GB" sz="2000" noProof="0" dirty="0" smtClean="0"/>
                        <a:t>20 million</a:t>
                      </a:r>
                      <a:endParaRPr lang="en-GB" sz="2000" noProof="0" dirty="0"/>
                    </a:p>
                  </a:txBody>
                  <a:tcPr/>
                </a:tc>
              </a:tr>
              <a:tr h="378490">
                <a:tc>
                  <a:txBody>
                    <a:bodyPr/>
                    <a:lstStyle/>
                    <a:p>
                      <a:pPr algn="ctr"/>
                      <a:r>
                        <a:rPr lang="en-GB" sz="2000" noProof="0" dirty="0" smtClean="0"/>
                        <a:t>30 000 – 49 000</a:t>
                      </a:r>
                      <a:endParaRPr lang="en-GB" sz="2000" noProof="0" dirty="0"/>
                    </a:p>
                  </a:txBody>
                  <a:tcPr/>
                </a:tc>
                <a:tc>
                  <a:txBody>
                    <a:bodyPr/>
                    <a:lstStyle/>
                    <a:p>
                      <a:pPr algn="ctr"/>
                      <a:endParaRPr lang="en-GB" sz="2000" noProof="0" dirty="0"/>
                    </a:p>
                  </a:txBody>
                  <a:tcPr/>
                </a:tc>
                <a:tc>
                  <a:txBody>
                    <a:bodyPr/>
                    <a:lstStyle/>
                    <a:p>
                      <a:pPr algn="ctr"/>
                      <a:r>
                        <a:rPr lang="en-GB" sz="2000" noProof="0" dirty="0" smtClean="0"/>
                        <a:t>25 million</a:t>
                      </a:r>
                      <a:endParaRPr lang="en-GB" sz="2000" noProof="0" dirty="0"/>
                    </a:p>
                  </a:txBody>
                  <a:tcPr/>
                </a:tc>
              </a:tr>
              <a:tr h="378490">
                <a:tc>
                  <a:txBody>
                    <a:bodyPr/>
                    <a:lstStyle/>
                    <a:p>
                      <a:pPr algn="ctr"/>
                      <a:r>
                        <a:rPr lang="en-GB" sz="2000" noProof="0" dirty="0" smtClean="0"/>
                        <a:t>Over 50 000 </a:t>
                      </a:r>
                      <a:endParaRPr lang="en-GB" sz="2000" noProof="0" dirty="0"/>
                    </a:p>
                  </a:txBody>
                  <a:tcPr/>
                </a:tc>
                <a:tc>
                  <a:txBody>
                    <a:bodyPr/>
                    <a:lstStyle/>
                    <a:p>
                      <a:pPr algn="ctr"/>
                      <a:endParaRPr lang="en-GB" sz="2000" noProof="0" dirty="0"/>
                    </a:p>
                  </a:txBody>
                  <a:tcPr/>
                </a:tc>
                <a:tc>
                  <a:txBody>
                    <a:bodyPr/>
                    <a:lstStyle/>
                    <a:p>
                      <a:pPr algn="ctr"/>
                      <a:r>
                        <a:rPr lang="en-GB" sz="2000" noProof="0" dirty="0" smtClean="0"/>
                        <a:t>30</a:t>
                      </a:r>
                      <a:r>
                        <a:rPr lang="en-GB" sz="2000" baseline="0" noProof="0" dirty="0" smtClean="0"/>
                        <a:t> million</a:t>
                      </a:r>
                      <a:endParaRPr lang="en-GB" sz="2000" noProof="0" dirty="0"/>
                    </a:p>
                  </a:txBody>
                  <a:tcPr/>
                </a:tc>
              </a:tr>
            </a:tbl>
          </a:graphicData>
        </a:graphic>
      </p:graphicFrame>
    </p:spTree>
    <p:extLst>
      <p:ext uri="{BB962C8B-B14F-4D97-AF65-F5344CB8AC3E}">
        <p14:creationId xmlns:p14="http://schemas.microsoft.com/office/powerpoint/2010/main" val="16606061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4370" y="373961"/>
            <a:ext cx="8229600" cy="593878"/>
          </a:xfrm>
        </p:spPr>
        <p:txBody>
          <a:bodyPr>
            <a:normAutofit fontScale="90000"/>
          </a:bodyPr>
          <a:lstStyle/>
          <a:p>
            <a:pPr algn="ctr"/>
            <a:r>
              <a:rPr lang="en-GB" dirty="0" smtClean="0"/>
              <a:t>How much will the financial measures cost? - Illustration</a:t>
            </a:r>
            <a:r>
              <a:rPr lang="nb-NO" dirty="0" smtClean="0"/>
              <a:t/>
            </a:r>
            <a:br>
              <a:rPr lang="nb-NO" dirty="0" smtClean="0"/>
            </a:b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732568682"/>
              </p:ext>
            </p:extLst>
          </p:nvPr>
        </p:nvGraphicFramePr>
        <p:xfrm>
          <a:off x="457200" y="1354138"/>
          <a:ext cx="8229600" cy="48926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218364" y="1105469"/>
            <a:ext cx="1105469" cy="369332"/>
          </a:xfrm>
          <a:prstGeom prst="rect">
            <a:avLst/>
          </a:prstGeom>
          <a:noFill/>
        </p:spPr>
        <p:txBody>
          <a:bodyPr wrap="square" rtlCol="0">
            <a:spAutoFit/>
          </a:bodyPr>
          <a:lstStyle/>
          <a:p>
            <a:pPr defTabSz="457200"/>
            <a:r>
              <a:rPr lang="nb-NO" b="1" dirty="0" smtClean="0">
                <a:solidFill>
                  <a:prstClr val="black"/>
                </a:solidFill>
              </a:rPr>
              <a:t>Billion</a:t>
            </a:r>
            <a:endParaRPr lang="nb-NO" b="1" dirty="0">
              <a:solidFill>
                <a:prstClr val="black"/>
              </a:solidFill>
            </a:endParaRPr>
          </a:p>
        </p:txBody>
      </p:sp>
    </p:spTree>
    <p:extLst>
      <p:ext uri="{BB962C8B-B14F-4D97-AF65-F5344CB8AC3E}">
        <p14:creationId xmlns:p14="http://schemas.microsoft.com/office/powerpoint/2010/main" val="35957119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Special grants for merged municipalities</a:t>
            </a:r>
            <a:endParaRPr lang="en-GB" dirty="0"/>
          </a:p>
        </p:txBody>
      </p:sp>
      <p:sp>
        <p:nvSpPr>
          <p:cNvPr id="3" name="Plassholder for innhold 2"/>
          <p:cNvSpPr>
            <a:spLocks noGrp="1"/>
          </p:cNvSpPr>
          <p:nvPr>
            <p:ph idx="1"/>
          </p:nvPr>
        </p:nvSpPr>
        <p:spPr>
          <a:xfrm>
            <a:off x="467544" y="2427890"/>
            <a:ext cx="8229600" cy="3279228"/>
          </a:xfrm>
        </p:spPr>
        <p:txBody>
          <a:bodyPr>
            <a:normAutofit/>
          </a:bodyPr>
          <a:lstStyle/>
          <a:p>
            <a:endParaRPr lang="nb-NO" dirty="0" smtClean="0"/>
          </a:p>
          <a:p>
            <a:r>
              <a:rPr lang="en-GB" dirty="0" smtClean="0"/>
              <a:t>All municipalities receive a basic grant of 13 million NOK</a:t>
            </a:r>
          </a:p>
          <a:p>
            <a:pPr marL="0" indent="0">
              <a:buNone/>
            </a:pPr>
            <a:endParaRPr lang="en-GB" dirty="0" smtClean="0"/>
          </a:p>
          <a:p>
            <a:r>
              <a:rPr lang="en-GB" dirty="0" smtClean="0"/>
              <a:t>Municipalities with fewer than 3200 citizens receive an additional small municipality grant of 5.5 million NOK</a:t>
            </a:r>
          </a:p>
          <a:p>
            <a:pPr marL="360363" lvl="1" indent="0">
              <a:buNone/>
            </a:pPr>
            <a:endParaRPr lang="en-GB" dirty="0" smtClean="0"/>
          </a:p>
          <a:p>
            <a:pPr lvl="1"/>
            <a:r>
              <a:rPr lang="en-GB" dirty="0" smtClean="0"/>
              <a:t>The new municipality will get to keep the grants from the old municipalities for 15-20 years as a </a:t>
            </a:r>
            <a:r>
              <a:rPr lang="en-GB" b="1" dirty="0" smtClean="0"/>
              <a:t>section grant</a:t>
            </a:r>
          </a:p>
          <a:p>
            <a:pPr marL="360363" lvl="1" indent="0">
              <a:buNone/>
            </a:pPr>
            <a:r>
              <a:rPr lang="en-GB" dirty="0" smtClean="0"/>
              <a:t>	</a:t>
            </a:r>
          </a:p>
          <a:p>
            <a:pPr lvl="1"/>
            <a:endParaRPr lang="nb-NO" dirty="0"/>
          </a:p>
        </p:txBody>
      </p:sp>
    </p:spTree>
    <p:extLst>
      <p:ext uri="{BB962C8B-B14F-4D97-AF65-F5344CB8AC3E}">
        <p14:creationId xmlns:p14="http://schemas.microsoft.com/office/powerpoint/2010/main" val="26639185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New tasks and responsibilities?</a:t>
            </a:r>
            <a:endParaRPr lang="en-GB" dirty="0"/>
          </a:p>
        </p:txBody>
      </p:sp>
      <p:sp>
        <p:nvSpPr>
          <p:cNvPr id="3" name="Plassholder for tekst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22269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048" y="230536"/>
            <a:ext cx="8680981" cy="901449"/>
          </a:xfrm>
        </p:spPr>
        <p:txBody>
          <a:bodyPr>
            <a:noAutofit/>
          </a:bodyPr>
          <a:lstStyle/>
          <a:p>
            <a:r>
              <a:rPr lang="en-GB" sz="2800" dirty="0" smtClean="0">
                <a:solidFill>
                  <a:schemeClr val="tx2"/>
                </a:solidFill>
              </a:rPr>
              <a:t>The Paper answers this to a certain extent – but far from enough</a:t>
            </a:r>
            <a:endParaRPr lang="en-GB" sz="2800" dirty="0"/>
          </a:p>
        </p:txBody>
      </p:sp>
      <p:sp>
        <p:nvSpPr>
          <p:cNvPr id="4" name="Rektangel 3"/>
          <p:cNvSpPr/>
          <p:nvPr/>
        </p:nvSpPr>
        <p:spPr>
          <a:xfrm>
            <a:off x="428105" y="1259387"/>
            <a:ext cx="2660073" cy="781396"/>
          </a:xfrm>
          <a:prstGeom prst="rect">
            <a:avLst/>
          </a:prstGeom>
          <a:solidFill>
            <a:srgbClr val="92D05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Child Welfare</a:t>
            </a:r>
            <a:endParaRPr lang="en-GB" sz="2400" b="1" dirty="0"/>
          </a:p>
        </p:txBody>
      </p:sp>
      <p:sp>
        <p:nvSpPr>
          <p:cNvPr id="5" name="Rektangel 4"/>
          <p:cNvSpPr/>
          <p:nvPr/>
        </p:nvSpPr>
        <p:spPr>
          <a:xfrm>
            <a:off x="5944074" y="1259387"/>
            <a:ext cx="2660073" cy="781396"/>
          </a:xfrm>
          <a:prstGeom prst="rect">
            <a:avLst/>
          </a:prstGeom>
          <a:solidFill>
            <a:srgbClr val="FF0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Special needs teaching</a:t>
            </a:r>
            <a:endParaRPr lang="en-GB" sz="2400" b="1" dirty="0"/>
          </a:p>
        </p:txBody>
      </p:sp>
      <p:sp>
        <p:nvSpPr>
          <p:cNvPr id="6" name="Rektangel 5"/>
          <p:cNvSpPr/>
          <p:nvPr/>
        </p:nvSpPr>
        <p:spPr>
          <a:xfrm>
            <a:off x="428105" y="2223675"/>
            <a:ext cx="2660073" cy="781396"/>
          </a:xfrm>
          <a:prstGeom prst="rect">
            <a:avLst/>
          </a:prstGeom>
          <a:solidFill>
            <a:srgbClr val="FFC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err="1" smtClean="0"/>
              <a:t>Labor</a:t>
            </a:r>
            <a:endParaRPr lang="nb-NO" sz="2400" b="1" dirty="0"/>
          </a:p>
        </p:txBody>
      </p:sp>
      <p:sp>
        <p:nvSpPr>
          <p:cNvPr id="7" name="Rektangel 6"/>
          <p:cNvSpPr/>
          <p:nvPr/>
        </p:nvSpPr>
        <p:spPr>
          <a:xfrm>
            <a:off x="5944074" y="2223675"/>
            <a:ext cx="2660073" cy="781396"/>
          </a:xfrm>
          <a:prstGeom prst="rect">
            <a:avLst/>
          </a:prstGeom>
          <a:solidFill>
            <a:srgbClr val="FFC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Culture</a:t>
            </a:r>
            <a:endParaRPr lang="en-GB" sz="2400" b="1" dirty="0"/>
          </a:p>
        </p:txBody>
      </p:sp>
      <p:sp>
        <p:nvSpPr>
          <p:cNvPr id="8" name="Rektangel 7"/>
          <p:cNvSpPr/>
          <p:nvPr/>
        </p:nvSpPr>
        <p:spPr>
          <a:xfrm>
            <a:off x="428105" y="3173444"/>
            <a:ext cx="2660073" cy="781396"/>
          </a:xfrm>
          <a:prstGeom prst="rect">
            <a:avLst/>
          </a:prstGeom>
          <a:solidFill>
            <a:srgbClr val="FFC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Drugs/Mental Health</a:t>
            </a:r>
            <a:endParaRPr lang="en-GB" sz="2400" b="1" dirty="0"/>
          </a:p>
        </p:txBody>
      </p:sp>
      <p:sp>
        <p:nvSpPr>
          <p:cNvPr id="9" name="Rektangel 8"/>
          <p:cNvSpPr/>
          <p:nvPr/>
        </p:nvSpPr>
        <p:spPr>
          <a:xfrm>
            <a:off x="5944074" y="3173444"/>
            <a:ext cx="2660073" cy="781396"/>
          </a:xfrm>
          <a:prstGeom prst="rect">
            <a:avLst/>
          </a:prstGeom>
          <a:solidFill>
            <a:srgbClr val="FFC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Nature, resource and environmental management</a:t>
            </a:r>
            <a:endParaRPr lang="en-GB" b="1" dirty="0"/>
          </a:p>
        </p:txBody>
      </p:sp>
      <p:sp>
        <p:nvSpPr>
          <p:cNvPr id="10" name="Rektangel 9"/>
          <p:cNvSpPr/>
          <p:nvPr/>
        </p:nvSpPr>
        <p:spPr>
          <a:xfrm>
            <a:off x="428105" y="4106864"/>
            <a:ext cx="2660073" cy="781396"/>
          </a:xfrm>
          <a:prstGeom prst="rect">
            <a:avLst/>
          </a:prstGeom>
          <a:solidFill>
            <a:srgbClr val="92D05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Rehabilitation</a:t>
            </a:r>
            <a:endParaRPr lang="en-GB" sz="2400" b="1" dirty="0"/>
          </a:p>
        </p:txBody>
      </p:sp>
      <p:sp>
        <p:nvSpPr>
          <p:cNvPr id="11" name="Rektangel 10"/>
          <p:cNvSpPr/>
          <p:nvPr/>
        </p:nvSpPr>
        <p:spPr>
          <a:xfrm>
            <a:off x="5944074" y="4106864"/>
            <a:ext cx="2660073" cy="781396"/>
          </a:xfrm>
          <a:prstGeom prst="rect">
            <a:avLst/>
          </a:prstGeom>
          <a:solidFill>
            <a:srgbClr val="FF0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Climate and Energy</a:t>
            </a:r>
            <a:endParaRPr lang="en-GB" sz="2400" b="1" dirty="0"/>
          </a:p>
        </p:txBody>
      </p:sp>
      <p:sp>
        <p:nvSpPr>
          <p:cNvPr id="12" name="Rektangel 11"/>
          <p:cNvSpPr/>
          <p:nvPr/>
        </p:nvSpPr>
        <p:spPr>
          <a:xfrm>
            <a:off x="428105" y="5048004"/>
            <a:ext cx="2660073" cy="781396"/>
          </a:xfrm>
          <a:prstGeom prst="rect">
            <a:avLst/>
          </a:prstGeom>
          <a:solidFill>
            <a:srgbClr val="FF0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Research and Innovation </a:t>
            </a:r>
          </a:p>
          <a:p>
            <a:pPr algn="ctr"/>
            <a:r>
              <a:rPr lang="en-GB" b="1" dirty="0" smtClean="0"/>
              <a:t>Health and Care</a:t>
            </a:r>
            <a:endParaRPr lang="en-GB" b="1" dirty="0"/>
          </a:p>
        </p:txBody>
      </p:sp>
      <p:sp>
        <p:nvSpPr>
          <p:cNvPr id="13" name="Rektangel 12"/>
          <p:cNvSpPr/>
          <p:nvPr/>
        </p:nvSpPr>
        <p:spPr>
          <a:xfrm>
            <a:off x="5944074" y="5061239"/>
            <a:ext cx="2660073" cy="781396"/>
          </a:xfrm>
          <a:prstGeom prst="rect">
            <a:avLst/>
          </a:prstGeom>
          <a:solidFill>
            <a:srgbClr val="FF0000"/>
          </a:solidFill>
          <a:ln w="76200" cmpd="thickThi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t>Preparedness</a:t>
            </a:r>
            <a:endParaRPr lang="en-GB" sz="2400" b="1" dirty="0"/>
          </a:p>
        </p:txBody>
      </p:sp>
      <p:sp>
        <p:nvSpPr>
          <p:cNvPr id="14" name="TekstSylinder 13"/>
          <p:cNvSpPr txBox="1"/>
          <p:nvPr/>
        </p:nvSpPr>
        <p:spPr>
          <a:xfrm>
            <a:off x="3323063" y="1488166"/>
            <a:ext cx="2498617" cy="3785652"/>
          </a:xfrm>
          <a:prstGeom prst="rect">
            <a:avLst/>
          </a:prstGeom>
          <a:noFill/>
        </p:spPr>
        <p:txBody>
          <a:bodyPr wrap="square" rtlCol="0">
            <a:spAutoFit/>
          </a:bodyPr>
          <a:lstStyle/>
          <a:p>
            <a:r>
              <a:rPr lang="en-GB" sz="2400" dirty="0" smtClean="0">
                <a:solidFill>
                  <a:srgbClr val="1F497D"/>
                </a:solidFill>
              </a:rPr>
              <a:t>The tasks will be fulfilled better for the citizens</a:t>
            </a:r>
          </a:p>
          <a:p>
            <a:endParaRPr lang="en-GB" sz="2400" dirty="0" smtClean="0">
              <a:solidFill>
                <a:srgbClr val="1F497D"/>
              </a:solidFill>
            </a:endParaRPr>
          </a:p>
          <a:p>
            <a:r>
              <a:rPr lang="en-GB" sz="2400" dirty="0" smtClean="0">
                <a:solidFill>
                  <a:srgbClr val="1F497D"/>
                </a:solidFill>
              </a:rPr>
              <a:t>More cohesive services for users</a:t>
            </a:r>
          </a:p>
          <a:p>
            <a:endParaRPr lang="en-GB" sz="2400" dirty="0" smtClean="0">
              <a:solidFill>
                <a:srgbClr val="1F497D"/>
              </a:solidFill>
            </a:endParaRPr>
          </a:p>
          <a:p>
            <a:r>
              <a:rPr lang="en-GB" sz="2400" dirty="0" smtClean="0">
                <a:solidFill>
                  <a:srgbClr val="1F497D"/>
                </a:solidFill>
              </a:rPr>
              <a:t>Citizens can influence more easily </a:t>
            </a:r>
            <a:endParaRPr lang="en-GB" sz="2400" dirty="0">
              <a:solidFill>
                <a:srgbClr val="1F497D"/>
              </a:solidFill>
            </a:endParaRPr>
          </a:p>
        </p:txBody>
      </p:sp>
    </p:spTree>
    <p:extLst>
      <p:ext uri="{BB962C8B-B14F-4D97-AF65-F5344CB8AC3E}">
        <p14:creationId xmlns:p14="http://schemas.microsoft.com/office/powerpoint/2010/main" val="36015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arn(inVertic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arn(inVertical)">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57200" y="303233"/>
            <a:ext cx="8229600" cy="833109"/>
          </a:xfrm>
        </p:spPr>
        <p:txBody>
          <a:bodyPr>
            <a:noAutofit/>
          </a:bodyPr>
          <a:lstStyle/>
          <a:p>
            <a:pPr algn="ctr"/>
            <a:r>
              <a:rPr lang="en-GB" sz="2400" dirty="0" smtClean="0"/>
              <a:t>A strengthened regional government?</a:t>
            </a:r>
            <a:endParaRPr lang="en-GB" sz="2400" dirty="0"/>
          </a:p>
        </p:txBody>
      </p:sp>
      <p:sp>
        <p:nvSpPr>
          <p:cNvPr id="6" name="Avrundet rektangel 5"/>
          <p:cNvSpPr/>
          <p:nvPr/>
        </p:nvSpPr>
        <p:spPr>
          <a:xfrm>
            <a:off x="6388714" y="2376813"/>
            <a:ext cx="2160240"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Regional management actor</a:t>
            </a:r>
          </a:p>
          <a:p>
            <a:pPr algn="ctr"/>
            <a:endParaRPr lang="nb-NO" sz="2800" dirty="0">
              <a:solidFill>
                <a:prstClr val="white"/>
              </a:solidFill>
            </a:endParaRPr>
          </a:p>
        </p:txBody>
      </p:sp>
      <p:sp>
        <p:nvSpPr>
          <p:cNvPr id="7" name="Avrundet rektangel 6"/>
          <p:cNvSpPr/>
          <p:nvPr/>
        </p:nvSpPr>
        <p:spPr>
          <a:xfrm>
            <a:off x="3635896" y="5301208"/>
            <a:ext cx="2160240" cy="9361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Effective service provider</a:t>
            </a:r>
            <a:endParaRPr lang="en-GB" sz="1400" dirty="0" smtClean="0">
              <a:solidFill>
                <a:prstClr val="black"/>
              </a:solidFill>
            </a:endParaRPr>
          </a:p>
          <a:p>
            <a:pPr algn="ctr"/>
            <a:endParaRPr lang="nb-NO" sz="1400" dirty="0">
              <a:solidFill>
                <a:prstClr val="black"/>
              </a:solidFill>
            </a:endParaRPr>
          </a:p>
        </p:txBody>
      </p:sp>
      <p:sp>
        <p:nvSpPr>
          <p:cNvPr id="8" name="Avrundet rektangel 7"/>
          <p:cNvSpPr/>
          <p:nvPr/>
        </p:nvSpPr>
        <p:spPr>
          <a:xfrm>
            <a:off x="842323" y="4077072"/>
            <a:ext cx="2160240" cy="12241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Leading regional development and innovation actor</a:t>
            </a:r>
          </a:p>
          <a:p>
            <a:pPr algn="ctr"/>
            <a:endParaRPr lang="en-GB" dirty="0">
              <a:solidFill>
                <a:prstClr val="white"/>
              </a:solidFill>
            </a:endParaRPr>
          </a:p>
        </p:txBody>
      </p:sp>
      <p:sp>
        <p:nvSpPr>
          <p:cNvPr id="9" name="Avrundet rektangel 8"/>
          <p:cNvSpPr/>
          <p:nvPr/>
        </p:nvSpPr>
        <p:spPr>
          <a:xfrm>
            <a:off x="809260" y="2564904"/>
            <a:ext cx="2160240"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Regional </a:t>
            </a:r>
          </a:p>
          <a:p>
            <a:pPr algn="ctr"/>
            <a:r>
              <a:rPr lang="en-GB" dirty="0" smtClean="0">
                <a:solidFill>
                  <a:prstClr val="black"/>
                </a:solidFill>
              </a:rPr>
              <a:t>co-ordination body</a:t>
            </a:r>
          </a:p>
          <a:p>
            <a:pPr algn="ctr"/>
            <a:endParaRPr lang="nb-NO" sz="1400" dirty="0">
              <a:solidFill>
                <a:prstClr val="black"/>
              </a:solidFill>
            </a:endParaRPr>
          </a:p>
        </p:txBody>
      </p:sp>
      <p:sp>
        <p:nvSpPr>
          <p:cNvPr id="10" name="Avrundet rektangel 9"/>
          <p:cNvSpPr/>
          <p:nvPr/>
        </p:nvSpPr>
        <p:spPr>
          <a:xfrm>
            <a:off x="3491880" y="1446233"/>
            <a:ext cx="2160240" cy="9361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TekstSylinder 10"/>
          <p:cNvSpPr txBox="1"/>
          <p:nvPr/>
        </p:nvSpPr>
        <p:spPr>
          <a:xfrm>
            <a:off x="3563888" y="1446233"/>
            <a:ext cx="2016224" cy="830997"/>
          </a:xfrm>
          <a:prstGeom prst="rect">
            <a:avLst/>
          </a:prstGeom>
          <a:solidFill>
            <a:srgbClr val="FFC000"/>
          </a:solidFill>
        </p:spPr>
        <p:txBody>
          <a:bodyPr wrap="square" rtlCol="0">
            <a:spAutoFit/>
          </a:bodyPr>
          <a:lstStyle/>
          <a:p>
            <a:pPr algn="ctr"/>
            <a:r>
              <a:rPr lang="en-GB" sz="1600" dirty="0" smtClean="0">
                <a:solidFill>
                  <a:prstClr val="black"/>
                </a:solidFill>
              </a:rPr>
              <a:t>Power balance between the levels of government</a:t>
            </a:r>
            <a:endParaRPr lang="en-GB" sz="2000" dirty="0">
              <a:solidFill>
                <a:prstClr val="black"/>
              </a:solidFill>
            </a:endParaRPr>
          </a:p>
        </p:txBody>
      </p:sp>
      <p:sp>
        <p:nvSpPr>
          <p:cNvPr id="14" name="Avrundet rektangel 13"/>
          <p:cNvSpPr/>
          <p:nvPr/>
        </p:nvSpPr>
        <p:spPr>
          <a:xfrm>
            <a:off x="6402520" y="4221088"/>
            <a:ext cx="2160240" cy="936104"/>
          </a:xfrm>
          <a:prstGeom prst="roundRect">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International actor</a:t>
            </a:r>
            <a:endParaRPr lang="en-GB" dirty="0">
              <a:solidFill>
                <a:prstClr val="white"/>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042" y="2636912"/>
            <a:ext cx="2959948" cy="216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289252" y="1914285"/>
            <a:ext cx="3178696" cy="401998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195726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132114"/>
          </a:xfrm>
        </p:spPr>
        <p:txBody>
          <a:bodyPr>
            <a:normAutofit fontScale="90000"/>
          </a:bodyPr>
          <a:lstStyle/>
          <a:p>
            <a:r>
              <a:rPr lang="en-GB" dirty="0" smtClean="0"/>
              <a:t>Good with framework-steering and a positive desire to give municipalities more freedom. Few new measures. </a:t>
            </a:r>
            <a:endParaRPr lang="en-GB" dirty="0"/>
          </a:p>
        </p:txBody>
      </p:sp>
      <p:graphicFrame>
        <p:nvGraphicFramePr>
          <p:cNvPr id="4" name="Plassholder for innhold 3"/>
          <p:cNvGraphicFramePr>
            <a:graphicFrameLocks noGrp="1"/>
          </p:cNvGraphicFramePr>
          <p:nvPr>
            <p:ph sz="quarter" idx="10"/>
            <p:extLst>
              <p:ext uri="{D42A27DB-BD31-4B8C-83A1-F6EECF244321}">
                <p14:modId xmlns:p14="http://schemas.microsoft.com/office/powerpoint/2010/main" val="3624835131"/>
              </p:ext>
            </p:extLst>
          </p:nvPr>
        </p:nvGraphicFramePr>
        <p:xfrm>
          <a:off x="359925" y="1018147"/>
          <a:ext cx="8394970" cy="5887720"/>
        </p:xfrm>
        <a:graphic>
          <a:graphicData uri="http://schemas.openxmlformats.org/drawingml/2006/table">
            <a:tbl>
              <a:tblPr firstRow="1" bandRow="1">
                <a:tableStyleId>{5C22544A-7EE6-4342-B048-85BDC9FD1C3A}</a:tableStyleId>
              </a:tblPr>
              <a:tblGrid>
                <a:gridCol w="4197485"/>
                <a:gridCol w="4197485"/>
              </a:tblGrid>
              <a:tr h="370840">
                <a:tc>
                  <a:txBody>
                    <a:bodyPr/>
                    <a:lstStyle/>
                    <a:p>
                      <a:r>
                        <a:rPr lang="nb-NO" dirty="0" smtClean="0"/>
                        <a:t>KS</a:t>
                      </a:r>
                      <a:endParaRPr lang="nb-NO" dirty="0"/>
                    </a:p>
                  </a:txBody>
                  <a:tcPr/>
                </a:tc>
                <a:tc>
                  <a:txBody>
                    <a:bodyPr/>
                    <a:lstStyle/>
                    <a:p>
                      <a:r>
                        <a:rPr lang="en-GB" noProof="0" dirty="0" smtClean="0"/>
                        <a:t>Government</a:t>
                      </a:r>
                      <a:endParaRPr lang="en-GB" noProof="0" dirty="0"/>
                    </a:p>
                  </a:txBody>
                  <a:tcPr/>
                </a:tc>
              </a:tr>
              <a:tr h="370840">
                <a:tc>
                  <a:txBody>
                    <a:bodyPr/>
                    <a:lstStyle/>
                    <a:p>
                      <a:r>
                        <a:rPr lang="en-GB" noProof="0" dirty="0" smtClean="0"/>
                        <a:t>Legislation</a:t>
                      </a:r>
                      <a:endParaRPr lang="en-GB" noProof="0" dirty="0"/>
                    </a:p>
                  </a:txBody>
                  <a:tcPr/>
                </a:tc>
                <a:tc>
                  <a:txBody>
                    <a:bodyPr/>
                    <a:lstStyle/>
                    <a:p>
                      <a:r>
                        <a:rPr lang="en-GB" noProof="0" dirty="0" smtClean="0"/>
                        <a:t>Simple simplification in Act relating</a:t>
                      </a:r>
                      <a:r>
                        <a:rPr lang="en-GB" baseline="0" noProof="0" dirty="0" smtClean="0"/>
                        <a:t> to primary and secondary education, Outdoor Recreation Act, Planning and Building Act</a:t>
                      </a:r>
                      <a:endParaRPr lang="en-GB" noProof="0" dirty="0"/>
                    </a:p>
                  </a:txBody>
                  <a:tcPr/>
                </a:tc>
              </a:tr>
              <a:tr h="370840">
                <a:tc>
                  <a:txBody>
                    <a:bodyPr/>
                    <a:lstStyle/>
                    <a:p>
                      <a:r>
                        <a:rPr lang="en-GB" noProof="0" dirty="0" smtClean="0"/>
                        <a:t>Guidelines</a:t>
                      </a:r>
                      <a:endParaRPr lang="en-GB" noProof="0" dirty="0"/>
                    </a:p>
                  </a:txBody>
                  <a:tcPr/>
                </a:tc>
                <a:tc>
                  <a:txBody>
                    <a:bodyPr/>
                    <a:lstStyle/>
                    <a:p>
                      <a:r>
                        <a:rPr lang="en-GB" noProof="0" dirty="0" smtClean="0"/>
                        <a:t>Continue the policy, no measures.</a:t>
                      </a:r>
                      <a:endParaRPr lang="en-GB" noProof="0" dirty="0"/>
                    </a:p>
                  </a:txBody>
                  <a:tcPr/>
                </a:tc>
              </a:tr>
              <a:tr h="370840">
                <a:tc>
                  <a:txBody>
                    <a:bodyPr/>
                    <a:lstStyle/>
                    <a:p>
                      <a:r>
                        <a:rPr lang="en-GB" noProof="0" dirty="0" smtClean="0"/>
                        <a:t>Inspection</a:t>
                      </a:r>
                      <a:endParaRPr lang="en-GB" noProof="0" dirty="0"/>
                    </a:p>
                  </a:txBody>
                  <a:tcPr/>
                </a:tc>
                <a:tc>
                  <a:txBody>
                    <a:bodyPr/>
                    <a:lstStyle/>
                    <a:p>
                      <a:r>
                        <a:rPr lang="en-GB" noProof="0" dirty="0" smtClean="0"/>
                        <a:t>Apparatus that KS desires</a:t>
                      </a:r>
                    </a:p>
                    <a:p>
                      <a:r>
                        <a:rPr lang="en-GB" noProof="0" dirty="0" smtClean="0"/>
                        <a:t>New review to consider</a:t>
                      </a:r>
                      <a:r>
                        <a:rPr lang="en-GB" baseline="0" noProof="0" dirty="0" smtClean="0"/>
                        <a:t> reduced scope of national inspections</a:t>
                      </a:r>
                      <a:endParaRPr lang="en-GB" noProof="0" dirty="0"/>
                    </a:p>
                  </a:txBody>
                  <a:tcPr/>
                </a:tc>
              </a:tr>
              <a:tr h="370840">
                <a:tc>
                  <a:txBody>
                    <a:bodyPr/>
                    <a:lstStyle/>
                    <a:p>
                      <a:r>
                        <a:rPr lang="en-GB" noProof="0" dirty="0" smtClean="0"/>
                        <a:t>Objections</a:t>
                      </a:r>
                      <a:endParaRPr lang="en-GB" noProof="0" dirty="0"/>
                    </a:p>
                  </a:txBody>
                  <a:tcPr/>
                </a:tc>
                <a:tc>
                  <a:txBody>
                    <a:bodyPr/>
                    <a:lstStyle/>
                    <a:p>
                      <a:r>
                        <a:rPr lang="en-GB" noProof="0" dirty="0" smtClean="0"/>
                        <a:t>Refer to broadened co-ordination</a:t>
                      </a:r>
                      <a:r>
                        <a:rPr lang="en-GB" baseline="0" noProof="0" dirty="0" smtClean="0"/>
                        <a:t> attempt</a:t>
                      </a:r>
                      <a:endParaRPr lang="en-GB" noProof="0" dirty="0"/>
                    </a:p>
                  </a:txBody>
                  <a:tcPr/>
                </a:tc>
              </a:tr>
              <a:tr h="370840">
                <a:tc>
                  <a:txBody>
                    <a:bodyPr/>
                    <a:lstStyle/>
                    <a:p>
                      <a:r>
                        <a:rPr lang="en-GB" noProof="0" dirty="0" smtClean="0"/>
                        <a:t>Complaints</a:t>
                      </a:r>
                      <a:endParaRPr lang="en-GB" noProof="0" dirty="0"/>
                    </a:p>
                  </a:txBody>
                  <a:tcPr/>
                </a:tc>
                <a:tc>
                  <a:txBody>
                    <a:bodyPr/>
                    <a:lstStyle/>
                    <a:p>
                      <a:r>
                        <a:rPr lang="en-GB" noProof="0" dirty="0" smtClean="0"/>
                        <a:t>Refer to </a:t>
                      </a:r>
                      <a:r>
                        <a:rPr lang="en-GB" noProof="0" smtClean="0"/>
                        <a:t>ongoing report</a:t>
                      </a:r>
                      <a:endParaRPr lang="en-GB" noProof="0" dirty="0"/>
                    </a:p>
                  </a:txBody>
                  <a:tcPr/>
                </a:tc>
              </a:tr>
              <a:tr h="370840">
                <a:tc>
                  <a:txBody>
                    <a:bodyPr/>
                    <a:lstStyle/>
                    <a:p>
                      <a:r>
                        <a:rPr lang="en-GB" noProof="0" dirty="0" smtClean="0"/>
                        <a:t>Test one’s case</a:t>
                      </a:r>
                      <a:endParaRPr lang="en-GB" noProof="0" dirty="0"/>
                    </a:p>
                  </a:txBody>
                  <a:tcPr/>
                </a:tc>
                <a:tc>
                  <a:txBody>
                    <a:bodyPr/>
                    <a:lstStyle/>
                    <a:p>
                      <a:r>
                        <a:rPr lang="en-GB" noProof="0" dirty="0" smtClean="0"/>
                        <a:t>Refer to ongoing report</a:t>
                      </a:r>
                      <a:endParaRPr lang="en-GB" noProof="0" dirty="0"/>
                    </a:p>
                  </a:txBody>
                  <a:tcPr/>
                </a:tc>
              </a:tr>
              <a:tr h="370840">
                <a:tc>
                  <a:txBody>
                    <a:bodyPr/>
                    <a:lstStyle/>
                    <a:p>
                      <a:r>
                        <a:rPr lang="en-GB" noProof="0" dirty="0" smtClean="0"/>
                        <a:t>Reporting and documentation</a:t>
                      </a:r>
                      <a:endParaRPr lang="en-GB" noProof="0" dirty="0"/>
                    </a:p>
                  </a:txBody>
                  <a:tcPr/>
                </a:tc>
                <a:tc>
                  <a:txBody>
                    <a:bodyPr/>
                    <a:lstStyle/>
                    <a:p>
                      <a:r>
                        <a:rPr lang="en-GB" noProof="0" dirty="0" smtClean="0"/>
                        <a:t>Refer to ongoing</a:t>
                      </a:r>
                      <a:r>
                        <a:rPr lang="en-GB" baseline="0" noProof="0" dirty="0" smtClean="0"/>
                        <a:t> processes</a:t>
                      </a:r>
                      <a:endParaRPr lang="en-GB" noProof="0" dirty="0"/>
                    </a:p>
                  </a:txBody>
                  <a:tcPr/>
                </a:tc>
              </a:tr>
              <a:tr h="370840">
                <a:tc>
                  <a:txBody>
                    <a:bodyPr/>
                    <a:lstStyle/>
                    <a:p>
                      <a:r>
                        <a:rPr lang="en-GB" noProof="0" dirty="0" smtClean="0"/>
                        <a:t>Tasks from the County Governor and the directorates</a:t>
                      </a:r>
                      <a:endParaRPr lang="en-GB" noProof="0" dirty="0"/>
                    </a:p>
                  </a:txBody>
                  <a:tcPr/>
                </a:tc>
                <a:tc>
                  <a:txBody>
                    <a:bodyPr/>
                    <a:lstStyle/>
                    <a:p>
                      <a:r>
                        <a:rPr lang="en-GB" noProof="0" dirty="0" smtClean="0"/>
                        <a:t>Investigate the structure and size of he County Governor, not the division</a:t>
                      </a:r>
                      <a:r>
                        <a:rPr lang="en-GB" baseline="0" noProof="0" dirty="0" smtClean="0"/>
                        <a:t> of tasks between local government, County Governor and the directorates</a:t>
                      </a:r>
                      <a:endParaRPr lang="en-GB" noProof="0" dirty="0"/>
                    </a:p>
                  </a:txBody>
                  <a:tcPr/>
                </a:tc>
              </a:tr>
              <a:tr h="370840">
                <a:tc>
                  <a:txBody>
                    <a:bodyPr/>
                    <a:lstStyle/>
                    <a:p>
                      <a:r>
                        <a:rPr lang="en-GB" noProof="0" dirty="0" smtClean="0"/>
                        <a:t>Adapt the state regional structure</a:t>
                      </a:r>
                      <a:endParaRPr lang="en-GB" noProof="0" dirty="0"/>
                    </a:p>
                  </a:txBody>
                  <a:tcPr/>
                </a:tc>
                <a:tc>
                  <a:txBody>
                    <a:bodyPr/>
                    <a:lstStyle/>
                    <a:p>
                      <a:r>
                        <a:rPr lang="en-GB" noProof="0" dirty="0" smtClean="0"/>
                        <a:t>No comprehensive review</a:t>
                      </a:r>
                      <a:endParaRPr lang="en-GB" noProof="0" dirty="0"/>
                    </a:p>
                  </a:txBody>
                  <a:tcPr/>
                </a:tc>
              </a:tr>
            </a:tbl>
          </a:graphicData>
        </a:graphic>
      </p:graphicFrame>
    </p:spTree>
    <p:extLst>
      <p:ext uri="{BB962C8B-B14F-4D97-AF65-F5344CB8AC3E}">
        <p14:creationId xmlns:p14="http://schemas.microsoft.com/office/powerpoint/2010/main" val="419943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8938" y="526542"/>
            <a:ext cx="8229600" cy="593878"/>
          </a:xfrm>
        </p:spPr>
        <p:txBody>
          <a:bodyPr/>
          <a:lstStyle/>
          <a:p>
            <a:r>
              <a:rPr lang="en-GB" dirty="0" smtClean="0"/>
              <a:t>Two different challenges? </a:t>
            </a:r>
            <a:endParaRPr lang="en-GB" dirty="0"/>
          </a:p>
        </p:txBody>
      </p:sp>
      <p:sp>
        <p:nvSpPr>
          <p:cNvPr id="3" name="Plassholder for innhold 2"/>
          <p:cNvSpPr>
            <a:spLocks noGrp="1"/>
          </p:cNvSpPr>
          <p:nvPr>
            <p:ph idx="1"/>
          </p:nvPr>
        </p:nvSpPr>
        <p:spPr>
          <a:xfrm>
            <a:off x="457201" y="1493870"/>
            <a:ext cx="4724418" cy="787326"/>
          </a:xfrm>
        </p:spPr>
        <p:txBody>
          <a:bodyPr>
            <a:normAutofit fontScale="92500" lnSpcReduction="20000"/>
          </a:bodyPr>
          <a:lstStyle/>
          <a:p>
            <a:r>
              <a:rPr lang="en-GB" sz="2800" dirty="0" smtClean="0"/>
              <a:t>Rural municipalities: large areas, small populations</a:t>
            </a:r>
          </a:p>
          <a:p>
            <a:pPr marL="0" indent="0">
              <a:buNone/>
            </a:pPr>
            <a:endParaRPr lang="nb-NO" sz="2800" dirty="0" smtClean="0"/>
          </a:p>
          <a:p>
            <a:pPr marL="803275" lvl="2" indent="0">
              <a:buNone/>
            </a:pPr>
            <a:endParaRPr lang="nb-NO" dirty="0" smtClean="0"/>
          </a:p>
          <a:p>
            <a:pPr marL="803275" lvl="2" indent="0">
              <a:buNone/>
            </a:pPr>
            <a:endParaRPr lang="nb-NO" dirty="0"/>
          </a:p>
          <a:p>
            <a:pPr marL="803275" lvl="2" indent="0">
              <a:buNone/>
            </a:pPr>
            <a:endParaRPr lang="nb-NO" dirty="0" smtClean="0"/>
          </a:p>
          <a:p>
            <a:pPr marL="803275" lvl="2" indent="0">
              <a:buNone/>
            </a:pPr>
            <a:endParaRPr lang="nb-NO" dirty="0"/>
          </a:p>
          <a:p>
            <a:pPr marL="803275" lvl="2" indent="0">
              <a:buNone/>
            </a:pPr>
            <a:endParaRPr lang="nb-NO" dirty="0" smtClean="0"/>
          </a:p>
          <a:p>
            <a:pPr marL="803275" lvl="2" indent="0">
              <a:buNone/>
            </a:pPr>
            <a:endParaRPr lang="nb-NO" dirty="0"/>
          </a:p>
          <a:p>
            <a:pPr marL="803275" lvl="2" indent="0">
              <a:buNone/>
            </a:pPr>
            <a:endParaRPr lang="nb-NO" dirty="0" smtClean="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18" y="840332"/>
            <a:ext cx="3962382" cy="209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lassholder for innhold 2"/>
          <p:cNvSpPr txBox="1">
            <a:spLocks/>
          </p:cNvSpPr>
          <p:nvPr/>
        </p:nvSpPr>
        <p:spPr>
          <a:xfrm>
            <a:off x="4516325" y="4596504"/>
            <a:ext cx="4627676" cy="787326"/>
          </a:xfrm>
          <a:prstGeom prst="rect">
            <a:avLst/>
          </a:prstGeom>
        </p:spPr>
        <p:txBody>
          <a:bodyPr vert="horz" lIns="91440" tIns="45720" rIns="91440" bIns="45720" rtlCol="0">
            <a:normAutofit fontScale="92500" lnSpcReduction="20000"/>
          </a:bodyPr>
          <a:lst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8CD3"/>
              </a:buClr>
            </a:pPr>
            <a:r>
              <a:rPr lang="en-GB" sz="2800" dirty="0" smtClean="0">
                <a:solidFill>
                  <a:srgbClr val="001A58"/>
                </a:solidFill>
              </a:rPr>
              <a:t>City regions: large populations, small areas</a:t>
            </a:r>
          </a:p>
          <a:p>
            <a:pPr marL="0" indent="0">
              <a:buClr>
                <a:srgbClr val="008CD3"/>
              </a:buClr>
              <a:buFont typeface="Arial"/>
              <a:buNone/>
            </a:pPr>
            <a:endParaRPr lang="nb-NO" sz="2800"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a:p>
            <a:pPr marL="803275" lvl="2" indent="0">
              <a:buClr>
                <a:srgbClr val="008CD3"/>
              </a:buClr>
              <a:buFont typeface="Arial"/>
              <a:buNone/>
            </a:pPr>
            <a:endParaRPr lang="nb-NO" dirty="0" smtClean="0">
              <a:solidFill>
                <a:srgbClr val="001A58"/>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59" y="3550782"/>
            <a:ext cx="3736365" cy="248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700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60726"/>
            <a:ext cx="8229600" cy="1143000"/>
          </a:xfrm>
        </p:spPr>
        <p:txBody>
          <a:bodyPr/>
          <a:lstStyle/>
          <a:p>
            <a:pPr algn="ctr"/>
            <a:r>
              <a:rPr lang="en-GB" dirty="0" smtClean="0"/>
              <a:t>Basis and assumptions</a:t>
            </a:r>
            <a:endParaRPr lang="en-GB" dirty="0"/>
          </a:p>
        </p:txBody>
      </p:sp>
      <p:graphicFrame>
        <p:nvGraphicFramePr>
          <p:cNvPr id="4" name="Tabell 3"/>
          <p:cNvGraphicFramePr>
            <a:graphicFrameLocks noGrp="1"/>
          </p:cNvGraphicFramePr>
          <p:nvPr>
            <p:extLst>
              <p:ext uri="{D42A27DB-BD31-4B8C-83A1-F6EECF244321}">
                <p14:modId xmlns:p14="http://schemas.microsoft.com/office/powerpoint/2010/main" val="278392951"/>
              </p:ext>
            </p:extLst>
          </p:nvPr>
        </p:nvGraphicFramePr>
        <p:xfrm>
          <a:off x="150124" y="752998"/>
          <a:ext cx="8829284" cy="5439504"/>
        </p:xfrm>
        <a:graphic>
          <a:graphicData uri="http://schemas.openxmlformats.org/drawingml/2006/table">
            <a:tbl>
              <a:tblPr firstRow="1" bandRow="1">
                <a:tableStyleId>{5C22544A-7EE6-4342-B048-85BDC9FD1C3A}</a:tableStyleId>
              </a:tblPr>
              <a:tblGrid>
                <a:gridCol w="4414642"/>
                <a:gridCol w="4414642"/>
              </a:tblGrid>
              <a:tr h="573648">
                <a:tc>
                  <a:txBody>
                    <a:bodyPr/>
                    <a:lstStyle/>
                    <a:p>
                      <a:r>
                        <a:rPr lang="en-GB" sz="2000" noProof="0" dirty="0" smtClean="0"/>
                        <a:t>KS</a:t>
                      </a:r>
                      <a:endParaRPr lang="en-GB" sz="2000" noProof="0" dirty="0"/>
                    </a:p>
                  </a:txBody>
                  <a:tcPr/>
                </a:tc>
                <a:tc>
                  <a:txBody>
                    <a:bodyPr/>
                    <a:lstStyle/>
                    <a:p>
                      <a:r>
                        <a:rPr lang="en-GB" sz="2000" noProof="0" dirty="0" smtClean="0"/>
                        <a:t>Government</a:t>
                      </a:r>
                      <a:endParaRPr lang="en-GB" sz="2000" noProof="0" dirty="0"/>
                    </a:p>
                  </a:txBody>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Framework-steering</a:t>
                      </a:r>
                      <a:r>
                        <a:rPr lang="en-GB" sz="2000" baseline="0" noProof="0" dirty="0" smtClean="0"/>
                        <a:t> – financial and legal</a:t>
                      </a:r>
                      <a:endParaRPr lang="en-GB" sz="2000" noProof="0" dirty="0" smtClean="0"/>
                    </a:p>
                  </a:txBody>
                  <a:tcPr/>
                </a:tc>
                <a:tc>
                  <a:txBody>
                    <a:bodyPr/>
                    <a:lstStyle/>
                    <a:p>
                      <a:r>
                        <a:rPr lang="en-GB" sz="2000" baseline="0" noProof="0" dirty="0" smtClean="0"/>
                        <a:t>Forms the basis.</a:t>
                      </a:r>
                      <a:endParaRPr lang="en-GB" sz="2000" noProof="0" dirty="0"/>
                    </a:p>
                  </a:txBody>
                  <a:tcPr>
                    <a:solidFill>
                      <a:srgbClr val="00B050"/>
                    </a:solidFill>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Generalist municipality principle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Main model.</a:t>
                      </a:r>
                      <a:r>
                        <a:rPr lang="en-GB" sz="2000" baseline="0" noProof="0" dirty="0" smtClean="0"/>
                        <a:t> But weakened.</a:t>
                      </a:r>
                      <a:endParaRPr lang="en-GB" sz="2000" noProof="0" dirty="0" smtClean="0"/>
                    </a:p>
                  </a:txBody>
                  <a:tcPr>
                    <a:solidFill>
                      <a:srgbClr val="FFC000"/>
                    </a:solidFill>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Full financing.</a:t>
                      </a:r>
                      <a:r>
                        <a:rPr lang="en-GB" sz="2000" baseline="0" noProof="0" dirty="0" smtClean="0"/>
                        <a:t> Transition costs. </a:t>
                      </a:r>
                      <a:r>
                        <a:rPr lang="en-GB" sz="2000" noProof="0" dirty="0" smtClean="0"/>
                        <a:t> </a:t>
                      </a:r>
                    </a:p>
                  </a:txBody>
                  <a:tcPr/>
                </a:tc>
                <a:tc>
                  <a:txBody>
                    <a:bodyPr/>
                    <a:lstStyle/>
                    <a:p>
                      <a:r>
                        <a:rPr lang="en-GB" sz="2000" b="0" i="0" u="none" strike="noStrike" kern="1200" baseline="0" noProof="0" dirty="0" smtClean="0">
                          <a:solidFill>
                            <a:schemeClr val="dk1"/>
                          </a:solidFill>
                          <a:latin typeface="+mn-lt"/>
                          <a:ea typeface="+mn-ea"/>
                          <a:cs typeface="+mn-cs"/>
                        </a:rPr>
                        <a:t>Money follows tasks. Not transition costs.</a:t>
                      </a:r>
                      <a:endParaRPr lang="en-GB" sz="2000" noProof="0" dirty="0"/>
                    </a:p>
                  </a:txBody>
                  <a:tcPr>
                    <a:solidFill>
                      <a:srgbClr val="FFC000"/>
                    </a:solidFill>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Professional resources and necessary support structure</a:t>
                      </a:r>
                      <a:r>
                        <a:rPr lang="en-GB" sz="2000" baseline="0" noProof="0" dirty="0" smtClean="0"/>
                        <a:t> included. </a:t>
                      </a:r>
                      <a:endParaRPr lang="en-GB" sz="2000" noProof="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aseline="0" noProof="0" dirty="0" smtClean="0"/>
                        <a:t>Professional resources and support structures not mentioned. </a:t>
                      </a:r>
                      <a:endParaRPr lang="en-GB" sz="2000" noProof="0" dirty="0" smtClean="0"/>
                    </a:p>
                  </a:txBody>
                  <a:tcPr>
                    <a:solidFill>
                      <a:srgbClr val="FF0000"/>
                    </a:solidFill>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Municipalities</a:t>
                      </a:r>
                      <a:r>
                        <a:rPr lang="en-GB" sz="2000" baseline="0" noProof="0" dirty="0" smtClean="0"/>
                        <a:t> can complete tasks themselves or by </a:t>
                      </a:r>
                      <a:r>
                        <a:rPr lang="en-GB" sz="2000" baseline="0" noProof="0" dirty="0" err="1" smtClean="0"/>
                        <a:t>intermunicipal</a:t>
                      </a:r>
                      <a:r>
                        <a:rPr lang="en-GB" sz="2000" baseline="0" noProof="0" dirty="0" smtClean="0"/>
                        <a:t> co-operation</a:t>
                      </a:r>
                      <a:endParaRPr lang="en-GB" sz="2000" noProof="0" dirty="0" smtClean="0"/>
                    </a:p>
                  </a:txBody>
                  <a:tcPr/>
                </a:tc>
                <a:tc>
                  <a:txBody>
                    <a:bodyPr/>
                    <a:lstStyle/>
                    <a:p>
                      <a:r>
                        <a:rPr lang="en-GB" sz="2000" noProof="0" dirty="0" smtClean="0"/>
                        <a:t>Can be a requirement for </a:t>
                      </a:r>
                      <a:r>
                        <a:rPr lang="en-GB" sz="2000" noProof="0" dirty="0" err="1" smtClean="0"/>
                        <a:t>intermunicipal</a:t>
                      </a:r>
                      <a:r>
                        <a:rPr lang="en-GB" sz="2000" noProof="0" dirty="0" smtClean="0"/>
                        <a:t> co-operation. </a:t>
                      </a:r>
                      <a:endParaRPr lang="en-GB" sz="2000" noProof="0" dirty="0"/>
                    </a:p>
                  </a:txBody>
                  <a:tcPr>
                    <a:solidFill>
                      <a:srgbClr val="FFC000"/>
                    </a:solidFill>
                  </a:tcPr>
                </a:tc>
              </a:tr>
              <a:tr h="5736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noProof="0" dirty="0" smtClean="0"/>
                        <a:t>Reduced state</a:t>
                      </a:r>
                      <a:r>
                        <a:rPr lang="en-GB" sz="2000" baseline="0" noProof="0" dirty="0" smtClean="0"/>
                        <a:t> bureaucracy, downsizing of directorates and adjustment of various state bodies’ structures and tasks</a:t>
                      </a:r>
                      <a:endParaRPr lang="en-GB" sz="2000" noProof="0" dirty="0" smtClean="0"/>
                    </a:p>
                  </a:txBody>
                  <a:tcPr/>
                </a:tc>
                <a:tc>
                  <a:txBody>
                    <a:bodyPr/>
                    <a:lstStyle/>
                    <a:p>
                      <a:r>
                        <a:rPr lang="en-GB" sz="2000" baseline="0" noProof="0" dirty="0" smtClean="0"/>
                        <a:t>Investigate the structure of the County Governor and the division of tasks between the offices.</a:t>
                      </a:r>
                      <a:endParaRPr lang="en-GB" sz="2000" noProof="0" dirty="0"/>
                    </a:p>
                  </a:txBody>
                  <a:tcPr>
                    <a:solidFill>
                      <a:srgbClr val="FF0000"/>
                    </a:solidFill>
                  </a:tcPr>
                </a:tc>
              </a:tr>
            </a:tbl>
          </a:graphicData>
        </a:graphic>
      </p:graphicFrame>
    </p:spTree>
    <p:extLst>
      <p:ext uri="{BB962C8B-B14F-4D97-AF65-F5344CB8AC3E}">
        <p14:creationId xmlns:p14="http://schemas.microsoft.com/office/powerpoint/2010/main" val="128323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GB" dirty="0" smtClean="0"/>
              <a:t>Support to the members</a:t>
            </a:r>
            <a:endParaRPr lang="en-GB" dirty="0"/>
          </a:p>
        </p:txBody>
      </p:sp>
      <p:sp>
        <p:nvSpPr>
          <p:cNvPr id="3" name="Plassholder for tekst 2"/>
          <p:cNvSpPr>
            <a:spLocks noGrp="1"/>
          </p:cNvSpPr>
          <p:nvPr>
            <p:ph type="body" idx="1"/>
          </p:nvPr>
        </p:nvSpPr>
        <p:spPr/>
        <p:txBody>
          <a:bodyPr/>
          <a:lstStyle/>
          <a:p>
            <a:endParaRPr lang="nb-NO"/>
          </a:p>
        </p:txBody>
      </p:sp>
    </p:spTree>
    <p:extLst>
      <p:ext uri="{BB962C8B-B14F-4D97-AF65-F5344CB8AC3E}">
        <p14:creationId xmlns:p14="http://schemas.microsoft.com/office/powerpoint/2010/main" val="1619752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4556" y="147101"/>
            <a:ext cx="8229600" cy="593878"/>
          </a:xfrm>
        </p:spPr>
        <p:txBody>
          <a:bodyPr/>
          <a:lstStyle/>
          <a:p>
            <a:r>
              <a:rPr lang="en-GB" dirty="0" smtClean="0">
                <a:solidFill>
                  <a:schemeClr val="tx2"/>
                </a:solidFill>
              </a:rPr>
              <a:t>Local democracy</a:t>
            </a:r>
            <a:endParaRPr lang="en-GB" dirty="0">
              <a:solidFill>
                <a:schemeClr val="tx2"/>
              </a:solidFill>
            </a:endParaRPr>
          </a:p>
        </p:txBody>
      </p:sp>
      <p:sp>
        <p:nvSpPr>
          <p:cNvPr id="3" name="Plassholder for innhold 2"/>
          <p:cNvSpPr>
            <a:spLocks noGrp="1"/>
          </p:cNvSpPr>
          <p:nvPr>
            <p:ph idx="1"/>
          </p:nvPr>
        </p:nvSpPr>
        <p:spPr>
          <a:xfrm>
            <a:off x="457200" y="970498"/>
            <a:ext cx="3635968" cy="5537878"/>
          </a:xfrm>
        </p:spPr>
        <p:txBody>
          <a:bodyPr>
            <a:normAutofit fontScale="85000" lnSpcReduction="10000"/>
          </a:bodyPr>
          <a:lstStyle/>
          <a:p>
            <a:r>
              <a:rPr lang="en-GB" dirty="0" smtClean="0"/>
              <a:t>What does size mean for local democracy?</a:t>
            </a:r>
          </a:p>
          <a:p>
            <a:endParaRPr lang="en-GB" dirty="0" smtClean="0"/>
          </a:p>
          <a:p>
            <a:r>
              <a:rPr lang="en-GB" dirty="0" smtClean="0"/>
              <a:t>How good is local democracy in one’s own municipality – and how does it compare with others? </a:t>
            </a:r>
          </a:p>
          <a:p>
            <a:endParaRPr lang="en-GB" dirty="0" smtClean="0"/>
          </a:p>
          <a:p>
            <a:r>
              <a:rPr lang="en-GB" dirty="0" smtClean="0"/>
              <a:t>How does one succeed in good local democratic management?</a:t>
            </a:r>
          </a:p>
          <a:p>
            <a:endParaRPr lang="en-GB" dirty="0" smtClean="0"/>
          </a:p>
          <a:p>
            <a:r>
              <a:rPr lang="en-GB" dirty="0" smtClean="0"/>
              <a:t>How to involve citizens in the decision-making process – e.g. close-up democracy schemes?</a:t>
            </a:r>
          </a:p>
          <a:p>
            <a:endParaRPr lang="en-GB" dirty="0" smtClean="0"/>
          </a:p>
          <a:p>
            <a:r>
              <a:rPr lang="en-GB" dirty="0" smtClean="0"/>
              <a:t>Collaboration, networks, owner-management? </a:t>
            </a:r>
          </a:p>
          <a:p>
            <a:pPr marL="0" indent="0">
              <a:buNone/>
            </a:pPr>
            <a:endParaRPr lang="en-GB" dirty="0" smtClean="0"/>
          </a:p>
          <a:p>
            <a:r>
              <a:rPr lang="en-GB" dirty="0" smtClean="0"/>
              <a:t>Elected representative programme</a:t>
            </a:r>
          </a:p>
          <a:p>
            <a:pPr marL="0" indent="0">
              <a:buNone/>
            </a:pPr>
            <a:r>
              <a:rPr lang="en-GB" dirty="0" smtClean="0"/>
              <a:t>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966" y="306542"/>
            <a:ext cx="1087400" cy="154310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lassholder for inn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857" y="4721628"/>
            <a:ext cx="1084299" cy="1533759"/>
          </a:xfrm>
          <a:prstGeom prst="rect">
            <a:avLst/>
          </a:prstGeom>
          <a:ln w="9525">
            <a:solidFill>
              <a:schemeClr val="tx1"/>
            </a:solidFill>
          </a:ln>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877" y="4712282"/>
            <a:ext cx="1116753" cy="1583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520" y="4721628"/>
            <a:ext cx="1083250" cy="15337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Pluss 8"/>
          <p:cNvSpPr/>
          <p:nvPr/>
        </p:nvSpPr>
        <p:spPr>
          <a:xfrm>
            <a:off x="5722005" y="5259907"/>
            <a:ext cx="457200" cy="4572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10" name="Er lik 9"/>
          <p:cNvSpPr/>
          <p:nvPr/>
        </p:nvSpPr>
        <p:spPr>
          <a:xfrm>
            <a:off x="7193769" y="5259908"/>
            <a:ext cx="386087" cy="457200"/>
          </a:xfrm>
          <a:prstGeom prst="mathEqual">
            <a:avLst>
              <a:gd name="adj1" fmla="val 36745"/>
              <a:gd name="adj2" fmla="val 11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black"/>
              </a:solidFill>
            </a:endParaRPr>
          </a:p>
        </p:txBody>
      </p:sp>
      <p:pic>
        <p:nvPicPr>
          <p:cNvPr id="11"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6542" y="2973649"/>
            <a:ext cx="1089318" cy="154310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005" y="2041166"/>
            <a:ext cx="3317114" cy="18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3168" y="1550102"/>
            <a:ext cx="1763172" cy="124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52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692122"/>
            <a:ext cx="3547241" cy="593878"/>
          </a:xfrm>
        </p:spPr>
        <p:txBody>
          <a:bodyPr>
            <a:normAutofit fontScale="90000"/>
          </a:bodyPr>
          <a:lstStyle/>
          <a:p>
            <a:r>
              <a:rPr lang="en-GB" dirty="0" smtClean="0"/>
              <a:t>Employer policy and development network</a:t>
            </a:r>
            <a:endParaRPr lang="en-GB"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5" y="561975"/>
            <a:ext cx="44481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41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Finance</a:t>
            </a:r>
            <a:endParaRPr lang="en-GB" dirty="0"/>
          </a:p>
        </p:txBody>
      </p:sp>
      <p:sp>
        <p:nvSpPr>
          <p:cNvPr id="3" name="Plassholder for innhold 2"/>
          <p:cNvSpPr>
            <a:spLocks noGrp="1"/>
          </p:cNvSpPr>
          <p:nvPr>
            <p:ph idx="1"/>
          </p:nvPr>
        </p:nvSpPr>
        <p:spPr/>
        <p:txBody>
          <a:bodyPr/>
          <a:lstStyle/>
          <a:p>
            <a:r>
              <a:rPr lang="en-GB" dirty="0" smtClean="0"/>
              <a:t>Model for calculating changes in the income system and reform funds</a:t>
            </a:r>
          </a:p>
          <a:p>
            <a:r>
              <a:rPr lang="en-GB" dirty="0" smtClean="0"/>
              <a:t>Model for comparing municipalities’ differing priorities in welfare provision</a:t>
            </a:r>
            <a:endParaRPr lang="en-GB" dirty="0"/>
          </a:p>
        </p:txBody>
      </p:sp>
    </p:spTree>
    <p:extLst>
      <p:ext uri="{BB962C8B-B14F-4D97-AF65-F5344CB8AC3E}">
        <p14:creationId xmlns:p14="http://schemas.microsoft.com/office/powerpoint/2010/main" val="425329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The reform process</a:t>
            </a:r>
            <a:endParaRPr lang="en-GB" dirty="0"/>
          </a:p>
        </p:txBody>
      </p:sp>
      <p:sp>
        <p:nvSpPr>
          <p:cNvPr id="3" name="Plassholder for tekst 2"/>
          <p:cNvSpPr>
            <a:spLocks noGrp="1"/>
          </p:cNvSpPr>
          <p:nvPr>
            <p:ph type="body" idx="1"/>
          </p:nvPr>
        </p:nvSpPr>
        <p:spPr/>
        <p:txBody>
          <a:bodyPr/>
          <a:lstStyle/>
          <a:p>
            <a:endParaRPr lang="nb-NO"/>
          </a:p>
        </p:txBody>
      </p:sp>
    </p:spTree>
    <p:extLst>
      <p:ext uri="{BB962C8B-B14F-4D97-AF65-F5344CB8AC3E}">
        <p14:creationId xmlns:p14="http://schemas.microsoft.com/office/powerpoint/2010/main" val="267495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362086"/>
            <a:ext cx="8229600" cy="593878"/>
          </a:xfrm>
        </p:spPr>
        <p:txBody>
          <a:bodyPr>
            <a:noAutofit/>
          </a:bodyPr>
          <a:lstStyle/>
          <a:p>
            <a:pPr algn="ctr"/>
            <a:r>
              <a:rPr lang="en-GB" sz="2300" b="1" dirty="0" smtClean="0"/>
              <a:t>“Municipal boundaries can be changes with good local processes”</a:t>
            </a:r>
            <a:endParaRPr lang="en-GB" sz="2300" b="1" dirty="0"/>
          </a:p>
        </p:txBody>
      </p:sp>
      <p:sp>
        <p:nvSpPr>
          <p:cNvPr id="3" name="Plassholder for innhold 2"/>
          <p:cNvSpPr>
            <a:spLocks noGrp="1"/>
          </p:cNvSpPr>
          <p:nvPr>
            <p:ph idx="1"/>
          </p:nvPr>
        </p:nvSpPr>
        <p:spPr>
          <a:xfrm>
            <a:off x="457201" y="955964"/>
            <a:ext cx="3706856" cy="5128951"/>
          </a:xfrm>
        </p:spPr>
        <p:txBody>
          <a:bodyPr>
            <a:normAutofit fontScale="70000" lnSpcReduction="20000"/>
          </a:bodyPr>
          <a:lstStyle/>
          <a:p>
            <a:r>
              <a:rPr lang="en-GB" sz="2800" dirty="0" smtClean="0"/>
              <a:t>Arguments for: </a:t>
            </a:r>
          </a:p>
          <a:p>
            <a:pPr lvl="1"/>
            <a:r>
              <a:rPr lang="en-GB" sz="2800" dirty="0" smtClean="0"/>
              <a:t>More robust professional communities </a:t>
            </a:r>
          </a:p>
          <a:p>
            <a:pPr lvl="1"/>
            <a:r>
              <a:rPr lang="en-GB" sz="2800" dirty="0" smtClean="0"/>
              <a:t>Better co-ordinated land-use and transport planning </a:t>
            </a:r>
          </a:p>
          <a:p>
            <a:pPr lvl="1"/>
            <a:r>
              <a:rPr lang="en-GB" sz="2800" dirty="0" smtClean="0"/>
              <a:t>Reduced need for </a:t>
            </a:r>
            <a:r>
              <a:rPr lang="en-GB" sz="2800" dirty="0" err="1" smtClean="0"/>
              <a:t>intermunicipal</a:t>
            </a:r>
            <a:r>
              <a:rPr lang="en-GB" sz="2800" dirty="0" smtClean="0"/>
              <a:t> co-operation on central welfare issues</a:t>
            </a:r>
          </a:p>
          <a:p>
            <a:r>
              <a:rPr lang="en-GB" sz="2800" dirty="0" smtClean="0"/>
              <a:t>Warning against:</a:t>
            </a:r>
          </a:p>
          <a:p>
            <a:pPr lvl="1"/>
            <a:r>
              <a:rPr lang="en-GB" sz="2800" dirty="0" smtClean="0"/>
              <a:t>Exaggerating potential benefits</a:t>
            </a:r>
          </a:p>
          <a:p>
            <a:pPr lvl="1"/>
            <a:r>
              <a:rPr lang="en-GB" sz="2800" dirty="0" smtClean="0"/>
              <a:t>Belittling problems by using coercion </a:t>
            </a:r>
          </a:p>
          <a:p>
            <a:pPr lvl="1"/>
            <a:endParaRPr lang="en-GB" sz="2800" dirty="0" smtClean="0"/>
          </a:p>
          <a:p>
            <a:endParaRPr lang="en-GB" sz="2800" dirty="0" smtClean="0"/>
          </a:p>
          <a:p>
            <a:pPr lvl="3"/>
            <a:r>
              <a:rPr lang="en-GB" dirty="0" smtClean="0"/>
              <a:t>Statement from KS’ National Congress 2012</a:t>
            </a:r>
            <a:endParaRPr lang="en-GB" dirty="0"/>
          </a:p>
        </p:txBody>
      </p:sp>
      <p:pic>
        <p:nvPicPr>
          <p:cNvPr id="1026" name="Picture 2" descr="C:\Users\3293he\AppData\Local\Microsoft\Windows\Temporary Internet Files\Content.IE5\Q2XEOR25\6885325529_c6dea5a6ac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56" y="1188721"/>
            <a:ext cx="4921443" cy="328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76044" y="982798"/>
            <a:ext cx="5353529" cy="1172200"/>
          </a:xfrm>
        </p:spPr>
        <p:txBody>
          <a:bodyPr>
            <a:noAutofit/>
          </a:bodyPr>
          <a:lstStyle/>
          <a:p>
            <a:r>
              <a:rPr lang="en-GB" dirty="0" smtClean="0"/>
              <a:t>Expectations of the state from KS’ National Congress, February 2012:</a:t>
            </a:r>
            <a:br>
              <a:rPr lang="en-GB" dirty="0" smtClean="0"/>
            </a:br>
            <a:endParaRPr lang="en-GB" dirty="0"/>
          </a:p>
        </p:txBody>
      </p:sp>
      <p:sp>
        <p:nvSpPr>
          <p:cNvPr id="4" name="Plassholder for innhold 3"/>
          <p:cNvSpPr>
            <a:spLocks noGrp="1"/>
          </p:cNvSpPr>
          <p:nvPr>
            <p:ph idx="1"/>
          </p:nvPr>
        </p:nvSpPr>
        <p:spPr>
          <a:xfrm>
            <a:off x="148281" y="2154998"/>
            <a:ext cx="8835081" cy="3897366"/>
          </a:xfrm>
        </p:spPr>
        <p:txBody>
          <a:bodyPr>
            <a:noAutofit/>
          </a:bodyPr>
          <a:lstStyle/>
          <a:p>
            <a:pPr marL="0" indent="0">
              <a:buNone/>
            </a:pPr>
            <a:endParaRPr lang="nb-NO" sz="2800" dirty="0" smtClean="0"/>
          </a:p>
          <a:p>
            <a:pPr marL="874713" lvl="1" indent="-514350">
              <a:buFont typeface="+mj-lt"/>
              <a:buAutoNum type="arabicPeriod"/>
            </a:pPr>
            <a:r>
              <a:rPr lang="en-GB" sz="2800" dirty="0" smtClean="0"/>
              <a:t>That a rigid municipality model is not created – respect geography and settlement patterns</a:t>
            </a:r>
          </a:p>
          <a:p>
            <a:pPr marL="874713" lvl="1" indent="-514350">
              <a:buFont typeface="+mj-lt"/>
              <a:buAutoNum type="arabicPeriod"/>
            </a:pPr>
            <a:r>
              <a:rPr lang="en-GB" sz="2800" dirty="0" smtClean="0"/>
              <a:t>Respect local and regional ownership of processes as a prerequisite for the rapid realisation of benefits</a:t>
            </a:r>
          </a:p>
          <a:p>
            <a:pPr marL="874713" lvl="1" indent="-514350">
              <a:buFont typeface="+mj-lt"/>
              <a:buAutoNum type="arabicPeriod"/>
            </a:pPr>
            <a:r>
              <a:rPr lang="en-GB" sz="2800" dirty="0" smtClean="0"/>
              <a:t>Let the structure be determined by the tasks that are to be fulfilled</a:t>
            </a:r>
          </a:p>
          <a:p>
            <a:pPr marL="874713" lvl="1" indent="-514350">
              <a:buFont typeface="+mj-lt"/>
              <a:buAutoNum type="arabicPeriod"/>
            </a:pPr>
            <a:r>
              <a:rPr lang="en-GB" sz="2800" dirty="0" smtClean="0"/>
              <a:t>Consider stronger financial support for municipal merger processes</a:t>
            </a:r>
            <a:endParaRPr lang="en-GB" sz="2800" dirty="0"/>
          </a:p>
        </p:txBody>
      </p:sp>
      <p:pic>
        <p:nvPicPr>
          <p:cNvPr id="5" name="Picture 2" descr="C:\Users\3324kes\Pictures\forsidebil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754" y="126125"/>
            <a:ext cx="3478608" cy="246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838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67" y="985936"/>
            <a:ext cx="5568719" cy="937468"/>
          </a:xfrm>
          <a:ln>
            <a:noFill/>
          </a:ln>
        </p:spPr>
        <p:txBody>
          <a:bodyPr>
            <a:normAutofit/>
          </a:bodyPr>
          <a:lstStyle/>
          <a:p>
            <a:r>
              <a:rPr lang="en-GB" dirty="0" smtClean="0"/>
              <a:t>Anchoring in the members organisation</a:t>
            </a:r>
            <a:endParaRPr lang="en-GB" dirty="0"/>
          </a:p>
        </p:txBody>
      </p:sp>
      <p:sp>
        <p:nvSpPr>
          <p:cNvPr id="3" name="Plassholder for innhold 2"/>
          <p:cNvSpPr>
            <a:spLocks noGrp="1"/>
          </p:cNvSpPr>
          <p:nvPr>
            <p:ph idx="1"/>
          </p:nvPr>
        </p:nvSpPr>
        <p:spPr>
          <a:xfrm>
            <a:off x="457200" y="2208362"/>
            <a:ext cx="8220974" cy="4109311"/>
          </a:xfrm>
        </p:spPr>
        <p:txBody>
          <a:bodyPr>
            <a:normAutofit fontScale="92500"/>
          </a:bodyPr>
          <a:lstStyle/>
          <a:p>
            <a:r>
              <a:rPr lang="en-GB" sz="2900" dirty="0" smtClean="0">
                <a:solidFill>
                  <a:srgbClr val="001A58"/>
                </a:solidFill>
              </a:rPr>
              <a:t>With a change in local government structure – what framework agreements should the local government sector expect/require from the state?</a:t>
            </a:r>
          </a:p>
          <a:p>
            <a:r>
              <a:rPr lang="en-GB" sz="2800" dirty="0" smtClean="0"/>
              <a:t>With a change in local government structure – how can provisions be made for good processes nationally and locally?</a:t>
            </a:r>
          </a:p>
          <a:p>
            <a:r>
              <a:rPr lang="en-GB" sz="2800" dirty="0" smtClean="0"/>
              <a:t>Are there particular circumstances in your counties that should be attended to, and how can this be done?</a:t>
            </a:r>
          </a:p>
          <a:p>
            <a:r>
              <a:rPr lang="en-GB" sz="2800" dirty="0" smtClean="0"/>
              <a:t>What should KS do going forward?</a:t>
            </a:r>
            <a:endParaRPr lang="en-GB"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573" y="88943"/>
            <a:ext cx="3359150" cy="176212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9657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86272"/>
            <a:ext cx="8229600" cy="593878"/>
          </a:xfrm>
        </p:spPr>
        <p:txBody>
          <a:bodyPr>
            <a:normAutofit/>
          </a:bodyPr>
          <a:lstStyle/>
          <a:p>
            <a:r>
              <a:rPr lang="en-GB" dirty="0" smtClean="0"/>
              <a:t>Clarify KS’ role</a:t>
            </a:r>
            <a:endParaRPr lang="en-GB" dirty="0"/>
          </a:p>
        </p:txBody>
      </p:sp>
      <p:sp>
        <p:nvSpPr>
          <p:cNvPr id="3" name="Plassholder for innhold 2"/>
          <p:cNvSpPr>
            <a:spLocks noGrp="1"/>
          </p:cNvSpPr>
          <p:nvPr>
            <p:ph idx="1"/>
          </p:nvPr>
        </p:nvSpPr>
        <p:spPr>
          <a:xfrm>
            <a:off x="457200" y="3184634"/>
            <a:ext cx="8229600" cy="3184635"/>
          </a:xfrm>
        </p:spPr>
        <p:txBody>
          <a:bodyPr>
            <a:normAutofit/>
          </a:bodyPr>
          <a:lstStyle/>
          <a:p>
            <a:r>
              <a:rPr lang="en-GB" sz="2800" dirty="0" smtClean="0"/>
              <a:t>All of the nation’s municipalities are members of KS. There are differing opinions regarding the question of local government structure among the members, and therefore not appropriate for KS to take a clear standpoint for or against any particular solution. </a:t>
            </a:r>
            <a:endParaRPr lang="en-GB"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573" y="88943"/>
            <a:ext cx="3359150" cy="176212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0575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17128"/>
            <a:ext cx="4994694" cy="952341"/>
          </a:xfrm>
        </p:spPr>
        <p:txBody>
          <a:bodyPr>
            <a:normAutofit/>
          </a:bodyPr>
          <a:lstStyle/>
          <a:p>
            <a:r>
              <a:rPr lang="en-GB" dirty="0" smtClean="0"/>
              <a:t>Expectations of parliament</a:t>
            </a:r>
            <a:endParaRPr lang="en-GB" dirty="0"/>
          </a:p>
        </p:txBody>
      </p:sp>
      <p:sp>
        <p:nvSpPr>
          <p:cNvPr id="3" name="Plassholder for innhold 2"/>
          <p:cNvSpPr>
            <a:spLocks noGrp="1"/>
          </p:cNvSpPr>
          <p:nvPr>
            <p:ph idx="1"/>
          </p:nvPr>
        </p:nvSpPr>
        <p:spPr>
          <a:xfrm>
            <a:off x="457200" y="2058104"/>
            <a:ext cx="8229600" cy="4705006"/>
          </a:xfrm>
        </p:spPr>
        <p:txBody>
          <a:bodyPr>
            <a:normAutofit/>
          </a:bodyPr>
          <a:lstStyle/>
          <a:p>
            <a:r>
              <a:rPr lang="en-GB" sz="2400" dirty="0"/>
              <a:t>Any future reform decision in parliament must be built on a broad and stable majority</a:t>
            </a:r>
          </a:p>
          <a:p>
            <a:r>
              <a:rPr lang="en-GB" sz="2400" dirty="0"/>
              <a:t>It must start with a clear definition of which tasks the local and regional levels should fulfil in the future</a:t>
            </a:r>
          </a:p>
          <a:p>
            <a:r>
              <a:rPr lang="en-GB" sz="2400" dirty="0"/>
              <a:t>It must be developed in close collaboration with the local government sector, build on local processes and lead to increased municipal freedom </a:t>
            </a:r>
          </a:p>
          <a:p>
            <a:r>
              <a:rPr lang="en-GB" sz="2400" dirty="0"/>
              <a:t>More flexibility and less state micromanagement as part of a such reform can lead to increased support for the local </a:t>
            </a:r>
          </a:p>
          <a:p>
            <a:r>
              <a:rPr lang="en-GB" sz="2400" dirty="0"/>
              <a:t>It must consider decentralisation of tasks from central or state-regional authorities to larger elected regions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573" y="88943"/>
            <a:ext cx="3359150" cy="176212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967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9924" y="568332"/>
            <a:ext cx="8229600" cy="593878"/>
          </a:xfrm>
        </p:spPr>
        <p:txBody>
          <a:bodyPr>
            <a:normAutofit/>
          </a:bodyPr>
          <a:lstStyle/>
          <a:p>
            <a:r>
              <a:rPr lang="en-GB" dirty="0" smtClean="0"/>
              <a:t>Local processes – the municipalities must be in charge</a:t>
            </a:r>
            <a:endParaRPr lang="en-GB" dirty="0"/>
          </a:p>
        </p:txBody>
      </p:sp>
      <p:sp>
        <p:nvSpPr>
          <p:cNvPr id="3" name="Plassholder for innhold 2"/>
          <p:cNvSpPr>
            <a:spLocks noGrp="1"/>
          </p:cNvSpPr>
          <p:nvPr>
            <p:ph idx="1"/>
          </p:nvPr>
        </p:nvSpPr>
        <p:spPr>
          <a:xfrm>
            <a:off x="488261" y="1445197"/>
            <a:ext cx="8229600" cy="2151049"/>
          </a:xfrm>
        </p:spPr>
        <p:txBody>
          <a:bodyPr>
            <a:normAutofit/>
          </a:bodyPr>
          <a:lstStyle/>
          <a:p>
            <a:r>
              <a:rPr lang="en-GB" sz="2400" dirty="0" smtClean="0"/>
              <a:t>Processes within the framework decided by parliament, shaped by the municipalities locally</a:t>
            </a:r>
          </a:p>
          <a:p>
            <a:r>
              <a:rPr lang="en-GB" sz="2400" dirty="0" smtClean="0"/>
              <a:t>County Governors are guides – the municipalities will have the controlling influence on the process itself, KS advises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11" y="3165729"/>
            <a:ext cx="3306763" cy="328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7469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PLDglv5U06EnDdhVprk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erOAfh9x0SClT9j6N8U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PLDglv5U06EnDdhVprk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erOAfh9x0SClT9j6N8U1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PLDglv5U06EnDdhVprk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F6gZUHI7U.w1ICioesD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PLDglv5U06EnDdhVprk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4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11293</TotalTime>
  <Words>1136</Words>
  <Application>Microsoft Office PowerPoint</Application>
  <PresentationFormat>Skjermfremvisning (4:3)</PresentationFormat>
  <Paragraphs>222</Paragraphs>
  <Slides>24</Slides>
  <Notes>24</Notes>
  <HiddenSlides>0</HiddenSlides>
  <MMClips>0</MMClips>
  <ScaleCrop>false</ScaleCrop>
  <HeadingPairs>
    <vt:vector size="6" baseType="variant">
      <vt:variant>
        <vt:lpstr>Tema</vt:lpstr>
      </vt:variant>
      <vt:variant>
        <vt:i4>11</vt:i4>
      </vt:variant>
      <vt:variant>
        <vt:lpstr>Innebygde OLE-servere</vt:lpstr>
      </vt:variant>
      <vt:variant>
        <vt:i4>1</vt:i4>
      </vt:variant>
      <vt:variant>
        <vt:lpstr>Lysbildetitler</vt:lpstr>
      </vt:variant>
      <vt:variant>
        <vt:i4>24</vt:i4>
      </vt:variant>
    </vt:vector>
  </HeadingPairs>
  <TitlesOfParts>
    <vt:vector size="36" baseType="lpstr">
      <vt:lpstr>KS_slidemaster</vt:lpstr>
      <vt:lpstr>1_KS_slidemaster</vt:lpstr>
      <vt:lpstr>Office Theme</vt:lpstr>
      <vt:lpstr>Office Theme</vt:lpstr>
      <vt:lpstr>2_KS_slidemaster</vt:lpstr>
      <vt:lpstr>3_KS_slidemaster</vt:lpstr>
      <vt:lpstr>12_KS_slidemaster</vt:lpstr>
      <vt:lpstr>14_KS_slidemaster</vt:lpstr>
      <vt:lpstr>4_KS_slidemaster</vt:lpstr>
      <vt:lpstr>2_KS-profiltema</vt:lpstr>
      <vt:lpstr>3_KS-profiltema</vt:lpstr>
      <vt:lpstr>think-cell Slide</vt:lpstr>
      <vt:lpstr> </vt:lpstr>
      <vt:lpstr>Two different challenges? </vt:lpstr>
      <vt:lpstr>The reform process</vt:lpstr>
      <vt:lpstr>“Municipal boundaries can be changes with good local processes”</vt:lpstr>
      <vt:lpstr>Expectations of the state from KS’ National Congress, February 2012: </vt:lpstr>
      <vt:lpstr>Anchoring in the members organisation</vt:lpstr>
      <vt:lpstr>Clarify KS’ role</vt:lpstr>
      <vt:lpstr>Expectations of parliament</vt:lpstr>
      <vt:lpstr>Local processes – the municipalities must be in charge</vt:lpstr>
      <vt:lpstr>Secure an elected regional level of government</vt:lpstr>
      <vt:lpstr>Just a local government reform? What about a state and management reform? </vt:lpstr>
      <vt:lpstr>THE FINANCIAL POLICY INSTRUMENTS IN THE LOCAL GOVERNMENT REFORM</vt:lpstr>
      <vt:lpstr>PowerPoint-presentasjon</vt:lpstr>
      <vt:lpstr>How much will the financial measures cost? - Illustration </vt:lpstr>
      <vt:lpstr>Special grants for merged municipalities</vt:lpstr>
      <vt:lpstr>New tasks and responsibilities?</vt:lpstr>
      <vt:lpstr>The Paper answers this to a certain extent – but far from enough</vt:lpstr>
      <vt:lpstr>A strengthened regional government?</vt:lpstr>
      <vt:lpstr>Good with framework-steering and a positive desire to give municipalities more freedom. Few new measures. </vt:lpstr>
      <vt:lpstr>Basis and assumptions</vt:lpstr>
      <vt:lpstr>Support to the members</vt:lpstr>
      <vt:lpstr>Local democracy</vt:lpstr>
      <vt:lpstr>Employer policy and development network</vt:lpstr>
      <vt:lpstr>Finance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Gunnbjørg Nåvik</cp:lastModifiedBy>
  <cp:revision>434</cp:revision>
  <cp:lastPrinted>2015-04-22T05:17:45Z</cp:lastPrinted>
  <dcterms:created xsi:type="dcterms:W3CDTF">2012-01-12T22:02:15Z</dcterms:created>
  <dcterms:modified xsi:type="dcterms:W3CDTF">2015-04-22T15:16:29Z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p360-prod</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392230</vt:lpwstr>
  </property>
  <property fmtid="{D5CDD505-2E9C-101B-9397-08002B2CF9AE}" pid="7" name="VerID">
    <vt:lpwstr>0</vt:lpwstr>
  </property>
  <property fmtid="{D5CDD505-2E9C-101B-9397-08002B2CF9AE}" pid="8" name="FilePath">
    <vt:lpwstr>\\P360-PROD\360users\work\ksint\624fli</vt:lpwstr>
  </property>
  <property fmtid="{D5CDD505-2E9C-101B-9397-08002B2CF9AE}" pid="9" name="FileName">
    <vt:lpwstr>14-2683 Kommunestruktur samlepresentasjon.pptx 392230_302494_0.PPTX</vt:lpwstr>
  </property>
  <property fmtid="{D5CDD505-2E9C-101B-9397-08002B2CF9AE}" pid="10" name="FullFileName">
    <vt:lpwstr>\\P360-PROD\360users\work\ksint\624fli\14-2683 Kommunestruktur samlepresentasjon.pptx 392230_302494_0.PPTX</vt:lpwstr>
  </property>
</Properties>
</file>