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2"/>
  </p:notesMasterIdLst>
  <p:handoutMasterIdLst>
    <p:handoutMasterId r:id="rId13"/>
  </p:handoutMasterIdLst>
  <p:sldIdLst>
    <p:sldId id="256" r:id="rId8"/>
    <p:sldId id="280" r:id="rId9"/>
    <p:sldId id="278" r:id="rId10"/>
    <p:sldId id="281" r:id="rId11"/>
  </p:sldIdLst>
  <p:sldSz cx="9144000" cy="6858000" type="screen4x3"/>
  <p:notesSz cx="6735763" cy="98663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64121" autoAdjust="0"/>
  </p:normalViewPr>
  <p:slideViewPr>
    <p:cSldViewPr snapToGrid="0" snapToObjects="1">
      <p:cViewPr>
        <p:scale>
          <a:sx n="66" d="100"/>
          <a:sy n="66" d="100"/>
        </p:scale>
        <p:origin x="-197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50E27316-5766-3D43-802B-589053A4F28D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E2453F5-24A0-EF4B-AD23-106311B03BD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23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30E91579-3C53-CD43-804F-179BB722BA17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751" tIns="45875" rIns="91751" bIns="45875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EB8ACDC6-102A-9244-96CD-7F30BA095D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257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05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5476" indent="-286722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6886" indent="-229377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5641" indent="-229377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64395" indent="-229377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23150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81904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40659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99413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177687DF-F4F2-4270-9287-3D59F28C72C3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8188"/>
            <a:ext cx="4935537" cy="37020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ffectLst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7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5476" indent="-286722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6886" indent="-229377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5641" indent="-229377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64395" indent="-229377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23150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81904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40659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99413" indent="-229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4F533F5C-F9D8-4CED-ABF6-42F17BBFF0EC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8188"/>
            <a:ext cx="4935537" cy="37020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26EE-D0D7-2B4D-9334-FB0EBF043DCC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DC70-45B6-5248-9714-AE001EF67D57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DDF2-AF9E-9043-8B2A-587A6854AB37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77D-F380-4A4D-842E-5C2101813C7A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56E3-28AA-5E40-BBBF-2FBFC7E67311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0655-7A1B-1140-9658-641020A7094A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71D-C947-1B4F-AB1F-BDDE39ED8F77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4D28-3219-E941-92E0-F52DC949C6E6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2B5-0901-D345-8691-F4D34AE88383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13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6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95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25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1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44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60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03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61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97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22.04.2015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4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26EE-D0D7-2B4D-9334-FB0EBF043DC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0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DC70-45B6-5248-9714-AE001EF67D5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8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DDF2-AF9E-9043-8B2A-587A6854AB3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4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77D-F380-4A4D-842E-5C2101813C7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024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56E3-28AA-5E40-BBBF-2FBFC7E67311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0655-7A1B-1140-9658-641020A7094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106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97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71D-C947-1B4F-AB1F-BDDE39ED8F7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47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4D28-3219-E941-92E0-F52DC949C6E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2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2B5-0901-D345-8691-F4D34AE88383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82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90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26EE-D0D7-2B4D-9334-FB0EBF043DC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958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DC70-45B6-5248-9714-AE001EF67D5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6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DDF2-AF9E-9043-8B2A-587A6854AB3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37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77D-F380-4A4D-842E-5C2101813C7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848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56E3-28AA-5E40-BBBF-2FBFC7E67311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81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0655-7A1B-1140-9658-641020A7094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826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43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71D-C947-1B4F-AB1F-BDDE39ED8F7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902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4D28-3219-E941-92E0-F52DC949C6E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175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2B5-0901-D345-8691-F4D34AE88383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4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/>
              <a:pPr/>
              <a:t>22.04.2015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A6CE-277B-024A-8B1A-BE182A2883E2}" type="datetimeFigureOut">
              <a:rPr lang="nb-NO" smtClean="0"/>
              <a:pPr/>
              <a:t>22.04.2015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4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60889"/>
            <a:ext cx="8229600" cy="296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AE0A3B8A-167A-FB47-9297-7615BADF4C5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4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60889"/>
            <a:ext cx="8229600" cy="296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3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48" y="1259271"/>
            <a:ext cx="4622252" cy="41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64342" y="1741714"/>
            <a:ext cx="4088344" cy="2917371"/>
          </a:xfrm>
        </p:spPr>
        <p:txBody>
          <a:bodyPr/>
          <a:lstStyle/>
          <a:p>
            <a:r>
              <a:rPr lang="nb-NO" sz="2400" dirty="0" smtClean="0"/>
              <a:t>The Norwegian Association</a:t>
            </a:r>
            <a:br>
              <a:rPr lang="nb-NO" sz="2400" dirty="0" smtClean="0"/>
            </a:br>
            <a:r>
              <a:rPr lang="nb-NO" sz="2400" dirty="0" smtClean="0"/>
              <a:t>for </a:t>
            </a:r>
            <a:r>
              <a:rPr lang="nb-NO" sz="2400" dirty="0" err="1" smtClean="0"/>
              <a:t>Local</a:t>
            </a:r>
            <a:r>
              <a:rPr lang="nb-NO" sz="2400" dirty="0" smtClean="0"/>
              <a:t> and Regional </a:t>
            </a:r>
            <a:br>
              <a:rPr lang="nb-NO" sz="2400" dirty="0" smtClean="0"/>
            </a:br>
            <a:r>
              <a:rPr lang="nb-NO" sz="2400" dirty="0" err="1" smtClean="0"/>
              <a:t>Authorities</a:t>
            </a:r>
            <a:r>
              <a:rPr lang="nb-NO" sz="2400" dirty="0" smtClean="0"/>
              <a:t> –KS</a:t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000" i="1" dirty="0" smtClean="0"/>
              <a:t>Gunn-Marit Helgesen, President, KS</a:t>
            </a:r>
            <a:r>
              <a:rPr lang="nb-NO" sz="2000" i="1" dirty="0"/>
              <a:t/>
            </a:r>
            <a:br>
              <a:rPr lang="nb-NO" sz="2000" i="1" dirty="0"/>
            </a:br>
            <a:r>
              <a:rPr lang="nb-NO" sz="2000" i="1" dirty="0" smtClean="0"/>
              <a:t>23 April 2015</a:t>
            </a: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26464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4" y="333376"/>
            <a:ext cx="4683103" cy="5734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400" b="1" dirty="0" err="1" smtClean="0"/>
              <a:t>What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does</a:t>
            </a:r>
            <a:r>
              <a:rPr lang="nb-NO" sz="2400" b="1" dirty="0" smtClean="0"/>
              <a:t> KS do ?</a:t>
            </a:r>
          </a:p>
          <a:p>
            <a:pPr>
              <a:buNone/>
            </a:pPr>
            <a:endParaRPr lang="nb-NO" sz="2400" dirty="0" smtClean="0"/>
          </a:p>
          <a:p>
            <a:pPr>
              <a:buNone/>
            </a:pPr>
            <a:r>
              <a:rPr lang="nb-NO" sz="2400" dirty="0" smtClean="0"/>
              <a:t>428 </a:t>
            </a:r>
            <a:r>
              <a:rPr lang="nb-NO" sz="2400" dirty="0" err="1" smtClean="0"/>
              <a:t>municipalities</a:t>
            </a:r>
            <a:endParaRPr lang="nb-NO" sz="2400" dirty="0" smtClean="0"/>
          </a:p>
          <a:p>
            <a:pPr>
              <a:buNone/>
            </a:pPr>
            <a:r>
              <a:rPr lang="nb-NO" sz="2400" dirty="0" smtClean="0"/>
              <a:t>19 </a:t>
            </a:r>
            <a:r>
              <a:rPr lang="nb-NO" sz="2400" dirty="0" err="1" smtClean="0"/>
              <a:t>counties</a:t>
            </a:r>
            <a:endParaRPr lang="nb-NO" sz="2400" dirty="0" smtClean="0"/>
          </a:p>
          <a:p>
            <a:pPr>
              <a:buNone/>
            </a:pPr>
            <a:r>
              <a:rPr lang="nb-NO" sz="2400" dirty="0" smtClean="0"/>
              <a:t>500 </a:t>
            </a:r>
            <a:r>
              <a:rPr lang="nb-NO" sz="2400" dirty="0" err="1" smtClean="0"/>
              <a:t>municipal</a:t>
            </a:r>
            <a:r>
              <a:rPr lang="nb-NO" sz="2400" dirty="0" smtClean="0"/>
              <a:t> </a:t>
            </a:r>
            <a:r>
              <a:rPr lang="nb-NO" sz="2400" dirty="0" err="1" smtClean="0"/>
              <a:t>enterprises</a:t>
            </a:r>
            <a:endParaRPr lang="nb-NO" sz="2400" dirty="0" smtClean="0"/>
          </a:p>
          <a:p>
            <a:pPr>
              <a:buNone/>
            </a:pPr>
            <a:endParaRPr lang="nb-NO" sz="2400" dirty="0"/>
          </a:p>
          <a:p>
            <a:pPr>
              <a:buNone/>
            </a:pPr>
            <a:r>
              <a:rPr lang="nb-NO" sz="2400" dirty="0" smtClean="0"/>
              <a:t>495 000 </a:t>
            </a:r>
            <a:r>
              <a:rPr lang="nb-NO" sz="2400" dirty="0" err="1" smtClean="0"/>
              <a:t>employees</a:t>
            </a:r>
            <a:endParaRPr lang="nb-NO" sz="2400" dirty="0" smtClean="0"/>
          </a:p>
          <a:p>
            <a:pPr>
              <a:buNone/>
            </a:pPr>
            <a:r>
              <a:rPr lang="nb-NO" sz="2400" dirty="0" smtClean="0"/>
              <a:t>11 500  </a:t>
            </a:r>
            <a:r>
              <a:rPr lang="nb-NO" sz="2400" dirty="0" err="1" smtClean="0"/>
              <a:t>councillors</a:t>
            </a:r>
            <a:endParaRPr lang="nb-NO" sz="2400" dirty="0" smtClean="0"/>
          </a:p>
          <a:p>
            <a:pPr>
              <a:buNone/>
            </a:pPr>
            <a:r>
              <a:rPr lang="nb-NO" sz="2400" dirty="0" smtClean="0"/>
              <a:t>350 billion NOK</a:t>
            </a:r>
          </a:p>
          <a:p>
            <a:pPr>
              <a:buNone/>
            </a:pPr>
            <a:endParaRPr lang="nb-NO" sz="2400" i="1" dirty="0"/>
          </a:p>
          <a:p>
            <a:pPr>
              <a:buNone/>
            </a:pPr>
            <a:r>
              <a:rPr lang="nb-NO" sz="2400" dirty="0" smtClean="0"/>
              <a:t>KS providing </a:t>
            </a:r>
            <a:r>
              <a:rPr lang="nb-NO" sz="2400" dirty="0" err="1" smtClean="0"/>
              <a:t>high</a:t>
            </a:r>
            <a:r>
              <a:rPr lang="nb-NO" sz="2400" dirty="0" smtClean="0"/>
              <a:t> </a:t>
            </a:r>
            <a:r>
              <a:rPr lang="nb-NO" sz="2400" dirty="0" err="1" smtClean="0"/>
              <a:t>quality</a:t>
            </a:r>
            <a:r>
              <a:rPr lang="nb-NO" sz="2400" dirty="0" smtClean="0"/>
              <a:t> services to 5 million </a:t>
            </a:r>
            <a:r>
              <a:rPr lang="nb-NO" sz="2400" dirty="0" err="1" smtClean="0"/>
              <a:t>inhabitants</a:t>
            </a:r>
            <a:r>
              <a:rPr lang="nb-NO" sz="2400" dirty="0" smtClean="0"/>
              <a:t> from </a:t>
            </a:r>
            <a:r>
              <a:rPr lang="nb-NO" sz="2400" dirty="0" err="1" smtClean="0"/>
              <a:t>cradle</a:t>
            </a:r>
            <a:r>
              <a:rPr lang="nb-NO" sz="2400" dirty="0" smtClean="0"/>
              <a:t> to grave.</a:t>
            </a:r>
          </a:p>
        </p:txBody>
      </p:sp>
      <p:pic>
        <p:nvPicPr>
          <p:cNvPr id="7171" name="Picture 6" descr="norgeno_st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8655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142875" y="5357813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nb-NO" sz="1000" i="1" dirty="0">
                <a:solidFill>
                  <a:srgbClr val="5609A3"/>
                </a:solidFill>
              </a:rPr>
              <a:t>Kartgrunnlag Copyright © Statens kartverk, </a:t>
            </a:r>
          </a:p>
          <a:p>
            <a:r>
              <a:rPr lang="nb-NO" sz="1000" i="1" dirty="0">
                <a:solidFill>
                  <a:srgbClr val="5609A3"/>
                </a:solidFill>
              </a:rPr>
              <a:t>Norsk </a:t>
            </a:r>
            <a:r>
              <a:rPr lang="nb-NO" sz="1000" i="1" dirty="0" err="1">
                <a:solidFill>
                  <a:srgbClr val="5609A3"/>
                </a:solidFill>
              </a:rPr>
              <a:t>Eiendomsinf</a:t>
            </a:r>
            <a:r>
              <a:rPr lang="nb-NO" sz="1000" i="1" dirty="0">
                <a:solidFill>
                  <a:srgbClr val="5609A3"/>
                </a:solidFill>
              </a:rPr>
              <a:t>. og </a:t>
            </a:r>
            <a:r>
              <a:rPr lang="nb-NO" sz="1000" i="1" dirty="0" err="1">
                <a:solidFill>
                  <a:srgbClr val="5609A3"/>
                </a:solidFill>
              </a:rPr>
              <a:t>Asplan</a:t>
            </a:r>
            <a:r>
              <a:rPr lang="nb-NO" sz="1000" i="1" dirty="0">
                <a:solidFill>
                  <a:srgbClr val="5609A3"/>
                </a:solidFill>
              </a:rPr>
              <a:t> </a:t>
            </a:r>
            <a:r>
              <a:rPr lang="nb-NO" sz="1000" i="1" dirty="0" err="1">
                <a:solidFill>
                  <a:srgbClr val="5609A3"/>
                </a:solidFill>
              </a:rPr>
              <a:t>Viak</a:t>
            </a:r>
            <a:r>
              <a:rPr lang="nb-NO" sz="1000" i="1" dirty="0">
                <a:solidFill>
                  <a:srgbClr val="5609A3"/>
                </a:solidFill>
              </a:rPr>
              <a:t> Internet AS</a:t>
            </a:r>
          </a:p>
        </p:txBody>
      </p:sp>
    </p:spTree>
    <p:extLst>
      <p:ext uri="{BB962C8B-B14F-4D97-AF65-F5344CB8AC3E}">
        <p14:creationId xmlns:p14="http://schemas.microsoft.com/office/powerpoint/2010/main" val="19938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2"/>
          <p:cNvSpPr>
            <a:spLocks noGrp="1"/>
          </p:cNvSpPr>
          <p:nvPr>
            <p:ph idx="1"/>
          </p:nvPr>
        </p:nvSpPr>
        <p:spPr>
          <a:xfrm>
            <a:off x="0" y="1272630"/>
            <a:ext cx="9144000" cy="558537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14" name="Ellipse 13"/>
          <p:cNvSpPr/>
          <p:nvPr/>
        </p:nvSpPr>
        <p:spPr>
          <a:xfrm>
            <a:off x="3425124" y="1797803"/>
            <a:ext cx="2185261" cy="1503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>
                <a:solidFill>
                  <a:prstClr val="white"/>
                </a:solidFill>
              </a:rPr>
              <a:t>NATIONAL COUNCIL</a:t>
            </a:r>
            <a:endParaRPr lang="nb-NO" sz="2000" b="1" dirty="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57200" y="1272630"/>
            <a:ext cx="2557220" cy="18735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prstClr val="white"/>
                </a:solidFill>
              </a:rPr>
              <a:t>NATIONAL CONGRESS OF MUNCIPALITIES AND COUNTIES</a:t>
            </a:r>
            <a:endParaRPr lang="nb-NO" b="1" dirty="0">
              <a:solidFill>
                <a:prstClr val="white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331058" y="1797803"/>
            <a:ext cx="2355742" cy="1503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prstClr val="white"/>
                </a:solidFill>
              </a:rPr>
              <a:t>NATIONAL COMGRESS OF MUNICIPAL ENTERPRISES</a:t>
            </a:r>
            <a:endParaRPr lang="nb-NO" b="1" dirty="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0" y="4417016"/>
            <a:ext cx="2828440" cy="1301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prstClr val="white"/>
                </a:solidFill>
              </a:rPr>
              <a:t>COMMITTEE OF CEO</a:t>
            </a:r>
            <a:endParaRPr lang="nb-NO" b="1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331058" y="3719593"/>
            <a:ext cx="2355742" cy="1456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prstClr val="white"/>
                </a:solidFill>
              </a:rPr>
              <a:t>EXECUTIVE BOARD OF MUNICIPAL ENTERPRISES</a:t>
            </a:r>
            <a:endParaRPr lang="nb-NO" b="1" dirty="0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425127" y="3719593"/>
            <a:ext cx="2284062" cy="1348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prstClr val="white"/>
                </a:solidFill>
              </a:rPr>
              <a:t>EXECUTIVE BOARD</a:t>
            </a:r>
            <a:endParaRPr lang="nb-NO" b="1" dirty="0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425126" y="5500418"/>
            <a:ext cx="2185260" cy="12514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prstClr val="white"/>
                </a:solidFill>
              </a:rPr>
              <a:t>EXECUTIVE COMMITTEE</a:t>
            </a:r>
            <a:endParaRPr lang="nb-NO" b="1" dirty="0">
              <a:solidFill>
                <a:prstClr val="white"/>
              </a:solidFill>
            </a:endParaRPr>
          </a:p>
        </p:txBody>
      </p:sp>
      <p:sp>
        <p:nvSpPr>
          <p:cNvPr id="21" name="Pil høyre 20"/>
          <p:cNvSpPr/>
          <p:nvPr/>
        </p:nvSpPr>
        <p:spPr>
          <a:xfrm>
            <a:off x="3014420" y="2305372"/>
            <a:ext cx="410704" cy="3177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2" name="Pil høyre 21"/>
          <p:cNvSpPr/>
          <p:nvPr/>
        </p:nvSpPr>
        <p:spPr>
          <a:xfrm rot="2255607">
            <a:off x="2527536" y="3142586"/>
            <a:ext cx="1560859" cy="3893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4" name="Pil ned 23"/>
          <p:cNvSpPr/>
          <p:nvPr/>
        </p:nvSpPr>
        <p:spPr>
          <a:xfrm rot="5400000">
            <a:off x="5791263" y="2291098"/>
            <a:ext cx="296922" cy="5811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5" name="Pil ned 24"/>
          <p:cNvSpPr/>
          <p:nvPr/>
        </p:nvSpPr>
        <p:spPr>
          <a:xfrm>
            <a:off x="7299703" y="3337284"/>
            <a:ext cx="254946" cy="3823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6" name="Pil ned 25"/>
          <p:cNvSpPr/>
          <p:nvPr/>
        </p:nvSpPr>
        <p:spPr>
          <a:xfrm>
            <a:off x="4355024" y="3301139"/>
            <a:ext cx="294468" cy="4184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7" name="Pil ned 26"/>
          <p:cNvSpPr/>
          <p:nvPr/>
        </p:nvSpPr>
        <p:spPr>
          <a:xfrm>
            <a:off x="4387958" y="5136948"/>
            <a:ext cx="228600" cy="3239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30" name="Rett pil 29"/>
          <p:cNvCxnSpPr/>
          <p:nvPr/>
        </p:nvCxnSpPr>
        <p:spPr>
          <a:xfrm flipV="1">
            <a:off x="2828440" y="4572001"/>
            <a:ext cx="596687" cy="27896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il ned 32"/>
          <p:cNvSpPr/>
          <p:nvPr/>
        </p:nvSpPr>
        <p:spPr>
          <a:xfrm rot="5400000">
            <a:off x="5911636" y="4214570"/>
            <a:ext cx="260563" cy="5782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257" y="755951"/>
            <a:ext cx="8229600" cy="59387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b-NO" sz="3200" b="1" dirty="0" smtClean="0"/>
              <a:t>KS’ most </a:t>
            </a:r>
            <a:r>
              <a:rPr lang="nb-NO" sz="3200" b="1" dirty="0" err="1" smtClean="0"/>
              <a:t>important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tasks</a:t>
            </a:r>
            <a:endParaRPr lang="nb-NO" sz="32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9830"/>
            <a:ext cx="8229600" cy="3866850"/>
          </a:xfrm>
        </p:spPr>
        <p:txBody>
          <a:bodyPr>
            <a:normAutofit/>
          </a:bodyPr>
          <a:lstStyle/>
          <a:p>
            <a:r>
              <a:rPr lang="nb-NO" sz="2400" dirty="0" err="1" smtClean="0"/>
              <a:t>Consultations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National </a:t>
            </a:r>
            <a:r>
              <a:rPr lang="nb-NO" sz="2400" dirty="0" err="1" smtClean="0"/>
              <a:t>Government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framework</a:t>
            </a:r>
            <a:r>
              <a:rPr lang="nb-NO" sz="2400" dirty="0" smtClean="0"/>
              <a:t> </a:t>
            </a:r>
            <a:r>
              <a:rPr lang="nb-NO" sz="2400" dirty="0" err="1" smtClean="0"/>
              <a:t>conditions</a:t>
            </a:r>
            <a:r>
              <a:rPr lang="nb-NO" sz="2400" dirty="0" smtClean="0"/>
              <a:t> for </a:t>
            </a:r>
            <a:r>
              <a:rPr lang="nb-NO" sz="2400" dirty="0" err="1" smtClean="0"/>
              <a:t>municipal</a:t>
            </a:r>
            <a:r>
              <a:rPr lang="nb-NO" sz="2400" dirty="0" smtClean="0"/>
              <a:t> </a:t>
            </a:r>
            <a:r>
              <a:rPr lang="nb-NO" sz="2400" dirty="0" err="1" smtClean="0"/>
              <a:t>sector</a:t>
            </a:r>
            <a:endParaRPr lang="nb-NO" sz="2400" dirty="0" smtClean="0"/>
          </a:p>
          <a:p>
            <a:r>
              <a:rPr lang="en-US" sz="2400" dirty="0" smtClean="0"/>
              <a:t>Central </a:t>
            </a:r>
            <a:r>
              <a:rPr lang="en-US" sz="2400" dirty="0"/>
              <a:t>collective bargaining </a:t>
            </a:r>
          </a:p>
          <a:p>
            <a:r>
              <a:rPr lang="en-US" sz="2400" dirty="0"/>
              <a:t>Advisory and consultative </a:t>
            </a:r>
            <a:r>
              <a:rPr lang="en-US" sz="2400" dirty="0" smtClean="0"/>
              <a:t>body on legal, economic and administrative issues</a:t>
            </a:r>
          </a:p>
          <a:p>
            <a:r>
              <a:rPr lang="en-US" sz="2400" dirty="0" smtClean="0"/>
              <a:t>Research and development, documentation</a:t>
            </a:r>
          </a:p>
          <a:p>
            <a:r>
              <a:rPr lang="en-US" sz="2400" dirty="0" smtClean="0"/>
              <a:t>Development and training of </a:t>
            </a:r>
            <a:r>
              <a:rPr lang="en-US" sz="2400" dirty="0" err="1" smtClean="0"/>
              <a:t>councillors</a:t>
            </a:r>
            <a:r>
              <a:rPr lang="en-US" sz="2400" dirty="0" smtClean="0"/>
              <a:t> and employees. </a:t>
            </a:r>
          </a:p>
          <a:p>
            <a:pPr marL="0" indent="0">
              <a:buNone/>
            </a:pPr>
            <a:r>
              <a:rPr lang="en-US" sz="2400" dirty="0" smtClean="0"/>
              <a:t>  10 000 participated in 2014</a:t>
            </a:r>
          </a:p>
          <a:p>
            <a:r>
              <a:rPr lang="en-US" sz="2400" dirty="0" err="1" smtClean="0"/>
              <a:t>Organisational</a:t>
            </a:r>
            <a:r>
              <a:rPr lang="en-US" sz="2400" dirty="0" smtClean="0"/>
              <a:t> development of local democracy</a:t>
            </a:r>
          </a:p>
          <a:p>
            <a:endParaRPr lang="en-US" sz="2400" dirty="0"/>
          </a:p>
          <a:p>
            <a:endParaRPr lang="nb-NO" sz="2400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8313" y="1989138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2800">
              <a:solidFill>
                <a:prstClr val="white"/>
              </a:solidFill>
            </a:endParaRPr>
          </a:p>
        </p:txBody>
      </p:sp>
      <p:pic>
        <p:nvPicPr>
          <p:cNvPr id="1026" name="Picture 2" descr="C:\Users\704ec\AppData\Local\Microsoft\Windows\Temporary Internet Files\Content.IE5\ZOLT174U\MC90023082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54" y="4837725"/>
            <a:ext cx="1913118" cy="20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2654</TotalTime>
  <Words>135</Words>
  <Application>Microsoft Office PowerPoint</Application>
  <PresentationFormat>Skjermfremvisning (4:3)</PresentationFormat>
  <Paragraphs>33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Lysbildetitler</vt:lpstr>
      </vt:variant>
      <vt:variant>
        <vt:i4>4</vt:i4>
      </vt:variant>
    </vt:vector>
  </HeadingPairs>
  <TitlesOfParts>
    <vt:vector size="11" baseType="lpstr">
      <vt:lpstr>KS_slidemaster</vt:lpstr>
      <vt:lpstr>1_KS_slidemaster</vt:lpstr>
      <vt:lpstr>Office Theme</vt:lpstr>
      <vt:lpstr>Office Theme</vt:lpstr>
      <vt:lpstr>1_Office Theme</vt:lpstr>
      <vt:lpstr>2_KS_slidemaster</vt:lpstr>
      <vt:lpstr>3_KS_slidemaster</vt:lpstr>
      <vt:lpstr>The Norwegian Association for Local and Regional  Authorities –KS  Gunn-Marit Helgesen, President, KS 23 April 2015</vt:lpstr>
      <vt:lpstr>PowerPoint-presentasjon</vt:lpstr>
      <vt:lpstr>PowerPoint-presentasjon</vt:lpstr>
      <vt:lpstr>KS’ most important tasks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Gunnbjørg Nåvik</cp:lastModifiedBy>
  <cp:revision>215</cp:revision>
  <cp:lastPrinted>2015-04-21T14:11:20Z</cp:lastPrinted>
  <dcterms:created xsi:type="dcterms:W3CDTF">2012-01-12T22:02:15Z</dcterms:created>
  <dcterms:modified xsi:type="dcterms:W3CDTF">2015-04-22T15:17:04Z</dcterms:modified>
</cp:coreProperties>
</file>