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61" r:id="rId3"/>
  </p:sldMasterIdLst>
  <p:notesMasterIdLst>
    <p:notesMasterId r:id="rId29"/>
  </p:notesMasterIdLst>
  <p:handoutMasterIdLst>
    <p:handoutMasterId r:id="rId30"/>
  </p:handoutMasterIdLst>
  <p:sldIdLst>
    <p:sldId id="256" r:id="rId4"/>
    <p:sldId id="843" r:id="rId5"/>
    <p:sldId id="845" r:id="rId6"/>
    <p:sldId id="855" r:id="rId7"/>
    <p:sldId id="856" r:id="rId8"/>
    <p:sldId id="848" r:id="rId9"/>
    <p:sldId id="849" r:id="rId10"/>
    <p:sldId id="850" r:id="rId11"/>
    <p:sldId id="785" r:id="rId12"/>
    <p:sldId id="788" r:id="rId13"/>
    <p:sldId id="871" r:id="rId14"/>
    <p:sldId id="822" r:id="rId15"/>
    <p:sldId id="870" r:id="rId16"/>
    <p:sldId id="787" r:id="rId17"/>
    <p:sldId id="857" r:id="rId18"/>
    <p:sldId id="858" r:id="rId19"/>
    <p:sldId id="861" r:id="rId20"/>
    <p:sldId id="862" r:id="rId21"/>
    <p:sldId id="863" r:id="rId22"/>
    <p:sldId id="864" r:id="rId23"/>
    <p:sldId id="866" r:id="rId24"/>
    <p:sldId id="868" r:id="rId25"/>
    <p:sldId id="869" r:id="rId26"/>
    <p:sldId id="853" r:id="rId27"/>
    <p:sldId id="753" r:id="rId28"/>
  </p:sldIdLst>
  <p:sldSz cx="9144000" cy="6858000" type="screen4x3"/>
  <p:notesSz cx="6743700" cy="98758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esztegi Gergely" initials="P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8458"/>
    <a:srgbClr val="A29061"/>
    <a:srgbClr val="A69765"/>
    <a:srgbClr val="FAFC9E"/>
    <a:srgbClr val="DAFEEA"/>
    <a:srgbClr val="FBE0BD"/>
    <a:srgbClr val="CB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Világos stílus 1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8" autoAdjust="0"/>
    <p:restoredTop sz="94660" autoAdjust="0"/>
  </p:normalViewPr>
  <p:slideViewPr>
    <p:cSldViewPr>
      <p:cViewPr varScale="1">
        <p:scale>
          <a:sx n="74" d="100"/>
          <a:sy n="74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92DB90-0D69-4DA4-8334-D11A33528866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A06C5A-249F-46DD-B9A9-F7D078067A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0299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455591-C783-4EA0-9390-E54F35ED13D0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1063"/>
            <a:ext cx="539432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849217-9B05-4CDD-AD06-539505219E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0628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3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817869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4E7AE100-A5FD-4014-8FB2-E6EC7E397A4B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13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082909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356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16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47276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24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406024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0BB14F11-65D1-49F4-B8D8-BB79559B354B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4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r>
              <a:rPr lang="hu-HU" altLang="ja-JP" smtClean="0">
                <a:cs typeface="ＭＳ Ｐゴシック"/>
              </a:rPr>
              <a:t>A demográfiai változások kezelésének legcélzottabb formája az öregségi nyugdíjkorhatár emelése.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2016-ban, az 1954-ben született korosztállyal kezdődne.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Születési korcsoportonként 4 hónap emelést jelentene, így 2027-ben, az 1962-ben született korosztállyal érné el az emelt korhatárként kitűzött 65. életévet.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Az előrehozott öregségi nyugdíj igénybevételéhez szükséges életkor párhuzamosan emelkedik a nyugdíjkorhatárral, maximális időtartama 2 év. </a:t>
            </a:r>
            <a:endParaRPr lang="hu-HU" smtClean="0"/>
          </a:p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4041310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1316E4EC-341C-40F2-9088-BF000F43BA4D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5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r>
              <a:rPr lang="hu-HU" altLang="ja-JP" smtClean="0">
                <a:cs typeface="ＭＳ Ｐゴシック"/>
              </a:rPr>
              <a:t>A demográfiai változások kezelésének legcélzottabb formája az öregségi nyugdíjkorhatár emelése.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2016-ban, az 1954-ben született korosztállyal kezdődne.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Születési korcsoportonként 4 hónap emelést jelentene, így 2027-ben, az 1962-ben született korosztállyal érné el az emelt korhatárként kitűzött 65. életévet.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ja-JP" smtClean="0">
                <a:cs typeface="ＭＳ Ｐゴシック"/>
              </a:rPr>
              <a:t>Az előrehozott öregségi nyugdíj igénybevételéhez szükséges életkor párhuzamosan emelkedik a nyugdíjkorhatárral, maximális időtartama 2 év. </a:t>
            </a:r>
            <a:endParaRPr lang="hu-HU" smtClean="0"/>
          </a:p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700959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6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711830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7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43405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8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131135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9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262802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10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078226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8"/>
          <p:cNvSpPr txBox="1">
            <a:spLocks noGrp="1" noChangeArrowheads="1"/>
          </p:cNvSpPr>
          <p:nvPr/>
        </p:nvSpPr>
        <p:spPr bwMode="auto">
          <a:xfrm>
            <a:off x="3824288" y="9382125"/>
            <a:ext cx="29178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050" tIns="47525" rIns="95050" bIns="47525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F234825-EA7D-492A-AE80-FD41201844B1}" type="slidenum">
              <a:rPr lang="en-US" sz="1300">
                <a:solidFill>
                  <a:srgbClr val="000000"/>
                </a:solidFill>
                <a:latin typeface="Times New Roman" pitchFamily="18" charset="0"/>
                <a:ea typeface="MS Gothic"/>
                <a:cs typeface="Times New Roman" pitchFamily="18" charset="0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12</a:t>
            </a:fld>
            <a:endParaRPr lang="en-US" sz="1300">
              <a:solidFill>
                <a:srgbClr val="000000"/>
              </a:solidFill>
              <a:latin typeface="Times New Roman" pitchFamily="18" charset="0"/>
              <a:ea typeface="MS Gothic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50" tIns="47525" rIns="95050" bIns="47525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02177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4133-C682-4DF3-A8C9-E70150BAE355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4B23C59-5631-47F7-906F-296E4782E1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BDF3C-72C0-4CBE-8A9A-AEE54C9649EE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4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5787-B63A-4047-9F62-621083656C16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045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8B28-D8B0-4829-A56F-46742C2720C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44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E106-1581-4900-9E1E-7A5939929BF6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804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FCB-16D8-43AF-913B-F05DE23FBCB7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02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4133-C682-4DF3-A8C9-E70150BAE35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4B23C59-5631-47F7-906F-296E4782E1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213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7CC50-A1B8-4296-BE5A-AE47514DC4AA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BDF3C-72C0-4CBE-8A9A-AEE54C9649EE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5787-B63A-4047-9F62-621083656C16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8B28-D8B0-4829-A56F-46742C2720C8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E106-1581-4900-9E1E-7A5939929BF6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FCB-16D8-43AF-913B-F05DE23FBCB7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4133-C682-4DF3-A8C9-E70150BAE355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4B23C59-5631-47F7-906F-296E4782E1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725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7CC50-A1B8-4296-BE5A-AE47514DC4AA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5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3C63F9-6334-4977-A7B4-BF8BD2DC61A7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66FA4D-1BB7-46F6-A9D6-31096AB9393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D45434-2A22-4F02-9C90-D0B8B0ED9788}" type="datetimeFigureOut">
              <a:rPr lang="hu-HU"/>
              <a:pPr>
                <a:defRPr/>
              </a:pPr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E68F353-72D4-49DF-9EAF-BF6ACD5DB09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  <p:sldLayoutId id="2147483655" r:id="rId4"/>
    <p:sldLayoutId id="2147483654" r:id="rId5"/>
    <p:sldLayoutId id="2147483653" r:id="rId6"/>
    <p:sldLayoutId id="2147483660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D45434-2A22-4F02-9C90-D0B8B0ED978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2015.04.18.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E68F353-72D4-49DF-9EAF-BF6ACD5DB09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33675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5"/>
          <p:cNvSpPr txBox="1">
            <a:spLocks noChangeArrowheads="1"/>
          </p:cNvSpPr>
          <p:nvPr/>
        </p:nvSpPr>
        <p:spPr bwMode="auto">
          <a:xfrm>
            <a:off x="1115616" y="3428999"/>
            <a:ext cx="684105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3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magyar </a:t>
            </a:r>
            <a:r>
              <a:rPr lang="hu-HU" sz="36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önkormányzatok </a:t>
            </a:r>
            <a:r>
              <a:rPr lang="hu-HU" sz="3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finanszírozási és gazdálkodási rendszere</a:t>
            </a:r>
            <a:endParaRPr lang="hu-HU" sz="36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Helyi adók rendszere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12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Vagyoni típusú adók: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Építményadó (</a:t>
            </a: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1821 HUF/m</a:t>
            </a:r>
            <a:r>
              <a:rPr lang="hu-HU" sz="1900" baseline="30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 vagy a forgalmi érték 3,6%-a)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Telekadó 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900" dirty="0" err="1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331 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HUF/m</a:t>
            </a:r>
            <a:r>
              <a:rPr lang="hu-HU" sz="1900" baseline="30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 vagy a forgalmi érték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3%-a)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Magánszemélyek kommunális adója (</a:t>
            </a: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28 145 HUF/év)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Idegenforgalmi adó (</a:t>
            </a:r>
            <a:r>
              <a:rPr lang="hu-HU" sz="1900" dirty="0" err="1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496 HUF/fő/nap)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Helyi iparűzési adó: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Állandó jellegű tevékenység után (</a:t>
            </a: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nettó árbevétel 2%-a)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Ideiglenes jellegű tevékenység után (</a:t>
            </a: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5 000 HUF/nap)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2015-től lehetőség nyílik az új típusú helyi adók, </a:t>
            </a:r>
            <a:r>
              <a:rPr lang="hu-HU" sz="19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települési adók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kivetésére, melyet az önkormányzatok szabadon szabhatnak ki kizárólag magánszemélyekre, más adónem által nem adóztatott adótárgyra</a:t>
            </a:r>
            <a:endParaRPr lang="hu-HU" sz="19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r>
              <a:rPr lang="hu-HU" sz="2000" dirty="0">
                <a:latin typeface="Book Antiqua" pitchFamily="18" charset="0"/>
              </a:rPr>
              <a:t>A helyi önkormányzatok 2013. évi iparűzési adóbevételei településtípusonként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11201"/>
              </p:ext>
            </p:extLst>
          </p:nvPr>
        </p:nvGraphicFramePr>
        <p:xfrm>
          <a:off x="683568" y="1916831"/>
          <a:ext cx="7776864" cy="4032448"/>
        </p:xfrm>
        <a:graphic>
          <a:graphicData uri="http://schemas.openxmlformats.org/drawingml/2006/table">
            <a:tbl>
              <a:tblPr firstRow="1" firstCol="1" bandRow="1"/>
              <a:tblGrid>
                <a:gridCol w="1117666"/>
                <a:gridCol w="1322012"/>
                <a:gridCol w="1244797"/>
                <a:gridCol w="966356"/>
                <a:gridCol w="889141"/>
                <a:gridCol w="811146"/>
                <a:gridCol w="811146"/>
                <a:gridCol w="614600"/>
              </a:tblGrid>
              <a:tr h="8986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Településtípus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Önkormányzatok száma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Iparűzési adórendelettel rendelkező önkormányzatok száma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Iparűzési adóbevétel összege*</a:t>
                      </a:r>
                      <a:b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millió forint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Átlagos adóbevétel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millió forint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Egy főre jutó adóerő-képesség forint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0054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minimuma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maximuma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átlaga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főváros*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99 554,6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99 554,6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40 523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40 523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40 523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fővárosi kerület*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95 650,5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4 158,7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33 515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45 087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39 241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megyei jogú város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113 084,2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4 916,7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17 292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85 731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40 319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város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140 650,9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462,7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3 240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223 998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26 497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nagyközség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10 231,9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86,7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3 104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165 759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14 355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község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2707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2314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42 065,8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18,2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2 877 177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12 865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3177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2760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501 237,8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181,6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2034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 A Főváros és kerületek között az adóbevétel a forrásmegosztási törvény alapján megosztásra került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28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Az önkormányzati adósságkeletkezés engedélyezése</a:t>
            </a: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395288" y="2205038"/>
            <a:ext cx="7997825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/>
            <a:r>
              <a:rPr lang="hu-HU" sz="22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szabályozás célja</a:t>
            </a:r>
            <a:endParaRPr lang="hu-HU" sz="22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Bef>
                <a:spcPts val="600"/>
              </a:spcBef>
              <a:spcAft>
                <a:spcPts val="800"/>
              </a:spcAft>
              <a:buFont typeface="Arial" charset="0"/>
              <a:buChar char="•"/>
            </a:pP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önkormányzatok fizetésképtelenné válásának megelőzése,</a:t>
            </a:r>
            <a:endParaRPr lang="hu-HU" sz="20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nagymértékben eladósodott önkormányzatok további eladósodásának megakadályozása,</a:t>
            </a:r>
            <a:endParaRPr lang="hu-HU" sz="20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államadósság kordában tartása,</a:t>
            </a:r>
            <a:endParaRPr lang="hu-HU" sz="20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továbbá annak biztosítása, hogy az önkormányzatok csak a törvény által számukra előírt (kötelező és önként vállalt) feladatok ellátásának érdekében kössenek olyan mindenképpen szükséges adósságot keletkeztető ügyleteket, amelyek visszafizetése biztosított. </a:t>
            </a:r>
            <a:endParaRPr lang="hu-HU" sz="20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6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/>
          </p:cNvSpPr>
          <p:nvPr/>
        </p:nvSpPr>
        <p:spPr bwMode="auto">
          <a:xfrm>
            <a:off x="304800" y="9087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Az önkormányzati adósságkeletkezés </a:t>
            </a: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engedélyezése</a:t>
            </a:r>
          </a:p>
        </p:txBody>
      </p:sp>
      <p:sp>
        <p:nvSpPr>
          <p:cNvPr id="37890" name="Text Box 11"/>
          <p:cNvSpPr txBox="1">
            <a:spLocks noChangeArrowheads="1"/>
          </p:cNvSpPr>
          <p:nvPr/>
        </p:nvSpPr>
        <p:spPr bwMode="auto">
          <a:xfrm>
            <a:off x="348130" y="1844824"/>
            <a:ext cx="8186270" cy="444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hangingPunct="0">
              <a:spcAft>
                <a:spcPts val="0"/>
              </a:spcAft>
            </a:pP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gazdasági stabilitásról szóló törvény alapján 2012-től helyi önkormányzat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csak a Kormány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hozzájárulásával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köthet adósságot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keletkeztető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ügyletet. A </a:t>
            </a:r>
            <a:r>
              <a:rPr lang="hu-HU" sz="19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Kormány az ügylethez </a:t>
            </a:r>
            <a:r>
              <a:rPr lang="hu-HU" sz="19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akkor járul </a:t>
            </a:r>
            <a:r>
              <a:rPr lang="hu-HU" sz="19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hozzá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ha:</a:t>
            </a:r>
            <a:endParaRPr lang="hu-HU" sz="1900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Aft>
                <a:spcPts val="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fizetési kötelezettség nem haladhatja meg a saját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bevétel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50%-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át,</a:t>
            </a:r>
            <a:endParaRPr lang="hu-HU" sz="1900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Aft>
                <a:spcPts val="0"/>
              </a:spcAft>
              <a:buFont typeface="Arial" charset="0"/>
              <a:buChar char="•"/>
            </a:pP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z ügylet törvényben foglalt feladat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ellátásához szükséges kapacitás létrehozását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eredményezi, és a működtetése biztosított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42950" lvl="1" indent="-285750" algn="just" hangingPunct="0">
              <a:spcAft>
                <a:spcPts val="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az ügylet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az államháztartás adósságának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teljesítését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nem veszélyezteti.</a:t>
            </a:r>
          </a:p>
          <a:p>
            <a:pPr algn="just" hangingPunct="0">
              <a:spcBef>
                <a:spcPts val="1000"/>
              </a:spcBef>
              <a:spcAft>
                <a:spcPts val="0"/>
              </a:spcAft>
            </a:pP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9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nem kötelező önkormányzati feladat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ellátásához kapcsolódó ügyletekhez történő hozzájárulást a Kormány megtagadhatja.</a:t>
            </a:r>
          </a:p>
          <a:p>
            <a:pPr algn="just" hangingPunct="0">
              <a:spcBef>
                <a:spcPts val="1000"/>
              </a:spcBef>
              <a:spcAft>
                <a:spcPts val="0"/>
              </a:spcAft>
            </a:pPr>
            <a:r>
              <a:rPr lang="hu-HU" sz="19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Nem szükséges a </a:t>
            </a:r>
            <a:r>
              <a:rPr lang="hu-HU" sz="19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Kormány hozzájárulása 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európai uniós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fejlesztési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támogatások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megelőlegezése esetén,</a:t>
            </a:r>
            <a:endParaRPr lang="hu-HU" sz="1900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naptári éven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belüli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hitelnél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(likvid hitel), 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reorganizációs </a:t>
            </a:r>
            <a:r>
              <a:rPr lang="hu-HU" sz="190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hiteleknél, </a:t>
            </a: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valamint</a:t>
            </a:r>
          </a:p>
          <a:p>
            <a:pPr marL="800100" lvl="1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hu-HU" sz="19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törvényben írt értékhatár alatti ügyletek esetében. </a:t>
            </a:r>
          </a:p>
        </p:txBody>
      </p:sp>
    </p:spTree>
    <p:extLst>
      <p:ext uri="{BB962C8B-B14F-4D97-AF65-F5344CB8AC3E}">
        <p14:creationId xmlns:p14="http://schemas.microsoft.com/office/powerpoint/2010/main" val="34319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Feladatalapú finanszírozási rendszer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313711" y="1916832"/>
            <a:ext cx="7997825" cy="548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2013. évtől - az önkormányzati reform részeként - a megmaradt, ellátandó feladatok 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új szemléletű finanszírozás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került bevezetésre.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korábban önkormányzati feladatellátást szolgáló helyben maradó és átengedett központi bevételek (SZJA, 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lletékek, gépjárműadó 60%-a) 2013. évtől a megnövekedett állami feladatok ellátását szolgálják.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főként lakosságszám, illetve ellátotti létszám alapú 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normatív finanszírozási rendszert felváltotta a feladat alapú finanszírozás.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új finanszírozási rendszerben nyújtott támogatások 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kötött felhasználású támogatások.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finanszírozási rendszerben továbbra is működik 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kiegyenlítő mechanizmus (beszámítás rendszere).</a:t>
            </a:r>
          </a:p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9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71600" y="1292380"/>
            <a:ext cx="7183437" cy="60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A helyi önkormányzatok 2015. évi finanszírozási rendszere</a:t>
            </a:r>
          </a:p>
          <a:p>
            <a:pPr algn="ctr">
              <a:defRPr/>
            </a:pPr>
            <a:endParaRPr lang="hu-HU" sz="1400" dirty="0" smtClean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57700" y="1776293"/>
            <a:ext cx="82809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hu-HU" sz="17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hu-HU" sz="17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57700" y="2080200"/>
            <a:ext cx="82809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hu-HU" sz="17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feladatalapú finanszírozási rendszer</a:t>
            </a:r>
          </a:p>
          <a:p>
            <a:pPr lvl="1" algn="just"/>
            <a:r>
              <a:rPr lang="hu-HU" sz="17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– a rendszer bevezetése, alapvetéseinek lefektetése</a:t>
            </a:r>
          </a:p>
          <a:p>
            <a:pPr lvl="1" algn="just"/>
            <a:r>
              <a:rPr lang="hu-HU" sz="17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– a rendszer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kiigazítása</a:t>
            </a: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finomhangolása, kiterjesztése</a:t>
            </a:r>
            <a:endParaRPr lang="hu-HU" sz="17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hu-HU" sz="1700" i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– a feladatalapú finanszírozás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megszilárdítása, egyedi problémák kezelése</a:t>
            </a:r>
            <a:endParaRPr lang="hu-HU" sz="17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sz="17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hu-HU" sz="17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2015. év finanszírozási struktúrája: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gépjárműadó</a:t>
            </a: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700" b="1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-a illeti meg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helyi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önkormányzatokat, 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hu-HU" sz="17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7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IX. Helyi önkormányzatok támogatásai fejezet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(az elfogadott költségvetés alapján) </a:t>
            </a:r>
            <a:r>
              <a:rPr lang="hu-HU" sz="1700" b="1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649,3 milliárd forint támogatást </a:t>
            </a:r>
            <a:r>
              <a:rPr lang="hu-HU" sz="17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tartalmaz a helyi önkormányzatok számára.</a:t>
            </a:r>
          </a:p>
        </p:txBody>
      </p:sp>
    </p:spTree>
    <p:extLst>
      <p:ext uri="{BB962C8B-B14F-4D97-AF65-F5344CB8AC3E}">
        <p14:creationId xmlns:p14="http://schemas.microsoft.com/office/powerpoint/2010/main" val="13543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1196752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Helyi önkormányzatok központi költségvetési támogatásainak alakulása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313711" y="1916832"/>
            <a:ext cx="7997825" cy="117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hangingPunct="0">
              <a:spcAft>
                <a:spcPts val="800"/>
              </a:spcAft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b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25437"/>
              </p:ext>
            </p:extLst>
          </p:nvPr>
        </p:nvGraphicFramePr>
        <p:xfrm>
          <a:off x="2699792" y="2204864"/>
          <a:ext cx="3737067" cy="2425880"/>
        </p:xfrm>
        <a:graphic>
          <a:graphicData uri="http://schemas.openxmlformats.org/drawingml/2006/table">
            <a:tbl>
              <a:tblPr firstRow="1" firstCol="1" bandRow="1"/>
              <a:tblGrid>
                <a:gridCol w="1460487"/>
                <a:gridCol w="2276580"/>
              </a:tblGrid>
              <a:tr h="44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Év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IX. Helyi önkormányzatok támogatásai fejezet teljesítés adatok (</a:t>
                      </a:r>
                      <a:r>
                        <a:rPr lang="hu-HU" sz="1400" kern="1200" dirty="0" err="1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mFt</a:t>
                      </a: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2008.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1 421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716,0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2009.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1 308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451,9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2010.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1 259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386,6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2011.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1 195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626,5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2012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1 066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707,2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2013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674 </a:t>
                      </a: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808,4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2014.*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715 854,9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2015.*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400" kern="1200" dirty="0" smtClean="0">
                          <a:solidFill>
                            <a:srgbClr val="968458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649 264,6</a:t>
                      </a:r>
                      <a:endParaRPr lang="hu-HU" sz="1400" kern="1200" dirty="0">
                        <a:solidFill>
                          <a:srgbClr val="968458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35518" y="4825171"/>
            <a:ext cx="748883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hu-HU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hu-HU" sz="13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Kormány önkormányzati rendszermegújító programjának eredményeként, az állam és önkormányzatok közötti feladatok újraelosztása 2012-től a megyei, majd 2013-tól a települési feladatok csökkenését, és így a helyi önkormányzatoknak juttatandó támogatási források szűkülését is jelentette</a:t>
            </a:r>
            <a:r>
              <a:rPr lang="hu-HU" sz="13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hu-HU" sz="13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8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62074"/>
          </a:xfrm>
        </p:spPr>
        <p:txBody>
          <a:bodyPr/>
          <a:lstStyle/>
          <a:p>
            <a:pPr lvl="0"/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Á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gazati támogatások 1.</a:t>
            </a:r>
            <a:b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Általános működési támogatások -</a:t>
            </a: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endParaRPr lang="hu-HU" sz="26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795685" y="1916832"/>
            <a:ext cx="763486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Önkormányzati </a:t>
            </a: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hivatal működésének támogatása</a:t>
            </a:r>
            <a:endParaRPr lang="hu-HU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Településüzemeltetés jogcímeinek támogatása (zöldterület, </a:t>
            </a: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köztemető, </a:t>
            </a: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közvilágítás, közutak)</a:t>
            </a:r>
          </a:p>
          <a:p>
            <a:pPr marL="342900" indent="-342900">
              <a:buFontTx/>
              <a:buAutoNum type="arabicPeriod"/>
            </a:pP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Lakott külterülettel kapcsolatos feladatok </a:t>
            </a: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támogatása</a:t>
            </a:r>
            <a:endParaRPr lang="hu-HU" i="1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Üdülőhelyi feladatok támogatása </a:t>
            </a:r>
            <a:endParaRPr lang="hu-HU" i="1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  Egyéb </a:t>
            </a: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kötelező feladatok támogatása </a:t>
            </a: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1 000 fő alatti települések: legalább 4 millió forint alaptámogatás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1 000 fő lakosságszám feletti települések (ahol az egy lakosra jutó adóerő-képesség nem éri el a 20 000 forintot): legalább 5 millió forintos támogatás,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egyik kategóriába sem eső települések: 3 millió forintra számíthatnak ezen a jogcímen.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Központi </a:t>
            </a: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Statisztikai </a:t>
            </a:r>
            <a:r>
              <a:rPr lang="hu-HU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(OSAP) adatszolgáltatás </a:t>
            </a: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alapján történő feladat finanszírozás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Megfelelő szakfeladatra történő év közbeni könyvelés elvárása</a:t>
            </a:r>
          </a:p>
        </p:txBody>
      </p:sp>
    </p:spTree>
    <p:extLst>
      <p:ext uri="{BB962C8B-B14F-4D97-AF65-F5344CB8AC3E}">
        <p14:creationId xmlns:p14="http://schemas.microsoft.com/office/powerpoint/2010/main" val="27058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1196752"/>
            <a:ext cx="7183437" cy="575841"/>
          </a:xfrm>
        </p:spPr>
        <p:txBody>
          <a:bodyPr/>
          <a:lstStyle/>
          <a:p>
            <a:pPr eaLnBrk="1" hangingPunct="1"/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Á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gazati támogatások 2.</a:t>
            </a:r>
            <a:b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Köznevelés I. -</a:t>
            </a:r>
            <a:endParaRPr lang="hu-HU" sz="2000" i="1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604464" y="2060848"/>
            <a:ext cx="7920880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50" b="1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FONTOS!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Nemzeti köznevelésről szóló 2011. évi CXC. törvény 8. § (2) bekezdése </a:t>
            </a:r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2015. szeptember 1-jén 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lép hatályba</a:t>
            </a:r>
          </a:p>
          <a:p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u-HU" sz="1850" b="1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3 éves kortól kötelező óvodáztatás bevezetése</a:t>
            </a:r>
          </a:p>
          <a:p>
            <a:pPr algn="ctr"/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Kiemelt kormányzati célkitűzés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: esélyegyenlőség megteremtése a nevelésben, hátrányos helyzetűek korai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oktatásba való terelésének megalapozása</a:t>
            </a:r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Önkormányzatok érintettsége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: óvodai férőhelyek növelése, korszerű óvodai nevelés és infrastruktúra biztosítása</a:t>
            </a:r>
          </a:p>
          <a:p>
            <a:pPr algn="just"/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2015.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évi költségvetési törvény ehhez kapcsolódóan:</a:t>
            </a:r>
          </a:p>
          <a:p>
            <a:pPr marL="342900" indent="-342900" algn="just">
              <a:buFontTx/>
              <a:buChar char="-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Emelt összegű működtetési támogatást</a:t>
            </a:r>
          </a:p>
          <a:p>
            <a:pPr marL="342900" indent="-342900" algn="just">
              <a:buFontTx/>
              <a:buChar char="-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Új célzott  (2 500,0 M Ft) fejlesztési forrásokat biztosít</a:t>
            </a: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4" name="Lefelé nyíl 3"/>
          <p:cNvSpPr/>
          <p:nvPr/>
        </p:nvSpPr>
        <p:spPr>
          <a:xfrm>
            <a:off x="4311135" y="2699442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611560" y="1124744"/>
            <a:ext cx="7920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Ágazati támogatások 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3.</a:t>
            </a: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Köznevelés </a:t>
            </a:r>
            <a:r>
              <a:rPr lang="hu-HU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II. </a:t>
            </a:r>
            <a:r>
              <a:rPr lang="hu-HU" sz="2000" i="1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</a:t>
            </a: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13888" y="1972047"/>
            <a:ext cx="8464177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Óvodák központi költségvetési </a:t>
            </a:r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támogatása</a:t>
            </a:r>
            <a:endParaRPr lang="hu-HU" sz="1850" u="sng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Óvodapedagógusok és segítők elismert 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átlagbér alapú támogatása</a:t>
            </a:r>
          </a:p>
          <a:p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Óvodaműködtetési 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támogatás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(70.000 forint/fő)</a:t>
            </a:r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társult óvodába járó gyermekek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utaztatásának támogatása</a:t>
            </a:r>
            <a:endParaRPr lang="hu-HU" sz="8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sz="1850" u="sng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Óvodai kapacitásbővítést célzó fejlesztések támogatása</a:t>
            </a:r>
          </a:p>
          <a:p>
            <a:pPr marL="342900" indent="-342900">
              <a:buFontTx/>
              <a:buChar char="-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2 500,0 millió forint</a:t>
            </a:r>
          </a:p>
          <a:p>
            <a:pPr marL="342900" indent="-342900">
              <a:buFontTx/>
              <a:buChar char="-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Pályázati rendszer a meglévő óvodai férőhelyhiány megszüntetése érdekében</a:t>
            </a:r>
          </a:p>
          <a:p>
            <a:pPr marL="342900" indent="-342900">
              <a:buFontTx/>
              <a:buChar char="-"/>
            </a:pPr>
            <a:endParaRPr lang="hu-HU" sz="8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hu-HU" sz="8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Köznevelési feladatok egyéb támogatás</a:t>
            </a:r>
          </a:p>
          <a:p>
            <a:pPr marL="342900" indent="-342900">
              <a:buFontTx/>
              <a:buChar char="-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Korm. Rendelet alapján 2 500,0 millió forintos előirányzat a KLIK által fenntartott </a:t>
            </a:r>
          </a:p>
          <a:p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     köznevelési intézmények működtetői, illetve a hozzájárulást fizetők számára</a:t>
            </a:r>
          </a:p>
          <a:p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     2015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.: működtetésről szóló újabb döntés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éve!</a:t>
            </a:r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2400" cy="1285875"/>
          </a:xfrm>
        </p:spPr>
        <p:txBody>
          <a:bodyPr/>
          <a:lstStyle/>
          <a:p>
            <a:pPr eaLnBrk="1" hangingPunct="1"/>
            <a:r>
              <a:rPr lang="hu-HU" sz="2500" dirty="0" smtClean="0">
                <a:solidFill>
                  <a:srgbClr val="968458"/>
                </a:solidFill>
              </a:rPr>
              <a:t>Települési önkormányzatok száma, lakosságszáma </a:t>
            </a:r>
            <a:br>
              <a:rPr lang="hu-HU" sz="2500" dirty="0" smtClean="0">
                <a:solidFill>
                  <a:srgbClr val="968458"/>
                </a:solidFill>
              </a:rPr>
            </a:br>
            <a:r>
              <a:rPr lang="hu-HU" sz="2500" dirty="0" smtClean="0">
                <a:solidFill>
                  <a:srgbClr val="968458"/>
                </a:solidFill>
              </a:rPr>
              <a:t>2014. október 30-án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97500"/>
            <a:ext cx="8071326" cy="4256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6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55576" y="1124744"/>
            <a:ext cx="76328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Á</a:t>
            </a: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gazati támogatások 3.</a:t>
            </a:r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Szociális terület I. -</a:t>
            </a:r>
            <a:endParaRPr lang="hu-HU" sz="2000" dirty="0">
              <a:solidFill>
                <a:prstClr val="black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67544" y="2044597"/>
            <a:ext cx="8208912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Kisgyermek ellátások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bölcsőde, családi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napközi)</a:t>
            </a:r>
            <a:endParaRPr lang="hu-HU" sz="1850" u="sng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Gyermekek </a:t>
            </a:r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átmeneti ellátása</a:t>
            </a:r>
          </a:p>
          <a:p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zociális </a:t>
            </a:r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bentlakásos </a:t>
            </a:r>
            <a:r>
              <a:rPr lang="hu-HU" sz="185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intézmények felújítása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(400,0 millió forint)</a:t>
            </a:r>
          </a:p>
          <a:p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5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Gyermekétkeztetés</a:t>
            </a: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(58 000,0 millió forint)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Kiemelt kormányzati célkitűzés, hogy egy gyermek se éhezzen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185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Több, mint 10%-os, 5,4 milliárd forintos többlettámogatás az idei évhez </a:t>
            </a: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képest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2015. szeptember 1-jétől további kiterjesztés, a gyermekek döntő többsége ingyen étkezik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185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Nyári gyerekétkeztetés külön támogatása (esetleges kiterjesztés)</a:t>
            </a:r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sz="185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6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91264" cy="216024"/>
          </a:xfrm>
        </p:spPr>
        <p:txBody>
          <a:bodyPr/>
          <a:lstStyle/>
          <a:p>
            <a:r>
              <a:rPr lang="hu-HU" sz="24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Ágazati támogatások </a:t>
            </a:r>
            <a:r>
              <a:rPr lang="hu-HU" sz="24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5.</a:t>
            </a:r>
            <a:r>
              <a:rPr lang="hu-HU" sz="24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hu-HU" sz="24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24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400" i="1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Szociális terület </a:t>
            </a:r>
            <a:r>
              <a:rPr lang="hu-HU" sz="2400" i="1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II. </a:t>
            </a:r>
            <a:r>
              <a:rPr lang="hu-HU" sz="2400" i="1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-</a:t>
            </a:r>
            <a:r>
              <a:rPr lang="hu-HU" sz="2400" dirty="0">
                <a:solidFill>
                  <a:prstClr val="black"/>
                </a:solidFill>
              </a:rPr>
              <a:t/>
            </a:r>
            <a:br>
              <a:rPr lang="hu-HU" sz="2400" dirty="0">
                <a:solidFill>
                  <a:prstClr val="black"/>
                </a:solidFill>
              </a:rPr>
            </a:b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916832"/>
            <a:ext cx="8003232" cy="4464496"/>
          </a:xfrm>
        </p:spPr>
        <p:txBody>
          <a:bodyPr/>
          <a:lstStyle/>
          <a:p>
            <a:pPr marL="0" indent="0">
              <a:buNone/>
            </a:pPr>
            <a:r>
              <a:rPr lang="hu-HU" sz="16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Segélyezés</a:t>
            </a:r>
          </a:p>
          <a:p>
            <a:pPr marL="0" indent="0">
              <a:buNone/>
            </a:pPr>
            <a:r>
              <a:rPr lang="hu-HU" sz="16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Kormány célja, hogy 2018-ig megvalósuljon a munkaképes népesség körében a teljes foglalkoztatottság.</a:t>
            </a:r>
          </a:p>
          <a:p>
            <a:pPr marL="0" indent="0">
              <a:buNone/>
            </a:pPr>
            <a:r>
              <a:rPr lang="hu-HU" sz="16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Ennek elérése érdekében a </a:t>
            </a: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jövedelempótló segélyben részesülők fokozatos átterelése a közmunkába.</a:t>
            </a:r>
          </a:p>
          <a:p>
            <a:pPr marL="0" indent="0">
              <a:buNone/>
            </a:pPr>
            <a:endParaRPr lang="hu-HU" sz="16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Önkormányzatok segélyezési szabadsága kiteljesedett, települési támogatás néven széles körű hatáskör.</a:t>
            </a:r>
          </a:p>
          <a:p>
            <a:pPr marL="0" indent="0">
              <a:buNone/>
            </a:pPr>
            <a:r>
              <a:rPr lang="hu-HU" sz="16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Forrása első sorban az iparűzési adó és a települési adó, a gyengébb jövedelmi helyzetű önkormányzatok külön állami támogatásban részesülnek adóbevételük függvényében. </a:t>
            </a:r>
            <a:endParaRPr lang="hu-HU" sz="16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24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504056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Beszámítás - Kiegészítés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1" y="1700808"/>
            <a:ext cx="8177285" cy="4752528"/>
          </a:xfrm>
        </p:spPr>
        <p:txBody>
          <a:bodyPr/>
          <a:lstStyle/>
          <a:p>
            <a:pPr algn="just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Iparűzési adó rendkívüli szóródása kiegyenlítő rendszer működését kényszeríti ki.</a:t>
            </a:r>
          </a:p>
          <a:p>
            <a:pPr algn="just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Már 15 éve van erre törekvés a jelenlegi rendszer a beszámítás-kiegészítés rendszere</a:t>
            </a:r>
          </a:p>
          <a:p>
            <a:pPr algn="just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Egyes </a:t>
            </a:r>
            <a:r>
              <a:rPr lang="hu-HU" sz="2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költségvetési támogatások összegét csökkenti </a:t>
            </a:r>
            <a:r>
              <a:rPr lang="hu-HU" sz="200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000" u="sng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elvárt, számított </a:t>
            </a:r>
            <a:r>
              <a:rPr lang="hu-HU" sz="2000" u="sng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iparűzési adóbevétel </a:t>
            </a:r>
          </a:p>
          <a:p>
            <a:pPr algn="just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alacsony adóbevételi potenciállal 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rendelkezőket (8 500 forint alatt) </a:t>
            </a:r>
            <a:r>
              <a:rPr lang="hu-HU" sz="2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beszámítás 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helyett </a:t>
            </a:r>
            <a:r>
              <a:rPr lang="hu-HU" sz="2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kiegészítést kapnak 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(az </a:t>
            </a:r>
            <a:r>
              <a:rPr lang="hu-HU" sz="2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általános támogatások összegére vetített, meghatározott százalékú kiegészítő 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támogatással), </a:t>
            </a:r>
            <a:r>
              <a:rPr lang="hu-HU" sz="20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 felett sávosan jelentkezik az elvonás. </a:t>
            </a:r>
            <a:endParaRPr lang="hu-HU" sz="20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levonandó számított bevétel az iparűzési  adóalap 0,55 %-a (korábban 0,5 % volt), a nagyon magas adóbevétellel bíró önkormányzatok esetében még magasabb 0,65 %-ot is elérő mértékkel.</a:t>
            </a:r>
          </a:p>
          <a:p>
            <a:pPr algn="just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sávokat a következő táblázat mutatja be.</a:t>
            </a:r>
          </a:p>
          <a:p>
            <a:pPr marL="0" indent="0" algn="just">
              <a:buNone/>
            </a:pPr>
            <a:endParaRPr lang="hu-HU" sz="20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508918"/>
          </a:xfrm>
        </p:spPr>
        <p:txBody>
          <a:bodyPr/>
          <a:lstStyle/>
          <a:p>
            <a:r>
              <a:rPr lang="hu-HU" sz="2600" dirty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Beszámítás - Kiegészítés</a:t>
            </a:r>
            <a:endParaRPr lang="hu-HU" sz="2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2136071"/>
            <a:ext cx="8631035" cy="3998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0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cs typeface="Times New Roman" pitchFamily="18" charset="0"/>
              </a:rPr>
              <a:t>Az önkormányzatok és társulások adósságkonszolidációja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536575" y="2060848"/>
            <a:ext cx="7997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/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2011. és 2014. között az állam az önkormányzatok teljes adósságállományát átvállalta a </a:t>
            </a:r>
            <a:r>
              <a:rPr lang="hu-HU" sz="20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megujhodó</a:t>
            </a:r>
            <a:r>
              <a:rPr lang="hu-HU" sz="2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önkormányzati rendszer kialakítása kapcsán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374813"/>
              </p:ext>
            </p:extLst>
          </p:nvPr>
        </p:nvGraphicFramePr>
        <p:xfrm>
          <a:off x="609722" y="2660778"/>
          <a:ext cx="7920880" cy="3162780"/>
        </p:xfrm>
        <a:graphic>
          <a:graphicData uri="http://schemas.openxmlformats.org/drawingml/2006/table">
            <a:tbl>
              <a:tblPr/>
              <a:tblGrid>
                <a:gridCol w="3214367"/>
                <a:gridCol w="2418990"/>
                <a:gridCol w="2287523"/>
              </a:tblGrid>
              <a:tr h="248615"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1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millió forintban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6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Érintett önkormányzatok </a:t>
                      </a:r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és társulások száma</a:t>
                      </a:r>
                      <a:endParaRPr lang="hu-HU" sz="1600" b="1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Konszolidáció</a:t>
                      </a:r>
                    </a:p>
                    <a:p>
                      <a:pPr algn="ctr" fontAlgn="ctr"/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összege</a:t>
                      </a:r>
                      <a:endParaRPr lang="hu-HU" sz="1600" b="1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2011 - megyei önkormányzatok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197 600,7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8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2012 - 5 ezer fő alatti </a:t>
                      </a:r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önkormányzatok és többcélú</a:t>
                      </a:r>
                      <a:r>
                        <a:rPr lang="hu-HU" sz="1600" b="0" i="0" u="none" strike="noStrike" baseline="0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kistérségi társulások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84 763,1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8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2013 - 5 ezer fő feletti </a:t>
                      </a:r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önkormányzatok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614 396,6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8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2014 - minden </a:t>
                      </a:r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önkormányzat és társulás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472 317,4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1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Összesen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082*</a:t>
                      </a:r>
                      <a:endParaRPr lang="hu-HU" sz="1600" b="1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369 077,8</a:t>
                      </a:r>
                      <a:endParaRPr lang="hu-HU" sz="1600" b="1" i="0" u="none" strike="noStrike" dirty="0">
                        <a:solidFill>
                          <a:srgbClr val="96845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églalap 1"/>
          <p:cNvSpPr/>
          <p:nvPr/>
        </p:nvSpPr>
        <p:spPr>
          <a:xfrm>
            <a:off x="574067" y="5968326"/>
            <a:ext cx="7922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*a </a:t>
            </a:r>
            <a:r>
              <a:rPr lang="hu-HU" sz="14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több alkalommal konszolidált önkormányzatok az összegben egyszer </a:t>
            </a:r>
            <a:r>
              <a:rPr lang="hu-HU" sz="14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szerepelnek</a:t>
            </a:r>
            <a:endParaRPr lang="hu-HU" sz="14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9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3178175"/>
            <a:ext cx="7772400" cy="1470025"/>
          </a:xfrm>
        </p:spPr>
        <p:txBody>
          <a:bodyPr/>
          <a:lstStyle/>
          <a:p>
            <a:pPr eaLnBrk="1" hangingPunct="1"/>
            <a:r>
              <a:rPr lang="hu-HU" sz="30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Köszönöm a figyelmüket!</a:t>
            </a:r>
          </a:p>
        </p:txBody>
      </p:sp>
    </p:spTree>
    <p:extLst>
      <p:ext uri="{BB962C8B-B14F-4D97-AF65-F5344CB8AC3E}">
        <p14:creationId xmlns:p14="http://schemas.microsoft.com/office/powerpoint/2010/main" val="20072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Történelmi visszatekintés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373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1990.: tanácsrendszer helyett önkormányzati rendszer</a:t>
            </a:r>
            <a:endParaRPr lang="hu-HU" sz="19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Rendkívül széleskörű hatáskör: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teljes közoktatási vertikum óvodától érettségiig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Közigazgatási, államigazgatási szolgáltatások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Szociális segélyezés, intézmények fenntartása,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Egészségügyi alapellátás és szakellátás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Minden településnek azonos feladat- és hatásköre volt mérettől függetlenül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Szakmai és pénzügyi problémák jelentkezése, nagyfokú eladósodás, fokozatosan kimerültek a rendszer tartalékai</a:t>
            </a:r>
            <a:endParaRPr lang="hu-HU" sz="1900" dirty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/>
          </p:cNvSpPr>
          <p:nvPr/>
        </p:nvSpPr>
        <p:spPr bwMode="auto">
          <a:xfrm>
            <a:off x="468313" y="1125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u-HU" sz="2400" dirty="0">
                <a:solidFill>
                  <a:srgbClr val="968458"/>
                </a:solidFill>
                <a:latin typeface="Book Antiqua" pitchFamily="18" charset="0"/>
              </a:rPr>
              <a:t>A helyi önkormányzatok adóssága, pénzforgalmi egyenlege</a:t>
            </a: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62326"/>
              </p:ext>
            </p:extLst>
          </p:nvPr>
        </p:nvGraphicFramePr>
        <p:xfrm>
          <a:off x="6826754" y="1999334"/>
          <a:ext cx="1872208" cy="304800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1" u="none" strike="noStrike" dirty="0">
                          <a:solidFill>
                            <a:srgbClr val="968458"/>
                          </a:solidFill>
                          <a:latin typeface="Garamond"/>
                        </a:rPr>
                        <a:t>milliárd forint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3953"/>
              </p:ext>
            </p:extLst>
          </p:nvPr>
        </p:nvGraphicFramePr>
        <p:xfrm>
          <a:off x="323528" y="2492896"/>
          <a:ext cx="8208914" cy="2739278"/>
        </p:xfrm>
        <a:graphic>
          <a:graphicData uri="http://schemas.openxmlformats.org/drawingml/2006/table">
            <a:tbl>
              <a:tblPr/>
              <a:tblGrid>
                <a:gridCol w="2343530"/>
                <a:gridCol w="837912"/>
                <a:gridCol w="837912"/>
                <a:gridCol w="837912"/>
                <a:gridCol w="837912"/>
                <a:gridCol w="837912"/>
                <a:gridCol w="837912"/>
                <a:gridCol w="837912"/>
              </a:tblGrid>
              <a:tr h="10884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2014.</a:t>
                      </a:r>
                      <a:b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</a:br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hu-HU" sz="1600" b="1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előzetes teljesítés</a:t>
                      </a:r>
                      <a:endParaRPr lang="hu-HU" sz="1600" b="1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0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Bruttó adósságállomány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191,5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490,1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1247,5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1196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1067,1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459,6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28,6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Pénzforgalmi egyenleg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-156,5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143,5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90,3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112,9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87,0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07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Adósságkonszolidáció nélküli </a:t>
                      </a:r>
                      <a:b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</a:br>
                      <a:r>
                        <a:rPr lang="hu-HU" sz="1600" b="1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pénzforgalmi egyenleg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-156,5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-232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16,6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76,6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968458"/>
                          </a:solidFill>
                          <a:effectLst/>
                          <a:latin typeface="Garamond" pitchFamily="18" charset="0"/>
                        </a:rPr>
                        <a:t>18,2</a:t>
                      </a:r>
                      <a:endParaRPr lang="hu-HU" sz="1600" b="0" i="0" u="none" strike="noStrike" dirty="0">
                        <a:solidFill>
                          <a:srgbClr val="968458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2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/>
          </p:cNvSpPr>
          <p:nvPr/>
        </p:nvSpPr>
        <p:spPr bwMode="auto">
          <a:xfrm>
            <a:off x="468313" y="9810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u-HU" sz="2400" dirty="0">
                <a:solidFill>
                  <a:srgbClr val="A29061"/>
                </a:solidFill>
                <a:latin typeface="Book Antiqua" pitchFamily="18" charset="0"/>
              </a:rPr>
              <a:t>A helyi önkormányzatok adóssága, pénzforgalmi egyenlege</a:t>
            </a: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43798"/>
              </p:ext>
            </p:extLst>
          </p:nvPr>
        </p:nvGraphicFramePr>
        <p:xfrm>
          <a:off x="7020272" y="1862861"/>
          <a:ext cx="1440160" cy="228600"/>
        </p:xfrm>
        <a:graphic>
          <a:graphicData uri="http://schemas.openxmlformats.org/drawingml/2006/table">
            <a:tbl>
              <a:tblPr/>
              <a:tblGrid>
                <a:gridCol w="144016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1" i="1" u="none" strike="noStrike" dirty="0">
                          <a:solidFill>
                            <a:srgbClr val="968458"/>
                          </a:solidFill>
                          <a:latin typeface="Garamond"/>
                        </a:rPr>
                        <a:t>milliárd forint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6806207" cy="3645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5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Feladatmegosztás változása az állam és az önkormányzatok között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40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2010-től kezdődő 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önkormányzati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megújulás, feladatok újrastrukturálása.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Megyei önkormányzatok intézményeit 2012-től átvette az állam, náluk csak a 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területfejlesztési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feladatok maradtak: komoly szerep a 2014-20-as uniós tervezési ciklusban.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2013: települési önkormányzatok feladatainak újra definiálása: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az államigazgatási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feladatok nagyrészt elkerültek az önkormányzatoktól, csak a helyi szinten szabályozandó ügyek maradtak. A járások (nem önkormányzati szint) létrejötte, járási kormányhivatalok,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önkormányzatoknál maradó igazgatási feladatok: 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közös önkormányzati hivatalok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 2000 fő alatti önkormányzatok esetében: 2000 fős „bokrokat” kell létrehozni, de ez nem korlátozza az önkormányzatok önállóságát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5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Feladatmegosztás változása az állam és az önkormányzatok között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371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Köznevelési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feladatok</a:t>
            </a: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közül csak az óvodai ellátás és 3000 </a:t>
            </a: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fő 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felett az iskola működtetés maradt önkormányzati feladat. Az iskolák szakmai fenntartása állami feladattá vált, erre a célra jött létre a Klebelsberg Intézményfenntartó Központ.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Egészségügyi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feladatok közül csak az alapellátás és a járó-beteg szakellátás helyi feladat, a kórházak állami fenntartásba kerültek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Szociális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feladatok közül a segélyezés, alapszolgáltatások, nappali ellátás, hajléktalanok ellátása, gyermekek átmeneti gondozása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b="1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Kulturális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területen a könyvtárak, múzeumok (megyei jogú városok) és a kiállítóhelyek, tájházak, mozgókönyvtár</a:t>
            </a:r>
          </a:p>
          <a:p>
            <a:pPr marL="1200150" lvl="2" indent="-285750" algn="just" hangingPunct="0">
              <a:spcAft>
                <a:spcPts val="800"/>
              </a:spcAft>
              <a:buFont typeface="Arial" charset="0"/>
              <a:buChar char="•"/>
            </a:pPr>
            <a:endParaRPr lang="hu-HU" sz="1900" dirty="0" smtClean="0">
              <a:solidFill>
                <a:srgbClr val="9684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5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Önkormányzati feladatok, helyi közügyek</a:t>
            </a: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02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hangingPunct="0">
              <a:spcAft>
                <a:spcPts val="800"/>
              </a:spcAft>
            </a:pP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Mötv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. 13. §</a:t>
            </a: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határozza meg, csak a valóban helyi érdekű, helyben leginkább szabályozható ügyek kerültek ebbe a körbe. A legfontosabbak: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Településüzemeltetés (közvilágítás, temető, helyi közutak)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Óvodai ellátás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Kulturális szolgáltatások, múzeumok fenntartása, nyilvános könyvtári ellátás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Szociális és gyermekjóléti ellátások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Kommunális feladatok: hulladékgazdálkodás, távhőszolgáltatás, </a:t>
            </a:r>
            <a:r>
              <a:rPr lang="hu-HU" sz="1900" dirty="0" err="1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víziközmű</a:t>
            </a: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 szolgáltatás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Településfejlesztés</a:t>
            </a:r>
          </a:p>
          <a:p>
            <a:pPr marL="800100" lvl="1" indent="-342900" algn="just" hangingPunct="0">
              <a:spcAft>
                <a:spcPts val="800"/>
              </a:spcAft>
              <a:buFont typeface="Arial" pitchFamily="34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Törvény más helyi önkormányzati feladatot is megállapíthat</a:t>
            </a:r>
          </a:p>
        </p:txBody>
      </p:sp>
    </p:spTree>
    <p:extLst>
      <p:ext uri="{BB962C8B-B14F-4D97-AF65-F5344CB8AC3E}">
        <p14:creationId xmlns:p14="http://schemas.microsoft.com/office/powerpoint/2010/main" val="25505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3048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sz="2600" dirty="0" smtClean="0">
                <a:solidFill>
                  <a:srgbClr val="968458"/>
                </a:solidFill>
                <a:latin typeface="Book Antiqua" pitchFamily="18" charset="0"/>
                <a:ea typeface="+mj-ea"/>
                <a:cs typeface="Times New Roman" pitchFamily="18" charset="0"/>
              </a:rPr>
              <a:t>Az önkormányzatok költségvetése</a:t>
            </a:r>
            <a:endParaRPr lang="hu-HU" sz="2600" dirty="0">
              <a:solidFill>
                <a:srgbClr val="968458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938" name="Text Box 11"/>
          <p:cNvSpPr txBox="1">
            <a:spLocks noChangeArrowheads="1"/>
          </p:cNvSpPr>
          <p:nvPr/>
        </p:nvSpPr>
        <p:spPr bwMode="auto">
          <a:xfrm>
            <a:off x="428596" y="1928802"/>
            <a:ext cx="7997825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Jegyző által előkészített rendelet-tervezetet a polgármester nyújtja be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2000 lakos felett kötelező a Pénzügyi Bizottság létrehozása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Központi költségvetésről szóló törvény kihirdetését követő 45 napon belül kell előterjeszteni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Az önkormányzatnak az előterjesztést követő harminc napon belül kell az elemi költségvetésről adatot szolgáltatni a kincstár felé (amennyiben a rendeletet március 15-éig nem fogadják el, úgy az átmeneti gazdálkodásról rendeletet kell alkotniuk)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Működési hiány nem tervezhető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Adósságot keletkeztető ügylet főszabályként csak a Kormány előzetes hozzájárulásával köthető</a:t>
            </a:r>
          </a:p>
          <a:p>
            <a:pPr marL="742950" lvl="1" indent="-285750" algn="just" hangingPunct="0">
              <a:spcAft>
                <a:spcPts val="800"/>
              </a:spcAft>
              <a:buFont typeface="Arial" charset="0"/>
              <a:buChar char="•"/>
            </a:pPr>
            <a:r>
              <a:rPr lang="hu-HU" sz="1900" dirty="0" smtClean="0">
                <a:solidFill>
                  <a:srgbClr val="968458"/>
                </a:solidFill>
                <a:latin typeface="Times New Roman" pitchFamily="18" charset="0"/>
                <a:cs typeface="Times New Roman" pitchFamily="18" charset="0"/>
              </a:rPr>
              <a:t>Kincstár és ÁSZ ellenőrzi a gazdálkodást, 2015-től Kincstár hatásköre kibővült</a:t>
            </a:r>
          </a:p>
        </p:txBody>
      </p:sp>
    </p:spTree>
    <p:extLst>
      <p:ext uri="{BB962C8B-B14F-4D97-AF65-F5344CB8AC3E}">
        <p14:creationId xmlns:p14="http://schemas.microsoft.com/office/powerpoint/2010/main" val="41951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11950</TotalTime>
  <Words>1771</Words>
  <Application>Microsoft Office PowerPoint</Application>
  <PresentationFormat>Diavetítés a képernyőre (4:3 oldalarány)</PresentationFormat>
  <Paragraphs>318</Paragraphs>
  <Slides>25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25</vt:i4>
      </vt:variant>
    </vt:vector>
  </HeadingPairs>
  <TitlesOfParts>
    <vt:vector size="36" baseType="lpstr">
      <vt:lpstr>MS Gothic</vt:lpstr>
      <vt:lpstr>ＭＳ Ｐゴシック</vt:lpstr>
      <vt:lpstr>Arial</vt:lpstr>
      <vt:lpstr>Book Antiqua</vt:lpstr>
      <vt:lpstr>Calibri</vt:lpstr>
      <vt:lpstr>Garamond</vt:lpstr>
      <vt:lpstr>Times New Roman</vt:lpstr>
      <vt:lpstr>Wingdings</vt:lpstr>
      <vt:lpstr>Office Theme</vt:lpstr>
      <vt:lpstr>Beloldalak</vt:lpstr>
      <vt:lpstr>1_Beloldalak</vt:lpstr>
      <vt:lpstr>PowerPoint bemutató</vt:lpstr>
      <vt:lpstr>Települési önkormányzatok száma, lakosságszáma  2014. október 30-án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 helyi önkormányzatok 2013. évi iparűzési adóbevételei településtípusonként </vt:lpstr>
      <vt:lpstr>PowerPoint bemutató</vt:lpstr>
      <vt:lpstr>PowerPoint bemutató</vt:lpstr>
      <vt:lpstr>PowerPoint bemutató</vt:lpstr>
      <vt:lpstr>PowerPoint bemutató</vt:lpstr>
      <vt:lpstr>PowerPoint bemutató</vt:lpstr>
      <vt:lpstr>Ágazati támogatások 1. - Általános működési támogatások - </vt:lpstr>
      <vt:lpstr>Ágazati támogatások 2. - Köznevelés I. -</vt:lpstr>
      <vt:lpstr>PowerPoint bemutató</vt:lpstr>
      <vt:lpstr>PowerPoint bemutató</vt:lpstr>
      <vt:lpstr>Ágazati támogatások 5. - Szociális terület II. - </vt:lpstr>
      <vt:lpstr>Beszámítás - Kiegészítés</vt:lpstr>
      <vt:lpstr>Beszámítás - Kiegészítés</vt:lpstr>
      <vt:lpstr>PowerPoint bemutató</vt:lpstr>
      <vt:lpstr>Köszönöm a figyelmüket!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Sabján Katalin</cp:lastModifiedBy>
  <cp:revision>874</cp:revision>
  <dcterms:created xsi:type="dcterms:W3CDTF">2010-06-15T13:49:13Z</dcterms:created>
  <dcterms:modified xsi:type="dcterms:W3CDTF">2015-04-18T09:15:19Z</dcterms:modified>
</cp:coreProperties>
</file>